
<file path=[Content_Types].xml><?xml version="1.0" encoding="utf-8"?>
<Types xmlns="http://schemas.openxmlformats.org/package/2006/content-types">
  <Default Extension="1" ContentType="image/jpeg"/>
  <Default Extension="emf" ContentType="image/x-emf"/>
  <Default Extension="gif" ContentType="image/gif"/>
  <Default Extension="html"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sldIdLst>
    <p:sldId id="256" r:id="rId2"/>
    <p:sldId id="294" r:id="rId3"/>
    <p:sldId id="295" r:id="rId4"/>
    <p:sldId id="261" r:id="rId5"/>
    <p:sldId id="271" r:id="rId6"/>
    <p:sldId id="293" r:id="rId7"/>
    <p:sldId id="270"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321" r:id="rId21"/>
    <p:sldId id="296" r:id="rId22"/>
    <p:sldId id="297" r:id="rId23"/>
    <p:sldId id="298" r:id="rId24"/>
    <p:sldId id="299" r:id="rId25"/>
    <p:sldId id="300" r:id="rId26"/>
    <p:sldId id="301" r:id="rId27"/>
    <p:sldId id="302" r:id="rId28"/>
    <p:sldId id="304" r:id="rId29"/>
    <p:sldId id="305" r:id="rId30"/>
    <p:sldId id="306" r:id="rId31"/>
    <p:sldId id="307" r:id="rId32"/>
    <p:sldId id="284" r:id="rId33"/>
    <p:sldId id="285" r:id="rId34"/>
    <p:sldId id="286" r:id="rId35"/>
    <p:sldId id="289" r:id="rId36"/>
    <p:sldId id="320" r:id="rId37"/>
    <p:sldId id="314" r:id="rId38"/>
    <p:sldId id="315" r:id="rId39"/>
    <p:sldId id="309" r:id="rId40"/>
    <p:sldId id="310" r:id="rId41"/>
    <p:sldId id="318" r:id="rId42"/>
    <p:sldId id="311" r:id="rId43"/>
    <p:sldId id="312" r:id="rId44"/>
    <p:sldId id="316" r:id="rId45"/>
    <p:sldId id="317" r:id="rId46"/>
    <p:sldId id="269" r:id="rId47"/>
    <p:sldId id="267" r:id="rId48"/>
    <p:sldId id="268" r:id="rId49"/>
    <p:sldId id="292"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5" autoAdjust="0"/>
    <p:restoredTop sz="94660"/>
  </p:normalViewPr>
  <p:slideViewPr>
    <p:cSldViewPr snapToGrid="0">
      <p:cViewPr varScale="1">
        <p:scale>
          <a:sx n="63" d="100"/>
          <a:sy n="63" d="100"/>
        </p:scale>
        <p:origin x="728"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90A5AD-07FA-493E-A29F-79A26BA66024}" type="datetimeFigureOut">
              <a:rPr lang="en-US" smtClean="0"/>
              <a:t>10/20/2026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1027B2-945F-4360-B34F-AB72C74401F0}" type="slidenum">
              <a:rPr lang="en-US" smtClean="0"/>
              <a:t>‹#›</a:t>
            </a:fld>
            <a:endParaRPr lang="en-US"/>
          </a:p>
        </p:txBody>
      </p:sp>
    </p:spTree>
    <p:extLst>
      <p:ext uri="{BB962C8B-B14F-4D97-AF65-F5344CB8AC3E}">
        <p14:creationId xmlns:p14="http://schemas.microsoft.com/office/powerpoint/2010/main" val="3157072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Shape 157"/>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
        <p:nvSpPr>
          <p:cNvPr id="158" name="Shape 1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0663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Shape 164"/>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
        <p:nvSpPr>
          <p:cNvPr id="165" name="Shape 16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7900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5" name="Shape 175"/>
          <p:cNvSpPr txBox="1">
            <a:spLocks noGrp="1"/>
          </p:cNvSpPr>
          <p:nvPr>
            <p:ph type="body" idx="1"/>
          </p:nvPr>
        </p:nvSpPr>
        <p:spPr>
          <a:xfrm>
            <a:off x="685800" y="4343400"/>
            <a:ext cx="5486399" cy="4114800"/>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They gave us a chance to pinch the deserts</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Insert more pictures of cooking class</a:t>
            </a:r>
          </a:p>
        </p:txBody>
      </p:sp>
      <p:sp>
        <p:nvSpPr>
          <p:cNvPr id="176" name="Shape 176"/>
          <p:cNvSpPr txBox="1">
            <a:spLocks noGrp="1"/>
          </p:cNvSpPr>
          <p:nvPr>
            <p:ph type="sldNum" idx="12"/>
          </p:nvPr>
        </p:nvSpPr>
        <p:spPr>
          <a:xfrm>
            <a:off x="3884612" y="8685213"/>
            <a:ext cx="2971799" cy="457200"/>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10</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21197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
        <p:nvSpPr>
          <p:cNvPr id="187" name="Shape 1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8020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Shape 194"/>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
        <p:nvSpPr>
          <p:cNvPr id="195" name="Shape 1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40312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Shape 2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04" name="Shape 204"/>
          <p:cNvSpPr txBox="1">
            <a:spLocks noGrp="1"/>
          </p:cNvSpPr>
          <p:nvPr>
            <p:ph type="body" idx="1"/>
          </p:nvPr>
        </p:nvSpPr>
        <p:spPr>
          <a:xfrm>
            <a:off x="685800" y="4343400"/>
            <a:ext cx="5486399" cy="4114800"/>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Notice posture</a:t>
            </a:r>
          </a:p>
        </p:txBody>
      </p:sp>
      <p:sp>
        <p:nvSpPr>
          <p:cNvPr id="205" name="Shape 205"/>
          <p:cNvSpPr txBox="1">
            <a:spLocks noGrp="1"/>
          </p:cNvSpPr>
          <p:nvPr>
            <p:ph type="sldNum" idx="12"/>
          </p:nvPr>
        </p:nvSpPr>
        <p:spPr>
          <a:xfrm>
            <a:off x="3884612" y="8685213"/>
            <a:ext cx="2971799" cy="457200"/>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82893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Shape 21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13" name="Shape 213"/>
          <p:cNvSpPr txBox="1">
            <a:spLocks noGrp="1"/>
          </p:cNvSpPr>
          <p:nvPr>
            <p:ph type="body" idx="1"/>
          </p:nvPr>
        </p:nvSpPr>
        <p:spPr>
          <a:xfrm>
            <a:off x="685800" y="4343400"/>
            <a:ext cx="5486399" cy="4114800"/>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Although both are women, Sardinia is known for highest # of male centenarians</a:t>
            </a:r>
          </a:p>
        </p:txBody>
      </p:sp>
      <p:sp>
        <p:nvSpPr>
          <p:cNvPr id="214" name="Shape 214"/>
          <p:cNvSpPr txBox="1">
            <a:spLocks noGrp="1"/>
          </p:cNvSpPr>
          <p:nvPr>
            <p:ph type="sldNum" idx="12"/>
          </p:nvPr>
        </p:nvSpPr>
        <p:spPr>
          <a:xfrm>
            <a:off x="3884612" y="8685213"/>
            <a:ext cx="2971799" cy="457200"/>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14</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36446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Shape 2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22" name="Shape 222"/>
          <p:cNvSpPr txBox="1">
            <a:spLocks noGrp="1"/>
          </p:cNvSpPr>
          <p:nvPr>
            <p:ph type="body" idx="1"/>
          </p:nvPr>
        </p:nvSpPr>
        <p:spPr>
          <a:xfrm>
            <a:off x="685800" y="4343400"/>
            <a:ext cx="5486399" cy="4114800"/>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Time to socialize</a:t>
            </a:r>
          </a:p>
        </p:txBody>
      </p:sp>
      <p:sp>
        <p:nvSpPr>
          <p:cNvPr id="223" name="Shape 223"/>
          <p:cNvSpPr txBox="1">
            <a:spLocks noGrp="1"/>
          </p:cNvSpPr>
          <p:nvPr>
            <p:ph type="sldNum" idx="12"/>
          </p:nvPr>
        </p:nvSpPr>
        <p:spPr>
          <a:xfrm>
            <a:off x="3884612" y="8685213"/>
            <a:ext cx="2971799" cy="457200"/>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15</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23398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Shape 2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30" name="Shape 230"/>
          <p:cNvSpPr txBox="1">
            <a:spLocks noGrp="1"/>
          </p:cNvSpPr>
          <p:nvPr>
            <p:ph type="body" idx="1"/>
          </p:nvPr>
        </p:nvSpPr>
        <p:spPr>
          <a:xfrm>
            <a:off x="685800" y="4343400"/>
            <a:ext cx="5486399" cy="4114800"/>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Cannanou wine</a:t>
            </a:r>
          </a:p>
        </p:txBody>
      </p:sp>
      <p:sp>
        <p:nvSpPr>
          <p:cNvPr id="231" name="Shape 231"/>
          <p:cNvSpPr txBox="1">
            <a:spLocks noGrp="1"/>
          </p:cNvSpPr>
          <p:nvPr>
            <p:ph type="sldNum" idx="12"/>
          </p:nvPr>
        </p:nvSpPr>
        <p:spPr>
          <a:xfrm>
            <a:off x="3884612" y="8685213"/>
            <a:ext cx="2971799" cy="457200"/>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16</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92549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Shape 237"/>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
        <p:nvSpPr>
          <p:cNvPr id="238" name="Shape 2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18658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Shape 2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48" name="Shape 248"/>
          <p:cNvSpPr txBox="1">
            <a:spLocks noGrp="1"/>
          </p:cNvSpPr>
          <p:nvPr>
            <p:ph type="body" idx="1"/>
          </p:nvPr>
        </p:nvSpPr>
        <p:spPr>
          <a:xfrm>
            <a:off x="685800" y="4343400"/>
            <a:ext cx="5486399" cy="4114800"/>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Horse is delicacy</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Locals were so kind</a:t>
            </a:r>
          </a:p>
          <a:p>
            <a:pPr marL="0" marR="0" lvl="0" indent="0" algn="l" rtl="0">
              <a:spcBef>
                <a:spcPts val="0"/>
              </a:spcBef>
              <a:buSzPct val="25000"/>
              <a:buNone/>
            </a:pPr>
            <a:r>
              <a:rPr lang="en-US" sz="1200" b="0" i="0" u="none" strike="noStrike" cap="none">
                <a:solidFill>
                  <a:schemeClr val="dk1"/>
                </a:solidFill>
                <a:latin typeface="Calibri"/>
                <a:ea typeface="Calibri"/>
                <a:cs typeface="Calibri"/>
                <a:sym typeface="Calibri"/>
              </a:rPr>
              <a:t>Insert pictures</a:t>
            </a:r>
          </a:p>
        </p:txBody>
      </p:sp>
      <p:sp>
        <p:nvSpPr>
          <p:cNvPr id="249" name="Shape 249"/>
          <p:cNvSpPr txBox="1">
            <a:spLocks noGrp="1"/>
          </p:cNvSpPr>
          <p:nvPr>
            <p:ph type="sldNum" idx="12"/>
          </p:nvPr>
        </p:nvSpPr>
        <p:spPr>
          <a:xfrm>
            <a:off x="3884612" y="8685213"/>
            <a:ext cx="2971799" cy="457200"/>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18</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953695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Shape 257"/>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
        <p:nvSpPr>
          <p:cNvPr id="258" name="Shape 2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422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67980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Shape 267"/>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a:p>
        </p:txBody>
      </p:sp>
      <p:sp>
        <p:nvSpPr>
          <p:cNvPr id="268" name="Shape 2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12825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8FD4C533-0442-4C0C-AE1D-F538775671EB}"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1466DF-0761-4C82-857F-E9376C7F5007}"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6211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D4C533-0442-4C0C-AE1D-F538775671EB}"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1466DF-0761-4C82-857F-E9376C7F5007}" type="slidenum">
              <a:rPr lang="en-US" smtClean="0"/>
              <a:t>‹#›</a:t>
            </a:fld>
            <a:endParaRPr lang="en-US"/>
          </a:p>
        </p:txBody>
      </p:sp>
    </p:spTree>
    <p:extLst>
      <p:ext uri="{BB962C8B-B14F-4D97-AF65-F5344CB8AC3E}">
        <p14:creationId xmlns:p14="http://schemas.microsoft.com/office/powerpoint/2010/main" val="917442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D4C533-0442-4C0C-AE1D-F538775671EB}"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1466DF-0761-4C82-857F-E9376C7F5007}"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8617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FD4C533-0442-4C0C-AE1D-F538775671EB}"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1466DF-0761-4C82-857F-E9376C7F5007}" type="slidenum">
              <a:rPr lang="en-US" smtClean="0"/>
              <a:t>‹#›</a:t>
            </a:fld>
            <a:endParaRPr lang="en-US"/>
          </a:p>
        </p:txBody>
      </p:sp>
    </p:spTree>
    <p:extLst>
      <p:ext uri="{BB962C8B-B14F-4D97-AF65-F5344CB8AC3E}">
        <p14:creationId xmlns:p14="http://schemas.microsoft.com/office/powerpoint/2010/main" val="159117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FD4C533-0442-4C0C-AE1D-F538775671EB}" type="datetimeFigureOut">
              <a:rPr lang="en-US" smtClean="0"/>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1466DF-0761-4C82-857F-E9376C7F5007}" type="slidenum">
              <a:rPr lang="en-US" smtClean="0"/>
              <a:t>‹#›</a:t>
            </a:fld>
            <a:endParaRPr lang="en-US"/>
          </a:p>
        </p:txBody>
      </p:sp>
    </p:spTree>
    <p:extLst>
      <p:ext uri="{BB962C8B-B14F-4D97-AF65-F5344CB8AC3E}">
        <p14:creationId xmlns:p14="http://schemas.microsoft.com/office/powerpoint/2010/main" val="3920179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D4C533-0442-4C0C-AE1D-F538775671EB}" type="datetimeFigureOut">
              <a:rPr lang="en-US" smtClean="0"/>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1466DF-0761-4C82-857F-E9376C7F5007}" type="slidenum">
              <a:rPr lang="en-US" smtClean="0"/>
              <a:t>‹#›</a:t>
            </a:fld>
            <a:endParaRPr lang="en-US"/>
          </a:p>
        </p:txBody>
      </p:sp>
    </p:spTree>
    <p:extLst>
      <p:ext uri="{BB962C8B-B14F-4D97-AF65-F5344CB8AC3E}">
        <p14:creationId xmlns:p14="http://schemas.microsoft.com/office/powerpoint/2010/main" val="658635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D4C533-0442-4C0C-AE1D-F538775671EB}" type="datetimeFigureOut">
              <a:rPr lang="en-US" smtClean="0"/>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1466DF-0761-4C82-857F-E9376C7F5007}" type="slidenum">
              <a:rPr lang="en-US" smtClean="0"/>
              <a:t>‹#›</a:t>
            </a:fld>
            <a:endParaRPr lang="en-US"/>
          </a:p>
        </p:txBody>
      </p:sp>
    </p:spTree>
    <p:extLst>
      <p:ext uri="{BB962C8B-B14F-4D97-AF65-F5344CB8AC3E}">
        <p14:creationId xmlns:p14="http://schemas.microsoft.com/office/powerpoint/2010/main" val="342119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FD4C533-0442-4C0C-AE1D-F538775671EB}"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1466DF-0761-4C82-857F-E9376C7F5007}" type="slidenum">
              <a:rPr lang="en-US" smtClean="0"/>
              <a:t>‹#›</a:t>
            </a:fld>
            <a:endParaRPr lang="en-US"/>
          </a:p>
        </p:txBody>
      </p:sp>
    </p:spTree>
    <p:extLst>
      <p:ext uri="{BB962C8B-B14F-4D97-AF65-F5344CB8AC3E}">
        <p14:creationId xmlns:p14="http://schemas.microsoft.com/office/powerpoint/2010/main" val="1514731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D4C533-0442-4C0C-AE1D-F538775671EB}"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1466DF-0761-4C82-857F-E9376C7F5007}"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5047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D4C533-0442-4C0C-AE1D-F538775671EB}"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1466DF-0761-4C82-857F-E9376C7F5007}" type="slidenum">
              <a:rPr lang="en-US" smtClean="0"/>
              <a:t>‹#›</a:t>
            </a:fld>
            <a:endParaRPr lang="en-US"/>
          </a:p>
        </p:txBody>
      </p:sp>
    </p:spTree>
    <p:extLst>
      <p:ext uri="{BB962C8B-B14F-4D97-AF65-F5344CB8AC3E}">
        <p14:creationId xmlns:p14="http://schemas.microsoft.com/office/powerpoint/2010/main" val="1086542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D4C533-0442-4C0C-AE1D-F538775671EB}"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1466DF-0761-4C82-857F-E9376C7F5007}"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9658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8FD4C533-0442-4C0C-AE1D-F538775671EB}" type="datetimeFigureOut">
              <a:rPr lang="en-US" smtClean="0"/>
              <a:t>10/20/2026</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51466DF-0761-4C82-857F-E9376C7F5007}"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61848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bluezones.com/recipe/colorful-caponata-with-lentils-in-warm-pita/?utm_source=Blue+Zones+Newsletter&amp;utm_campaign=1f37bd3280-BLUEZONESPROJECTNEWS-APPLEBUTTER_COPY_01&amp;utm_medium=email&amp;utm_term=0_9642311849-1f37bd3280-198865041&amp;mc_cid=1f37bd3280&amp;mc_eid=5c37560e2d" TargetMode="External"/><Relationship Id="rId7" Type="http://schemas.openxmlformats.org/officeDocument/2006/relationships/image" Target="../media/image3.jpeg"/><Relationship Id="rId2" Type="http://schemas.openxmlformats.org/officeDocument/2006/relationships/hyperlink" Target="https://www.bluezones.com/recipe/ikarian-tabouli-salad/?utm_source=Blue+Zones+Newsletter&amp;utm_campaign=1f37bd3280-BLUEZONESPROJECTNEWS-APPLEBUTTER_COPY_01&amp;utm_medium=email&amp;utm_term=0_9642311849-1f37bd3280-198865041&amp;mc_cid=1f37bd3280&amp;mc_eid=5c37560e2d" TargetMode="External"/><Relationship Id="rId1" Type="http://schemas.openxmlformats.org/officeDocument/2006/relationships/slideLayout" Target="../slideLayouts/slideLayout2.xml"/><Relationship Id="rId6" Type="http://schemas.openxmlformats.org/officeDocument/2006/relationships/hyperlink" Target="https://www.blessthismessplease.com/8-no-bake-oatmeal-energy-balls/" TargetMode="External"/><Relationship Id="rId5" Type="http://schemas.openxmlformats.org/officeDocument/2006/relationships/hyperlink" Target="https://cookieandkate.com/2011/sweet-potato-chili-recipe/" TargetMode="External"/><Relationship Id="rId4" Type="http://schemas.openxmlformats.org/officeDocument/2006/relationships/hyperlink" Target="https://www.contentednesscooking.com/moroccan-chickpea-lentil-soup-harira/"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publicdomainpictures.net/en/view-image.php?image=549213&amp;picture=political-world-map-1968"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hyperlink" Target="https://www.publicdomainpictures.net/en/view-image.php?image=121611&amp;picture=island-in-the-sea"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ht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6.jpg"/><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1.jp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23.jpg"/></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7"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36.jp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8" Type="http://schemas.openxmlformats.org/officeDocument/2006/relationships/image" Target="../media/image42.jpg"/><Relationship Id="rId3" Type="http://schemas.openxmlformats.org/officeDocument/2006/relationships/image" Target="../media/image37.jpg"/><Relationship Id="rId7"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56.gif"/><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hyperlink" Target="https://researchleap.com/unlocking-the-secrets-of-social-science-research-understanding-data-collection-techniques/" TargetMode="External"/><Relationship Id="rId2" Type="http://schemas.openxmlformats.org/officeDocument/2006/relationships/image" Target="../media/image59.jp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hyperlink" Target="https://www.rawpixel.com/search/COLORING+PAGES++SYMBOLS%20paper%20text" TargetMode="External"/><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public-domain-image.com/full-image/flora-plants-public-domain-images-pictures/fruits-public-domain-images-pictures/apple-pictures/ripe-apple-on-branch.jpg-royalty-free-stock-picture.html" TargetMode="External"/><Relationship Id="rId7" Type="http://schemas.openxmlformats.org/officeDocument/2006/relationships/hyperlink" Target="https://giantswire.usatoday.com/picture-gallery/sports/2017/07/08/usa-vs-panama--gold-cup-soccer/103523388/" TargetMode="External"/><Relationship Id="rId2" Type="http://schemas.openxmlformats.org/officeDocument/2006/relationships/image" Target="../media/image61.jpeg"/><Relationship Id="rId1" Type="http://schemas.openxmlformats.org/officeDocument/2006/relationships/slideLayout" Target="../slideLayouts/slideLayout2.xml"/><Relationship Id="rId6" Type="http://schemas.openxmlformats.org/officeDocument/2006/relationships/image" Target="../media/image63.JPG"/><Relationship Id="rId5" Type="http://schemas.openxmlformats.org/officeDocument/2006/relationships/hyperlink" Target="https://flatworldknowledge.lardbucket.org/books/a-primer-on-social-problems/s13-the-changing-family.html" TargetMode="External"/><Relationship Id="rId4" Type="http://schemas.openxmlformats.org/officeDocument/2006/relationships/image" Target="../media/image62.jpeg"/></Relationships>
</file>

<file path=ppt/slides/_rels/slide39.xml.rels><?xml version="1.0" encoding="UTF-8" standalone="yes"?>
<Relationships xmlns="http://schemas.openxmlformats.org/package/2006/relationships"><Relationship Id="rId3" Type="http://schemas.openxmlformats.org/officeDocument/2006/relationships/hyperlink" Target="https://www.rawpixel.com/image/381808/free-photo-image-beard-business-city" TargetMode="External"/><Relationship Id="rId2" Type="http://schemas.openxmlformats.org/officeDocument/2006/relationships/image" Target="../media/image64.1"/><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40.xml.rels><?xml version="1.0" encoding="UTF-8" standalone="yes"?>
<Relationships xmlns="http://schemas.openxmlformats.org/package/2006/relationships"><Relationship Id="rId3" Type="http://schemas.openxmlformats.org/officeDocument/2006/relationships/image" Target="../media/image67.jpeg"/><Relationship Id="rId7" Type="http://schemas.openxmlformats.org/officeDocument/2006/relationships/image" Target="../media/image71.jpeg"/><Relationship Id="rId2" Type="http://schemas.openxmlformats.org/officeDocument/2006/relationships/image" Target="../media/image66.jpeg"/><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41.xml.rels><?xml version="1.0" encoding="UTF-8" standalone="yes"?>
<Relationships xmlns="http://schemas.openxmlformats.org/package/2006/relationships"><Relationship Id="rId3" Type="http://schemas.openxmlformats.org/officeDocument/2006/relationships/hyperlink" Target="https://pixabay.com/fr/stress-relaxation-relax-tension-391654/" TargetMode="External"/><Relationship Id="rId7" Type="http://schemas.openxmlformats.org/officeDocument/2006/relationships/hyperlink" Target="https://freepngimg.com/png/3072-alarm-clock-png-image" TargetMode="External"/><Relationship Id="rId2" Type="http://schemas.openxmlformats.org/officeDocument/2006/relationships/image" Target="../media/image72.jpg"/><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jpeg"/><Relationship Id="rId4" Type="http://schemas.openxmlformats.org/officeDocument/2006/relationships/image" Target="../media/image73.jpeg"/></Relationships>
</file>

<file path=ppt/slides/_rels/slide4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g"/><Relationship Id="rId1" Type="http://schemas.openxmlformats.org/officeDocument/2006/relationships/slideLayout" Target="../slideLayouts/slideLayout2.xml"/><Relationship Id="rId5" Type="http://schemas.openxmlformats.org/officeDocument/2006/relationships/image" Target="../media/image79.jpeg"/><Relationship Id="rId4" Type="http://schemas.openxmlformats.org/officeDocument/2006/relationships/image" Target="../media/image78.jpeg"/></Relationships>
</file>

<file path=ppt/slides/_rels/slide43.xml.rels><?xml version="1.0" encoding="UTF-8" standalone="yes"?>
<Relationships xmlns="http://schemas.openxmlformats.org/package/2006/relationships"><Relationship Id="rId3" Type="http://schemas.openxmlformats.org/officeDocument/2006/relationships/hyperlink" Target="https://pixabay.com/en/social-media-connection-network-3136897/" TargetMode="External"/><Relationship Id="rId2" Type="http://schemas.openxmlformats.org/officeDocument/2006/relationships/image" Target="../media/image80.jpg"/><Relationship Id="rId1" Type="http://schemas.openxmlformats.org/officeDocument/2006/relationships/slideLayout" Target="../slideLayouts/slideLayout2.xml"/><Relationship Id="rId5" Type="http://schemas.openxmlformats.org/officeDocument/2006/relationships/image" Target="../media/image82.jpeg"/><Relationship Id="rId4" Type="http://schemas.openxmlformats.org/officeDocument/2006/relationships/image" Target="../media/image81.jpeg"/></Relationships>
</file>

<file path=ppt/slides/_rels/slide44.xml.rels><?xml version="1.0" encoding="UTF-8" standalone="yes"?>
<Relationships xmlns="http://schemas.openxmlformats.org/package/2006/relationships"><Relationship Id="rId3" Type="http://schemas.openxmlformats.org/officeDocument/2006/relationships/hyperlink" Target="https://www.rawpixel.com/search/sleep" TargetMode="External"/><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www.cdc.gov/nchs/pressroom/states/kentucky/kentucky.ht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britannica.com/place/Sardinia-island-Ital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86815" y="4960137"/>
            <a:ext cx="7772400" cy="1463040"/>
          </a:xfrm>
        </p:spPr>
        <p:txBody>
          <a:bodyPr/>
          <a:lstStyle/>
          <a:p>
            <a:pPr algn="ctr"/>
            <a:r>
              <a:rPr lang="en-US" sz="2800" dirty="0"/>
              <a:t>Living Well: Lessons from the Blue Zones</a:t>
            </a:r>
            <a:r>
              <a:rPr lang="en-US" dirty="0"/>
              <a:t>	</a:t>
            </a:r>
          </a:p>
        </p:txBody>
      </p:sp>
      <p:sp>
        <p:nvSpPr>
          <p:cNvPr id="3" name="Subtitle 2"/>
          <p:cNvSpPr>
            <a:spLocks noGrp="1"/>
          </p:cNvSpPr>
          <p:nvPr>
            <p:ph type="subTitle" idx="1"/>
          </p:nvPr>
        </p:nvSpPr>
        <p:spPr/>
        <p:txBody>
          <a:bodyPr/>
          <a:lstStyle/>
          <a:p>
            <a:r>
              <a:rPr lang="en-US" dirty="0"/>
              <a:t>Jessica Naber, RN, PhD</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05101"/>
            <a:ext cx="1865441" cy="1818076"/>
          </a:xfrm>
          <a:prstGeom prst="rect">
            <a:avLst/>
          </a:prstGeom>
        </p:spPr>
      </p:pic>
    </p:spTree>
    <p:extLst>
      <p:ext uri="{BB962C8B-B14F-4D97-AF65-F5344CB8AC3E}">
        <p14:creationId xmlns:p14="http://schemas.microsoft.com/office/powerpoint/2010/main" val="334448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Blue Zone Menu</a:t>
            </a:r>
          </a:p>
        </p:txBody>
      </p:sp>
      <p:sp>
        <p:nvSpPr>
          <p:cNvPr id="3" name="Content Placeholder 2"/>
          <p:cNvSpPr>
            <a:spLocks noGrp="1"/>
          </p:cNvSpPr>
          <p:nvPr>
            <p:ph idx="1"/>
          </p:nvPr>
        </p:nvSpPr>
        <p:spPr/>
        <p:txBody>
          <a:bodyPr/>
          <a:lstStyle/>
          <a:p>
            <a:r>
              <a:rPr lang="en-US" dirty="0">
                <a:hlinkClick r:id="rId2"/>
              </a:rPr>
              <a:t>*</a:t>
            </a:r>
            <a:r>
              <a:rPr lang="en-US" dirty="0" err="1">
                <a:hlinkClick r:id="rId2"/>
              </a:rPr>
              <a:t>Tabouli</a:t>
            </a:r>
            <a:r>
              <a:rPr lang="en-US" dirty="0">
                <a:hlinkClick r:id="rId2"/>
              </a:rPr>
              <a:t> Salad</a:t>
            </a:r>
            <a:endParaRPr lang="en-US" dirty="0"/>
          </a:p>
          <a:p>
            <a:r>
              <a:rPr lang="en-US" dirty="0">
                <a:hlinkClick r:id="rId3"/>
              </a:rPr>
              <a:t>*</a:t>
            </a:r>
            <a:r>
              <a:rPr lang="en-US" dirty="0" err="1">
                <a:hlinkClick r:id="rId3"/>
              </a:rPr>
              <a:t>Caponata</a:t>
            </a:r>
            <a:r>
              <a:rPr lang="en-US" dirty="0">
                <a:hlinkClick r:id="rId3"/>
              </a:rPr>
              <a:t> with Lentils in Warm Pita</a:t>
            </a:r>
            <a:endParaRPr lang="en-US" dirty="0"/>
          </a:p>
          <a:p>
            <a:r>
              <a:rPr lang="en-US" dirty="0">
                <a:hlinkClick r:id="rId4"/>
              </a:rPr>
              <a:t>*Chickpea Lentil Soup</a:t>
            </a:r>
            <a:endParaRPr lang="en-US" dirty="0"/>
          </a:p>
          <a:p>
            <a:r>
              <a:rPr lang="en-US" dirty="0">
                <a:hlinkClick r:id="rId5"/>
              </a:rPr>
              <a:t>*Sweet Potato Chili</a:t>
            </a:r>
            <a:endParaRPr lang="en-US" dirty="0"/>
          </a:p>
          <a:p>
            <a:r>
              <a:rPr lang="en-US" dirty="0">
                <a:hlinkClick r:id="rId6"/>
              </a:rPr>
              <a:t>*Peanut Butter and Oatmeal Energy Balls</a:t>
            </a:r>
            <a:endParaRPr lang="en-US" dirty="0"/>
          </a:p>
        </p:txBody>
      </p:sp>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48549" y="2707790"/>
            <a:ext cx="4771426" cy="3179779"/>
          </a:xfrm>
          <a:prstGeom prst="rect">
            <a:avLst/>
          </a:prstGeom>
        </p:spPr>
      </p:pic>
    </p:spTree>
    <p:extLst>
      <p:ext uri="{BB962C8B-B14F-4D97-AF65-F5344CB8AC3E}">
        <p14:creationId xmlns:p14="http://schemas.microsoft.com/office/powerpoint/2010/main" val="3221257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Theory: Blue zones</a:t>
            </a:r>
          </a:p>
        </p:txBody>
      </p:sp>
      <p:sp>
        <p:nvSpPr>
          <p:cNvPr id="3" name="Content Placeholder 2"/>
          <p:cNvSpPr>
            <a:spLocks noGrp="1"/>
          </p:cNvSpPr>
          <p:nvPr>
            <p:ph idx="1"/>
          </p:nvPr>
        </p:nvSpPr>
        <p:spPr/>
        <p:txBody>
          <a:bodyPr>
            <a:normAutofit/>
          </a:bodyPr>
          <a:lstStyle/>
          <a:p>
            <a:r>
              <a:rPr lang="en-US" dirty="0"/>
              <a:t>*In 2004, National Geographic teamed up with longevity researchers to identify pockets around the world where people live measurably longer lives.</a:t>
            </a:r>
          </a:p>
          <a:p>
            <a:r>
              <a:rPr lang="en-US" dirty="0"/>
              <a:t>*In these “Blue Zones”, people reach age 100 at a rate 10 times greater than the United States.</a:t>
            </a:r>
          </a:p>
          <a:p>
            <a:r>
              <a:rPr lang="en-US" dirty="0"/>
              <a:t>*There are five identified Blue Zones.</a:t>
            </a:r>
          </a:p>
          <a:p>
            <a:r>
              <a:rPr lang="en-US" dirty="0"/>
              <a:t>*Researchers have been studying these zones’ residents to identify lifestyle characteristics that explain the longevity.</a:t>
            </a:r>
          </a:p>
          <a:p>
            <a:r>
              <a:rPr lang="en-US" dirty="0"/>
              <a:t>*Lifestyles of all Blue Zone residents share specific characteristics.</a:t>
            </a:r>
          </a:p>
        </p:txBody>
      </p:sp>
      <p:pic>
        <p:nvPicPr>
          <p:cNvPr id="6" name="Picture 5">
            <a:extLst>
              <a:ext uri="{FF2B5EF4-FFF2-40B4-BE49-F238E27FC236}">
                <a16:creationId xmlns:a16="http://schemas.microsoft.com/office/drawing/2014/main" id="{7D3C92D5-1F84-9322-DEC6-19F324BA1CA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959791" y="448344"/>
            <a:ext cx="3366485" cy="1499616"/>
          </a:xfrm>
          <a:prstGeom prst="rect">
            <a:avLst/>
          </a:prstGeom>
        </p:spPr>
      </p:pic>
    </p:spTree>
    <p:extLst>
      <p:ext uri="{BB962C8B-B14F-4D97-AF65-F5344CB8AC3E}">
        <p14:creationId xmlns:p14="http://schemas.microsoft.com/office/powerpoint/2010/main" val="3173210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Blue zones</a:t>
            </a:r>
          </a:p>
        </p:txBody>
      </p:sp>
      <p:sp>
        <p:nvSpPr>
          <p:cNvPr id="3" name="Content Placeholder 2"/>
          <p:cNvSpPr>
            <a:spLocks noGrp="1"/>
          </p:cNvSpPr>
          <p:nvPr>
            <p:ph idx="1"/>
          </p:nvPr>
        </p:nvSpPr>
        <p:spPr/>
        <p:txBody>
          <a:bodyPr/>
          <a:lstStyle/>
          <a:p>
            <a:r>
              <a:rPr lang="en-US" dirty="0"/>
              <a:t>*Ikaria, Greece: People on this tiny Aegean island live 8 years longer than Americans; 20% less cancer, half the rate of heart disease, no dementia</a:t>
            </a:r>
          </a:p>
          <a:p>
            <a:r>
              <a:rPr lang="en-US" dirty="0"/>
              <a:t>*Loma Linda, California: Adventist community where residents outlive other Americans by a decade</a:t>
            </a:r>
          </a:p>
          <a:p>
            <a:r>
              <a:rPr lang="en-US" dirty="0"/>
              <a:t>*Sardinia, Italy: Mediterranean island with mountain villages; more male centenarians than anywhere on the globe</a:t>
            </a:r>
          </a:p>
          <a:p>
            <a:r>
              <a:rPr lang="en-US" dirty="0"/>
              <a:t>*Okinawa, Japan: South Pacific island nation with the world’s longest-living females</a:t>
            </a:r>
          </a:p>
          <a:p>
            <a:r>
              <a:rPr lang="en-US" dirty="0"/>
              <a:t>*Nicoya, Costa Rica: Central American island region where people are twice as likely as Americans to live to 90 years old</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19711" y="266756"/>
            <a:ext cx="1865441" cy="1818076"/>
          </a:xfrm>
          <a:prstGeom prst="rect">
            <a:avLst/>
          </a:prstGeom>
        </p:spPr>
      </p:pic>
      <p:pic>
        <p:nvPicPr>
          <p:cNvPr id="5" name="Picture 4">
            <a:extLst>
              <a:ext uri="{FF2B5EF4-FFF2-40B4-BE49-F238E27FC236}">
                <a16:creationId xmlns:a16="http://schemas.microsoft.com/office/drawing/2014/main" id="{7F1EBF53-9099-C7DA-120E-FBDA40AB54D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537153" y="0"/>
            <a:ext cx="3047999" cy="2084832"/>
          </a:xfrm>
          <a:prstGeom prst="rect">
            <a:avLst/>
          </a:prstGeom>
        </p:spPr>
      </p:pic>
    </p:spTree>
    <p:extLst>
      <p:ext uri="{BB962C8B-B14F-4D97-AF65-F5344CB8AC3E}">
        <p14:creationId xmlns:p14="http://schemas.microsoft.com/office/powerpoint/2010/main" val="2789658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024128" y="421277"/>
            <a:ext cx="9720072" cy="6162404"/>
          </a:xfrm>
          <a:prstGeom prst="rect">
            <a:avLst/>
          </a:prstGeom>
        </p:spPr>
      </p:pic>
    </p:spTree>
    <p:extLst>
      <p:ext uri="{BB962C8B-B14F-4D97-AF65-F5344CB8AC3E}">
        <p14:creationId xmlns:p14="http://schemas.microsoft.com/office/powerpoint/2010/main" val="998261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Blue zones project</a:t>
            </a:r>
          </a:p>
        </p:txBody>
      </p:sp>
      <p:sp>
        <p:nvSpPr>
          <p:cNvPr id="3" name="Content Placeholder 2"/>
          <p:cNvSpPr>
            <a:spLocks noGrp="1"/>
          </p:cNvSpPr>
          <p:nvPr>
            <p:ph idx="1"/>
          </p:nvPr>
        </p:nvSpPr>
        <p:spPr/>
        <p:txBody>
          <a:bodyPr/>
          <a:lstStyle/>
          <a:p>
            <a:r>
              <a:rPr lang="en-US" dirty="0"/>
              <a:t>*The Blue Zones Project is a systems approach in which citizens, schools, employers, restaurants, grocery stores, and community leaders collaborate on policies and programs that move the community towards better health and well-being.</a:t>
            </a:r>
          </a:p>
          <a:p>
            <a:endParaRPr lang="en-US" dirty="0"/>
          </a:p>
          <a:p>
            <a:r>
              <a:rPr lang="en-US" dirty="0"/>
              <a:t>*Goal: Increase in well-being and a decrease in health-care costs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9574" y="4585063"/>
            <a:ext cx="3105150" cy="1476375"/>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1311" y="266756"/>
            <a:ext cx="1865441" cy="1818076"/>
          </a:xfrm>
          <a:prstGeom prst="rect">
            <a:avLst/>
          </a:prstGeom>
        </p:spPr>
      </p:pic>
    </p:spTree>
    <p:extLst>
      <p:ext uri="{BB962C8B-B14F-4D97-AF65-F5344CB8AC3E}">
        <p14:creationId xmlns:p14="http://schemas.microsoft.com/office/powerpoint/2010/main" val="626115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Study abroad blue zone experience in Sardinia, Italy: Summer, 2017</a:t>
            </a:r>
          </a:p>
        </p:txBody>
      </p:sp>
      <p:sp>
        <p:nvSpPr>
          <p:cNvPr id="3" name="Content Placeholder 2"/>
          <p:cNvSpPr>
            <a:spLocks noGrp="1"/>
          </p:cNvSpPr>
          <p:nvPr>
            <p:ph idx="1"/>
          </p:nvPr>
        </p:nvSpPr>
        <p:spPr/>
        <p:txBody>
          <a:bodyPr/>
          <a:lstStyle/>
          <a:p>
            <a:r>
              <a:rPr lang="en-US" dirty="0"/>
              <a:t>*Purpose: to study the Sardinian Blue Zone and return with information related to the use of the Power 9 to share with community and patients</a:t>
            </a:r>
          </a:p>
          <a:p>
            <a:pPr lvl="1"/>
            <a:r>
              <a:rPr lang="en-US" dirty="0"/>
              <a:t>Observing people</a:t>
            </a:r>
          </a:p>
          <a:p>
            <a:pPr lvl="1"/>
            <a:r>
              <a:rPr lang="en-US" dirty="0"/>
              <a:t>Meeting with experts</a:t>
            </a:r>
          </a:p>
          <a:p>
            <a:pPr lvl="1"/>
            <a:r>
              <a:rPr lang="en-US" dirty="0"/>
              <a:t>Immersion into culture</a:t>
            </a:r>
          </a:p>
          <a:p>
            <a:r>
              <a:rPr lang="en-US" dirty="0"/>
              <a:t>*Goal: to implement elements learned and to develop projects related to and/or enlisting assistance of Blue Zones Project </a:t>
            </a:r>
          </a:p>
          <a:p>
            <a:endParaRPr lang="en-US" dirty="0"/>
          </a:p>
        </p:txBody>
      </p:sp>
      <p:pic>
        <p:nvPicPr>
          <p:cNvPr id="4" name="Picture 3">
            <a:extLst>
              <a:ext uri="{FF2B5EF4-FFF2-40B4-BE49-F238E27FC236}">
                <a16:creationId xmlns:a16="http://schemas.microsoft.com/office/drawing/2014/main" id="{CB3177E7-4E33-458A-B5CD-CEBF6619D4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8770" y="4486424"/>
            <a:ext cx="3951516" cy="2231875"/>
          </a:xfrm>
          <a:prstGeom prst="rect">
            <a:avLst/>
          </a:prstGeom>
        </p:spPr>
      </p:pic>
    </p:spTree>
    <p:extLst>
      <p:ext uri="{BB962C8B-B14F-4D97-AF65-F5344CB8AC3E}">
        <p14:creationId xmlns:p14="http://schemas.microsoft.com/office/powerpoint/2010/main" val="2157787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Shape 160"/>
          <p:cNvSpPr txBox="1">
            <a:spLocks noGrp="1"/>
          </p:cNvSpPr>
          <p:nvPr>
            <p:ph type="title"/>
          </p:nvPr>
        </p:nvSpPr>
        <p:spPr>
          <a:xfrm>
            <a:off x="1981200" y="338329"/>
            <a:ext cx="8229600" cy="1252727"/>
          </a:xfrm>
          <a:prstGeom prst="rect">
            <a:avLst/>
          </a:prstGeom>
          <a:noFill/>
          <a:ln>
            <a:noFill/>
          </a:ln>
        </p:spPr>
        <p:txBody>
          <a:bodyPr vert="horz" wrap="square" lIns="91425" tIns="45700" rIns="91425" bIns="45700" rtlCol="0" anchor="ctr" anchorCtr="0">
            <a:noAutofit/>
          </a:bodyPr>
          <a:lstStyle/>
          <a:p>
            <a:pPr algn="ctr">
              <a:spcBef>
                <a:spcPts val="0"/>
              </a:spcBef>
              <a:buClr>
                <a:srgbClr val="FFFFFF"/>
              </a:buClr>
              <a:buSzPct val="25000"/>
            </a:pPr>
            <a:r>
              <a:rPr lang="en-US" sz="4400" cap="none" dirty="0">
                <a:solidFill>
                  <a:srgbClr val="FFFFFF"/>
                </a:solidFill>
                <a:latin typeface="Candara"/>
                <a:ea typeface="Candara"/>
                <a:cs typeface="Candara"/>
                <a:sym typeface="Candara"/>
              </a:rPr>
              <a:t>Sardinia, Italy: Blue Zone </a:t>
            </a:r>
          </a:p>
        </p:txBody>
      </p:sp>
      <p:sp>
        <p:nvSpPr>
          <p:cNvPr id="161" name="Shape 161"/>
          <p:cNvSpPr txBox="1">
            <a:spLocks noGrp="1"/>
          </p:cNvSpPr>
          <p:nvPr>
            <p:ph type="body" idx="1"/>
          </p:nvPr>
        </p:nvSpPr>
        <p:spPr>
          <a:xfrm>
            <a:off x="822961" y="2338251"/>
            <a:ext cx="5349240" cy="3471237"/>
          </a:xfrm>
          <a:prstGeom prst="rect">
            <a:avLst/>
          </a:prstGeom>
          <a:noFill/>
          <a:ln>
            <a:noFill/>
          </a:ln>
        </p:spPr>
        <p:txBody>
          <a:bodyPr vert="horz" wrap="square" lIns="91425" tIns="45700" rIns="91425" bIns="45700" rtlCol="0" anchor="t" anchorCtr="0">
            <a:noAutofit/>
          </a:bodyPr>
          <a:lstStyle/>
          <a:p>
            <a:pPr marL="274320" indent="-274320">
              <a:spcBef>
                <a:spcPts val="0"/>
              </a:spcBef>
              <a:spcAft>
                <a:spcPts val="0"/>
              </a:spcAft>
              <a:buFont typeface="Noto Sans Symbols"/>
              <a:buChar char="∗"/>
            </a:pPr>
            <a:r>
              <a:rPr lang="en-US" dirty="0">
                <a:ea typeface="Candara"/>
                <a:cs typeface="Candara"/>
                <a:sym typeface="Candara"/>
              </a:rPr>
              <a:t>Capital City: Cagliari</a:t>
            </a:r>
          </a:p>
          <a:p>
            <a:pPr marL="274320" indent="-274320">
              <a:spcBef>
                <a:spcPts val="480"/>
              </a:spcBef>
              <a:spcAft>
                <a:spcPts val="0"/>
              </a:spcAft>
              <a:buFont typeface="Noto Sans Symbols"/>
              <a:buChar char="∗"/>
            </a:pPr>
            <a:r>
              <a:rPr lang="en-US" dirty="0">
                <a:ea typeface="Candara"/>
                <a:cs typeface="Candara"/>
                <a:sym typeface="Candara"/>
              </a:rPr>
              <a:t>Total population: 1,658,138 (2015)</a:t>
            </a:r>
          </a:p>
          <a:p>
            <a:pPr marL="274320" indent="-274320">
              <a:spcBef>
                <a:spcPts val="480"/>
              </a:spcBef>
              <a:spcAft>
                <a:spcPts val="0"/>
              </a:spcAft>
              <a:buFont typeface="Noto Sans Symbols"/>
              <a:buChar char="∗"/>
            </a:pPr>
            <a:r>
              <a:rPr lang="en-US" dirty="0">
                <a:ea typeface="Candara"/>
                <a:cs typeface="Candara"/>
                <a:sym typeface="Candara"/>
              </a:rPr>
              <a:t>Area: 9,301 square miles</a:t>
            </a:r>
          </a:p>
          <a:p>
            <a:pPr marL="274320" indent="-274320">
              <a:spcBef>
                <a:spcPts val="480"/>
              </a:spcBef>
              <a:spcAft>
                <a:spcPts val="0"/>
              </a:spcAft>
              <a:buFont typeface="Noto Sans Symbols"/>
              <a:buChar char="∗"/>
            </a:pPr>
            <a:r>
              <a:rPr lang="en-US" dirty="0">
                <a:ea typeface="Candara"/>
                <a:cs typeface="Candara"/>
                <a:sym typeface="Candara"/>
              </a:rPr>
              <a:t>Second largest Italian island behind Sicily </a:t>
            </a:r>
          </a:p>
          <a:p>
            <a:pPr marL="274320" indent="-274320">
              <a:spcBef>
                <a:spcPts val="480"/>
              </a:spcBef>
              <a:spcAft>
                <a:spcPts val="0"/>
              </a:spcAft>
              <a:buFont typeface="Noto Sans Symbols"/>
              <a:buChar char="∗"/>
            </a:pPr>
            <a:r>
              <a:rPr lang="en-US" dirty="0">
                <a:ea typeface="Candara"/>
                <a:cs typeface="Candara"/>
                <a:sym typeface="Candara"/>
              </a:rPr>
              <a:t>Climate: subtropical</a:t>
            </a:r>
          </a:p>
          <a:p>
            <a:pPr marL="274320" indent="-274320">
              <a:spcBef>
                <a:spcPts val="480"/>
              </a:spcBef>
              <a:buFont typeface="Noto Sans Symbols"/>
              <a:buChar char="∗"/>
            </a:pPr>
            <a:r>
              <a:rPr lang="en-US" dirty="0">
                <a:ea typeface="Candara"/>
                <a:cs typeface="Candara"/>
                <a:sym typeface="Candara"/>
              </a:rPr>
              <a:t>Geography: mountainous, grasslands, salt-marshes, cliffs and beaches on the shore line </a:t>
            </a:r>
          </a:p>
        </p:txBody>
      </p:sp>
      <p:pic>
        <p:nvPicPr>
          <p:cNvPr id="162" name="Shape 162" descr="18739138_10211509820160066_8096775658115432448_n.jpg"/>
          <p:cNvPicPr preferRelativeResize="0">
            <a:picLocks noGrp="1"/>
          </p:cNvPicPr>
          <p:nvPr>
            <p:ph type="body" idx="2"/>
          </p:nvPr>
        </p:nvPicPr>
        <p:blipFill rotWithShape="1">
          <a:blip r:embed="rId3">
            <a:alphaModFix/>
          </a:blip>
          <a:srcRect/>
          <a:stretch/>
        </p:blipFill>
        <p:spPr>
          <a:xfrm>
            <a:off x="6483347" y="718457"/>
            <a:ext cx="4998903" cy="5907643"/>
          </a:xfrm>
          <a:prstGeom prst="rect">
            <a:avLst/>
          </a:prstGeom>
          <a:noFill/>
          <a:ln>
            <a:noFill/>
          </a:ln>
        </p:spPr>
      </p:pic>
      <p:sp>
        <p:nvSpPr>
          <p:cNvPr id="2" name="TextBox 1"/>
          <p:cNvSpPr txBox="1"/>
          <p:nvPr/>
        </p:nvSpPr>
        <p:spPr>
          <a:xfrm>
            <a:off x="822962" y="822960"/>
            <a:ext cx="5349240" cy="1015663"/>
          </a:xfrm>
          <a:prstGeom prst="rect">
            <a:avLst/>
          </a:prstGeom>
          <a:noFill/>
        </p:spPr>
        <p:txBody>
          <a:bodyPr wrap="square" rtlCol="0">
            <a:spAutoFit/>
          </a:bodyPr>
          <a:lstStyle/>
          <a:p>
            <a:r>
              <a:rPr lang="en-US" sz="6000" b="1" dirty="0">
                <a:latin typeface="+mj-lt"/>
              </a:rPr>
              <a:t>Sardinia</a:t>
            </a:r>
          </a:p>
        </p:txBody>
      </p:sp>
    </p:spTree>
    <p:extLst>
      <p:ext uri="{BB962C8B-B14F-4D97-AF65-F5344CB8AC3E}">
        <p14:creationId xmlns:p14="http://schemas.microsoft.com/office/powerpoint/2010/main" val="1824262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Shape 167"/>
          <p:cNvSpPr txBox="1"/>
          <p:nvPr/>
        </p:nvSpPr>
        <p:spPr>
          <a:xfrm>
            <a:off x="4691333" y="152401"/>
            <a:ext cx="1480867" cy="923329"/>
          </a:xfrm>
          <a:prstGeom prst="rect">
            <a:avLst/>
          </a:prstGeom>
          <a:solidFill>
            <a:schemeClr val="lt1"/>
          </a:solidFill>
          <a:ln>
            <a:noFill/>
          </a:ln>
        </p:spPr>
        <p:txBody>
          <a:bodyPr wrap="square" lIns="91425" tIns="45700" rIns="91425" bIns="45700" anchor="t" anchorCtr="0">
            <a:noAutofit/>
          </a:bodyPr>
          <a:lstStyle/>
          <a:p>
            <a:pPr>
              <a:buSzPct val="25000"/>
            </a:pPr>
            <a:r>
              <a:rPr lang="en-US">
                <a:solidFill>
                  <a:schemeClr val="lt1"/>
                </a:solidFill>
                <a:latin typeface="Candara"/>
                <a:ea typeface="Candara"/>
                <a:cs typeface="Candara"/>
                <a:sym typeface="Candara"/>
              </a:rPr>
              <a:t>Skldl’ksdasdf;sdjf;lksdjf;lsdjl;f’</a:t>
            </a:r>
          </a:p>
        </p:txBody>
      </p:sp>
      <p:pic>
        <p:nvPicPr>
          <p:cNvPr id="168" name="Shape 168"/>
          <p:cNvPicPr preferRelativeResize="0"/>
          <p:nvPr/>
        </p:nvPicPr>
        <p:blipFill rotWithShape="1">
          <a:blip r:embed="rId3">
            <a:alphaModFix/>
          </a:blip>
          <a:srcRect/>
          <a:stretch/>
        </p:blipFill>
        <p:spPr>
          <a:xfrm>
            <a:off x="1600201" y="217994"/>
            <a:ext cx="3831565" cy="4346037"/>
          </a:xfrm>
          <a:prstGeom prst="rect">
            <a:avLst/>
          </a:prstGeom>
          <a:noFill/>
          <a:ln>
            <a:noFill/>
          </a:ln>
        </p:spPr>
      </p:pic>
      <p:pic>
        <p:nvPicPr>
          <p:cNvPr id="169" name="Shape 169"/>
          <p:cNvPicPr preferRelativeResize="0"/>
          <p:nvPr/>
        </p:nvPicPr>
        <p:blipFill rotWithShape="1">
          <a:blip r:embed="rId4">
            <a:alphaModFix/>
          </a:blip>
          <a:srcRect/>
          <a:stretch/>
        </p:blipFill>
        <p:spPr>
          <a:xfrm>
            <a:off x="5486401" y="228601"/>
            <a:ext cx="5132755" cy="3526005"/>
          </a:xfrm>
          <a:prstGeom prst="rect">
            <a:avLst/>
          </a:prstGeom>
          <a:noFill/>
          <a:ln>
            <a:noFill/>
          </a:ln>
        </p:spPr>
      </p:pic>
      <p:pic>
        <p:nvPicPr>
          <p:cNvPr id="170" name="Shape 170"/>
          <p:cNvPicPr preferRelativeResize="0"/>
          <p:nvPr/>
        </p:nvPicPr>
        <p:blipFill rotWithShape="1">
          <a:blip r:embed="rId5">
            <a:alphaModFix/>
          </a:blip>
          <a:srcRect/>
          <a:stretch/>
        </p:blipFill>
        <p:spPr>
          <a:xfrm>
            <a:off x="8207376" y="3836264"/>
            <a:ext cx="2294403" cy="2869336"/>
          </a:xfrm>
          <a:prstGeom prst="rect">
            <a:avLst/>
          </a:prstGeom>
          <a:noFill/>
          <a:ln w="9525" cap="flat" cmpd="sng">
            <a:solidFill>
              <a:srgbClr val="052E65"/>
            </a:solidFill>
            <a:prstDash val="solid"/>
            <a:miter lim="800000"/>
            <a:headEnd type="none" w="med" len="med"/>
            <a:tailEnd type="none" w="med" len="med"/>
          </a:ln>
        </p:spPr>
      </p:pic>
      <p:pic>
        <p:nvPicPr>
          <p:cNvPr id="171" name="Shape 171"/>
          <p:cNvPicPr preferRelativeResize="0"/>
          <p:nvPr/>
        </p:nvPicPr>
        <p:blipFill rotWithShape="1">
          <a:blip r:embed="rId6">
            <a:alphaModFix/>
          </a:blip>
          <a:srcRect/>
          <a:stretch/>
        </p:blipFill>
        <p:spPr>
          <a:xfrm>
            <a:off x="5486400" y="3836265"/>
            <a:ext cx="2629988" cy="2869337"/>
          </a:xfrm>
          <a:prstGeom prst="rect">
            <a:avLst/>
          </a:prstGeom>
          <a:noFill/>
          <a:ln>
            <a:noFill/>
          </a:ln>
        </p:spPr>
      </p:pic>
      <p:sp>
        <p:nvSpPr>
          <p:cNvPr id="172" name="Shape 172"/>
          <p:cNvSpPr/>
          <p:nvPr/>
        </p:nvSpPr>
        <p:spPr>
          <a:xfrm>
            <a:off x="1447800" y="5096470"/>
            <a:ext cx="4097608" cy="923329"/>
          </a:xfrm>
          <a:prstGeom prst="rect">
            <a:avLst/>
          </a:prstGeom>
          <a:noFill/>
          <a:ln>
            <a:noFill/>
          </a:ln>
        </p:spPr>
        <p:txBody>
          <a:bodyPr wrap="square" lIns="91425" tIns="45700" rIns="91425" bIns="45700" anchor="t" anchorCtr="0">
            <a:noAutofit/>
          </a:bodyPr>
          <a:lstStyle/>
          <a:p>
            <a:pPr algn="ctr">
              <a:buSzPct val="25000"/>
            </a:pP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andara" panose="020E0502030303020204" pitchFamily="34" charset="0"/>
                <a:sym typeface="Candara"/>
              </a:rPr>
              <a:t>Cagliari</a:t>
            </a:r>
          </a:p>
        </p:txBody>
      </p:sp>
    </p:spTree>
    <p:extLst>
      <p:ext uri="{BB962C8B-B14F-4D97-AF65-F5344CB8AC3E}">
        <p14:creationId xmlns:p14="http://schemas.microsoft.com/office/powerpoint/2010/main" val="671317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pic>
        <p:nvPicPr>
          <p:cNvPr id="179" name="Shape 179" descr="18623253_1689507701062613_3783063692529030482_o.jpg"/>
          <p:cNvPicPr preferRelativeResize="0">
            <a:picLocks noGrp="1"/>
          </p:cNvPicPr>
          <p:nvPr>
            <p:ph type="body" idx="1"/>
          </p:nvPr>
        </p:nvPicPr>
        <p:blipFill rotWithShape="1">
          <a:blip r:embed="rId3">
            <a:alphaModFix/>
          </a:blip>
          <a:srcRect t="240" b="6791"/>
          <a:stretch/>
        </p:blipFill>
        <p:spPr>
          <a:xfrm>
            <a:off x="6241475" y="1752601"/>
            <a:ext cx="3333190" cy="1683187"/>
          </a:xfrm>
          <a:prstGeom prst="rect">
            <a:avLst/>
          </a:prstGeom>
          <a:noFill/>
          <a:ln>
            <a:noFill/>
          </a:ln>
        </p:spPr>
      </p:pic>
      <p:sp>
        <p:nvSpPr>
          <p:cNvPr id="180" name="Shape 180"/>
          <p:cNvSpPr txBox="1">
            <a:spLocks noGrp="1"/>
          </p:cNvSpPr>
          <p:nvPr>
            <p:ph type="body" idx="2"/>
          </p:nvPr>
        </p:nvSpPr>
        <p:spPr>
          <a:xfrm>
            <a:off x="2133600" y="2286000"/>
            <a:ext cx="4343400" cy="1295400"/>
          </a:xfrm>
          <a:prstGeom prst="rect">
            <a:avLst/>
          </a:prstGeom>
          <a:noFill/>
          <a:ln>
            <a:noFill/>
          </a:ln>
        </p:spPr>
        <p:txBody>
          <a:bodyPr vert="horz" wrap="square" lIns="91425" tIns="45700" rIns="91425" bIns="45700" rtlCol="0" anchor="t" anchorCtr="0">
            <a:noAutofit/>
          </a:bodyPr>
          <a:lstStyle/>
          <a:p>
            <a:pPr marL="274320" indent="-274320">
              <a:spcBef>
                <a:spcPts val="0"/>
              </a:spcBef>
              <a:buFont typeface="Noto Sans Symbols"/>
              <a:buChar char="∗"/>
            </a:pPr>
            <a:r>
              <a:rPr lang="en-US" sz="2400" u="sng" dirty="0">
                <a:solidFill>
                  <a:schemeClr val="dk2"/>
                </a:solidFill>
                <a:ea typeface="Candara"/>
                <a:cs typeface="Candara"/>
                <a:sym typeface="Candara"/>
              </a:rPr>
              <a:t>Antipasti</a:t>
            </a:r>
            <a:r>
              <a:rPr lang="en-US" sz="2400" dirty="0">
                <a:solidFill>
                  <a:schemeClr val="dk2"/>
                </a:solidFill>
                <a:ea typeface="Candara"/>
                <a:cs typeface="Candara"/>
                <a:sym typeface="Candara"/>
              </a:rPr>
              <a:t>: Salami, pecorino cheese, flatbread, wine</a:t>
            </a:r>
          </a:p>
        </p:txBody>
      </p:sp>
      <p:pic>
        <p:nvPicPr>
          <p:cNvPr id="181" name="Shape 181" descr="18620883_1689507801062603_6023860905926830703_o.jpg"/>
          <p:cNvPicPr preferRelativeResize="0"/>
          <p:nvPr/>
        </p:nvPicPr>
        <p:blipFill rotWithShape="1">
          <a:blip r:embed="rId4">
            <a:alphaModFix/>
          </a:blip>
          <a:srcRect t="24602" b="30055"/>
          <a:stretch/>
        </p:blipFill>
        <p:spPr>
          <a:xfrm>
            <a:off x="2010104" y="3505201"/>
            <a:ext cx="3109150" cy="1620981"/>
          </a:xfrm>
          <a:prstGeom prst="rect">
            <a:avLst/>
          </a:prstGeom>
          <a:noFill/>
          <a:ln>
            <a:noFill/>
          </a:ln>
        </p:spPr>
      </p:pic>
      <p:pic>
        <p:nvPicPr>
          <p:cNvPr id="182" name="Shape 182" descr="18623424_1689507857729264_4413917223555660699_o.jpg"/>
          <p:cNvPicPr preferRelativeResize="0"/>
          <p:nvPr/>
        </p:nvPicPr>
        <p:blipFill rotWithShape="1">
          <a:blip r:embed="rId5">
            <a:alphaModFix/>
          </a:blip>
          <a:srcRect b="18648"/>
          <a:stretch/>
        </p:blipFill>
        <p:spPr>
          <a:xfrm>
            <a:off x="6241475" y="4988426"/>
            <a:ext cx="3594902" cy="1696394"/>
          </a:xfrm>
          <a:prstGeom prst="rect">
            <a:avLst/>
          </a:prstGeom>
          <a:noFill/>
          <a:ln>
            <a:noFill/>
          </a:ln>
        </p:spPr>
      </p:pic>
      <p:sp>
        <p:nvSpPr>
          <p:cNvPr id="183" name="Shape 183"/>
          <p:cNvSpPr txBox="1"/>
          <p:nvPr/>
        </p:nvSpPr>
        <p:spPr>
          <a:xfrm>
            <a:off x="5562601" y="3722454"/>
            <a:ext cx="4419599" cy="1200329"/>
          </a:xfrm>
          <a:prstGeom prst="rect">
            <a:avLst/>
          </a:prstGeom>
          <a:noFill/>
          <a:ln>
            <a:noFill/>
          </a:ln>
        </p:spPr>
        <p:txBody>
          <a:bodyPr wrap="square" lIns="91425" tIns="45700" rIns="91425" bIns="45700" anchor="t" anchorCtr="0">
            <a:noAutofit/>
          </a:bodyPr>
          <a:lstStyle/>
          <a:p>
            <a:pPr marL="274320" indent="-274320">
              <a:buClr>
                <a:schemeClr val="accent1"/>
              </a:buClr>
              <a:buSzPct val="100000"/>
              <a:buFont typeface="Noto Sans Symbols"/>
              <a:buChar char="∗"/>
            </a:pPr>
            <a:r>
              <a:rPr lang="en-US" sz="2400" u="sng" dirty="0">
                <a:solidFill>
                  <a:schemeClr val="dk2"/>
                </a:solidFill>
                <a:ea typeface="Candara"/>
                <a:cs typeface="Candara"/>
                <a:sym typeface="Candara"/>
              </a:rPr>
              <a:t>Main Dish</a:t>
            </a:r>
            <a:r>
              <a:rPr lang="en-US" sz="2400" dirty="0">
                <a:solidFill>
                  <a:schemeClr val="dk2"/>
                </a:solidFill>
                <a:ea typeface="Candara"/>
                <a:cs typeface="Candara"/>
                <a:sym typeface="Candara"/>
              </a:rPr>
              <a:t>: Ravioli with ricotta and lemon zest covered with tomato sauce </a:t>
            </a:r>
          </a:p>
        </p:txBody>
      </p:sp>
      <p:sp>
        <p:nvSpPr>
          <p:cNvPr id="184" name="Shape 184"/>
          <p:cNvSpPr txBox="1"/>
          <p:nvPr/>
        </p:nvSpPr>
        <p:spPr>
          <a:xfrm>
            <a:off x="1717966" y="5262120"/>
            <a:ext cx="4648199" cy="1785103"/>
          </a:xfrm>
          <a:prstGeom prst="rect">
            <a:avLst/>
          </a:prstGeom>
          <a:noFill/>
          <a:ln>
            <a:noFill/>
          </a:ln>
        </p:spPr>
        <p:txBody>
          <a:bodyPr wrap="square" lIns="91425" tIns="45700" rIns="91425" bIns="45700" anchor="t" anchorCtr="0">
            <a:noAutofit/>
          </a:bodyPr>
          <a:lstStyle/>
          <a:p>
            <a:pPr marL="274320" indent="-274320">
              <a:buClr>
                <a:schemeClr val="accent1"/>
              </a:buClr>
              <a:buSzPct val="100000"/>
              <a:buFont typeface="Noto Sans Symbols"/>
              <a:buChar char="∗"/>
            </a:pPr>
            <a:r>
              <a:rPr lang="en-US" sz="2200" u="sng" dirty="0">
                <a:solidFill>
                  <a:schemeClr val="dk2"/>
                </a:solidFill>
                <a:ea typeface="Candara"/>
                <a:cs typeface="Candara"/>
                <a:sym typeface="Candara"/>
              </a:rPr>
              <a:t>Dessert</a:t>
            </a:r>
            <a:r>
              <a:rPr lang="en-US" sz="2200" dirty="0">
                <a:solidFill>
                  <a:schemeClr val="dk2"/>
                </a:solidFill>
                <a:ea typeface="Candara"/>
                <a:cs typeface="Candara"/>
                <a:sym typeface="Candara"/>
              </a:rPr>
              <a:t>: </a:t>
            </a:r>
            <a:r>
              <a:rPr lang="en-US" sz="2200" dirty="0" err="1">
                <a:solidFill>
                  <a:schemeClr val="dk2"/>
                </a:solidFill>
                <a:ea typeface="Candara"/>
                <a:cs typeface="Candara"/>
                <a:sym typeface="Candara"/>
              </a:rPr>
              <a:t>Bontade</a:t>
            </a:r>
            <a:r>
              <a:rPr lang="en-US" sz="2200" dirty="0">
                <a:solidFill>
                  <a:schemeClr val="dk2"/>
                </a:solidFill>
                <a:ea typeface="Candara"/>
                <a:cs typeface="Candara"/>
                <a:sym typeface="Candara"/>
              </a:rPr>
              <a:t> </a:t>
            </a:r>
            <a:r>
              <a:rPr lang="en-US" sz="2200" dirty="0" err="1">
                <a:solidFill>
                  <a:schemeClr val="dk2"/>
                </a:solidFill>
                <a:ea typeface="Candara"/>
                <a:cs typeface="Candara"/>
                <a:sym typeface="Candara"/>
              </a:rPr>
              <a:t>Pardule</a:t>
            </a:r>
            <a:r>
              <a:rPr lang="en-US" sz="2200" dirty="0">
                <a:solidFill>
                  <a:schemeClr val="dk2"/>
                </a:solidFill>
                <a:ea typeface="Candara"/>
                <a:cs typeface="Candara"/>
                <a:sym typeface="Candara"/>
              </a:rPr>
              <a:t> –Baked ricotta cheese, lemon zest, and orange zest with pastry shell covered with powdered sugar</a:t>
            </a:r>
          </a:p>
          <a:p>
            <a:endParaRPr sz="2200" dirty="0">
              <a:solidFill>
                <a:schemeClr val="dk1"/>
              </a:solidFill>
              <a:latin typeface="Candara"/>
              <a:ea typeface="Candara"/>
              <a:cs typeface="Candara"/>
              <a:sym typeface="Candara"/>
            </a:endParaRPr>
          </a:p>
        </p:txBody>
      </p:sp>
      <p:sp>
        <p:nvSpPr>
          <p:cNvPr id="3" name="Title 2"/>
          <p:cNvSpPr>
            <a:spLocks noGrp="1"/>
          </p:cNvSpPr>
          <p:nvPr>
            <p:ph type="title"/>
          </p:nvPr>
        </p:nvSpPr>
        <p:spPr/>
        <p:txBody>
          <a:bodyPr/>
          <a:lstStyle/>
          <a:p>
            <a:r>
              <a:rPr lang="en-US" dirty="0"/>
              <a:t>Cooking Class</a:t>
            </a:r>
          </a:p>
        </p:txBody>
      </p:sp>
    </p:spTree>
    <p:extLst>
      <p:ext uri="{BB962C8B-B14F-4D97-AF65-F5344CB8AC3E}">
        <p14:creationId xmlns:p14="http://schemas.microsoft.com/office/powerpoint/2010/main" val="1379694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Shape 189"/>
          <p:cNvSpPr txBox="1">
            <a:spLocks noGrp="1"/>
          </p:cNvSpPr>
          <p:nvPr>
            <p:ph type="title"/>
          </p:nvPr>
        </p:nvSpPr>
        <p:spPr>
          <a:xfrm>
            <a:off x="5083135" y="576073"/>
            <a:ext cx="5661064" cy="1252727"/>
          </a:xfrm>
          <a:prstGeom prst="rect">
            <a:avLst/>
          </a:prstGeom>
          <a:noFill/>
          <a:ln>
            <a:noFill/>
          </a:ln>
        </p:spPr>
        <p:txBody>
          <a:bodyPr vert="horz" wrap="square" lIns="91425" tIns="45700" rIns="91425" bIns="45700" rtlCol="0" anchor="ctr" anchorCtr="0">
            <a:noAutofit/>
          </a:bodyPr>
          <a:lstStyle/>
          <a:p>
            <a:pPr algn="ctr">
              <a:spcBef>
                <a:spcPts val="0"/>
              </a:spcBef>
              <a:buClr>
                <a:srgbClr val="FFFFFF"/>
              </a:buClr>
              <a:buSzPct val="25000"/>
            </a:pPr>
            <a:r>
              <a:rPr lang="en-US" sz="3700" cap="none" dirty="0">
                <a:solidFill>
                  <a:srgbClr val="FFFFFF"/>
                </a:solidFill>
                <a:latin typeface="Candara"/>
                <a:ea typeface="Candara"/>
                <a:cs typeface="Candara"/>
                <a:sym typeface="Candara"/>
              </a:rPr>
              <a:t>Escolca/</a:t>
            </a:r>
            <a:r>
              <a:rPr lang="en-US" sz="3700" cap="none" dirty="0" err="1">
                <a:solidFill>
                  <a:srgbClr val="FFFFFF"/>
                </a:solidFill>
                <a:latin typeface="Candara"/>
                <a:ea typeface="Candara"/>
                <a:cs typeface="Candara"/>
                <a:sym typeface="Candara"/>
              </a:rPr>
              <a:t>Gergeth</a:t>
            </a:r>
            <a:r>
              <a:rPr lang="en-US" sz="3700" cap="none" dirty="0">
                <a:solidFill>
                  <a:srgbClr val="FFFFFF"/>
                </a:solidFill>
                <a:latin typeface="Candara"/>
                <a:ea typeface="Candara"/>
                <a:cs typeface="Candara"/>
                <a:sym typeface="Candara"/>
              </a:rPr>
              <a:t> Centenarians </a:t>
            </a:r>
          </a:p>
        </p:txBody>
      </p:sp>
      <p:sp>
        <p:nvSpPr>
          <p:cNvPr id="190" name="Shape 190"/>
          <p:cNvSpPr txBox="1">
            <a:spLocks noGrp="1"/>
          </p:cNvSpPr>
          <p:nvPr>
            <p:ph type="body" idx="1"/>
          </p:nvPr>
        </p:nvSpPr>
        <p:spPr>
          <a:xfrm>
            <a:off x="1905001" y="3980687"/>
            <a:ext cx="4190999" cy="2496312"/>
          </a:xfrm>
          <a:prstGeom prst="rect">
            <a:avLst/>
          </a:prstGeom>
          <a:noFill/>
          <a:ln>
            <a:noFill/>
          </a:ln>
        </p:spPr>
        <p:txBody>
          <a:bodyPr vert="horz" wrap="square" lIns="91425" tIns="45700" rIns="91425" bIns="45700" rtlCol="0" anchor="t" anchorCtr="0">
            <a:noAutofit/>
          </a:bodyPr>
          <a:lstStyle/>
          <a:p>
            <a:pPr marL="274320" indent="-274320">
              <a:spcBef>
                <a:spcPts val="0"/>
              </a:spcBef>
              <a:spcAft>
                <a:spcPts val="0"/>
              </a:spcAft>
              <a:buSzPct val="97368"/>
              <a:buFont typeface="Noto Sans Symbols"/>
              <a:buChar char="∗"/>
            </a:pPr>
            <a:r>
              <a:rPr lang="en-US" sz="1850" dirty="0">
                <a:solidFill>
                  <a:schemeClr val="dk2"/>
                </a:solidFill>
                <a:latin typeface="Candara"/>
                <a:ea typeface="Candara"/>
                <a:cs typeface="Candara"/>
                <a:sym typeface="Candara"/>
              </a:rPr>
              <a:t>616 inhabitants </a:t>
            </a:r>
          </a:p>
          <a:p>
            <a:pPr marL="274320" indent="-274320">
              <a:spcBef>
                <a:spcPts val="370"/>
              </a:spcBef>
              <a:spcAft>
                <a:spcPts val="0"/>
              </a:spcAft>
              <a:buSzPct val="97368"/>
              <a:buFont typeface="Noto Sans Symbols"/>
              <a:buChar char="∗"/>
            </a:pPr>
            <a:r>
              <a:rPr lang="en-US" sz="1850" dirty="0">
                <a:solidFill>
                  <a:schemeClr val="dk2"/>
                </a:solidFill>
                <a:latin typeface="Candara"/>
                <a:ea typeface="Candara"/>
                <a:cs typeface="Candara"/>
                <a:sym typeface="Candara"/>
              </a:rPr>
              <a:t>Modest living</a:t>
            </a:r>
          </a:p>
          <a:p>
            <a:pPr marL="274320" indent="-274320">
              <a:spcBef>
                <a:spcPts val="370"/>
              </a:spcBef>
              <a:spcAft>
                <a:spcPts val="0"/>
              </a:spcAft>
              <a:buSzPct val="97368"/>
              <a:buFont typeface="Noto Sans Symbols"/>
              <a:buChar char="∗"/>
            </a:pPr>
            <a:r>
              <a:rPr lang="en-US" sz="1850" dirty="0">
                <a:solidFill>
                  <a:schemeClr val="dk2"/>
                </a:solidFill>
                <a:latin typeface="Candara"/>
                <a:ea typeface="Candara"/>
                <a:cs typeface="Candara"/>
                <a:sym typeface="Candara"/>
              </a:rPr>
              <a:t>Toured the city and a community garden and met with Blue Zone expert</a:t>
            </a:r>
          </a:p>
          <a:p>
            <a:pPr marL="274320" indent="-274320">
              <a:spcBef>
                <a:spcPts val="370"/>
              </a:spcBef>
              <a:spcAft>
                <a:spcPts val="0"/>
              </a:spcAft>
              <a:buSzPct val="97368"/>
              <a:buFont typeface="Noto Sans Symbols"/>
              <a:buChar char="∗"/>
            </a:pPr>
            <a:r>
              <a:rPr lang="en-US" sz="1850" dirty="0">
                <a:solidFill>
                  <a:schemeClr val="dk2"/>
                </a:solidFill>
                <a:latin typeface="Candara"/>
                <a:ea typeface="Candara"/>
                <a:cs typeface="Candara"/>
                <a:sym typeface="Candara"/>
              </a:rPr>
              <a:t>Visited with locals </a:t>
            </a:r>
          </a:p>
          <a:p>
            <a:pPr marL="274320" indent="-274320">
              <a:spcBef>
                <a:spcPts val="370"/>
              </a:spcBef>
              <a:spcAft>
                <a:spcPts val="0"/>
              </a:spcAft>
              <a:buSzPct val="97368"/>
              <a:buFont typeface="Noto Sans Symbols"/>
              <a:buChar char="∗"/>
            </a:pPr>
            <a:r>
              <a:rPr lang="en-US" sz="1850" dirty="0">
                <a:solidFill>
                  <a:schemeClr val="dk2"/>
                </a:solidFill>
                <a:latin typeface="Candara"/>
                <a:ea typeface="Candara"/>
                <a:cs typeface="Candara"/>
                <a:sym typeface="Candara"/>
              </a:rPr>
              <a:t>Community garden</a:t>
            </a:r>
          </a:p>
        </p:txBody>
      </p:sp>
      <p:sp>
        <p:nvSpPr>
          <p:cNvPr id="191" name="Shape 191"/>
          <p:cNvSpPr txBox="1">
            <a:spLocks noGrp="1"/>
          </p:cNvSpPr>
          <p:nvPr>
            <p:ph type="body" idx="2"/>
          </p:nvPr>
        </p:nvSpPr>
        <p:spPr>
          <a:xfrm>
            <a:off x="5978435" y="2228089"/>
            <a:ext cx="4572000" cy="4629911"/>
          </a:xfrm>
          <a:prstGeom prst="rect">
            <a:avLst/>
          </a:prstGeom>
          <a:noFill/>
          <a:ln>
            <a:noFill/>
          </a:ln>
        </p:spPr>
        <p:txBody>
          <a:bodyPr vert="horz" wrap="square" lIns="91425" tIns="45700" rIns="91425" bIns="45700" rtlCol="0" anchor="t" anchorCtr="0">
            <a:noAutofit/>
          </a:bodyPr>
          <a:lstStyle/>
          <a:p>
            <a:pPr marL="274320" indent="-274320">
              <a:spcBef>
                <a:spcPts val="0"/>
              </a:spcBef>
              <a:spcAft>
                <a:spcPts val="0"/>
              </a:spcAft>
              <a:buFont typeface="Noto Sans Symbols"/>
              <a:buChar char="∗"/>
            </a:pPr>
            <a:r>
              <a:rPr lang="en-US" sz="2000" dirty="0">
                <a:solidFill>
                  <a:schemeClr val="dk2"/>
                </a:solidFill>
                <a:latin typeface="Candara"/>
                <a:ea typeface="Candara"/>
                <a:cs typeface="Candara"/>
                <a:sym typeface="Candara"/>
              </a:rPr>
              <a:t>Learned about: diet, spiritual beliefs, and lifestyle</a:t>
            </a:r>
          </a:p>
          <a:p>
            <a:pPr marL="576263" lvl="1" indent="-284163">
              <a:spcBef>
                <a:spcPts val="360"/>
              </a:spcBef>
              <a:spcAft>
                <a:spcPts val="0"/>
              </a:spcAft>
              <a:buSzPct val="100000"/>
              <a:buFont typeface="Noto Sans Symbols"/>
              <a:buChar char="∗"/>
            </a:pPr>
            <a:r>
              <a:rPr lang="en-US" dirty="0">
                <a:solidFill>
                  <a:schemeClr val="dk2"/>
                </a:solidFill>
                <a:latin typeface="Candara"/>
                <a:ea typeface="Candara"/>
                <a:cs typeface="Candara"/>
                <a:sym typeface="Candara"/>
              </a:rPr>
              <a:t>Plant-based diet that is locally grown</a:t>
            </a:r>
          </a:p>
          <a:p>
            <a:pPr marL="576263" lvl="1" indent="-284163">
              <a:spcBef>
                <a:spcPts val="360"/>
              </a:spcBef>
              <a:spcAft>
                <a:spcPts val="0"/>
              </a:spcAft>
              <a:buSzPct val="100000"/>
              <a:buFont typeface="Noto Sans Symbols"/>
              <a:buChar char="∗"/>
            </a:pPr>
            <a:r>
              <a:rPr lang="en-US" dirty="0">
                <a:solidFill>
                  <a:schemeClr val="dk2"/>
                </a:solidFill>
                <a:latin typeface="Candara"/>
                <a:ea typeface="Candara"/>
                <a:cs typeface="Candara"/>
                <a:sym typeface="Candara"/>
              </a:rPr>
              <a:t>Meat is a rarity; about 5x a month</a:t>
            </a:r>
          </a:p>
          <a:p>
            <a:pPr marL="576263" lvl="1" indent="-284163">
              <a:spcBef>
                <a:spcPts val="360"/>
              </a:spcBef>
              <a:spcAft>
                <a:spcPts val="0"/>
              </a:spcAft>
              <a:buSzPct val="100000"/>
              <a:buFont typeface="Noto Sans Symbols"/>
              <a:buChar char="∗"/>
            </a:pPr>
            <a:r>
              <a:rPr lang="en-US" dirty="0">
                <a:solidFill>
                  <a:schemeClr val="dk2"/>
                </a:solidFill>
                <a:latin typeface="Candara"/>
                <a:ea typeface="Candara"/>
                <a:cs typeface="Candara"/>
                <a:sym typeface="Candara"/>
              </a:rPr>
              <a:t>Each centenarian discussed family, religion, and a purpose in life</a:t>
            </a:r>
          </a:p>
          <a:p>
            <a:pPr marL="576263" lvl="1" indent="-284163">
              <a:spcBef>
                <a:spcPts val="360"/>
              </a:spcBef>
              <a:spcAft>
                <a:spcPts val="0"/>
              </a:spcAft>
              <a:buSzPct val="100000"/>
              <a:buFont typeface="Noto Sans Symbols"/>
              <a:buChar char="∗"/>
            </a:pPr>
            <a:r>
              <a:rPr lang="en-US" dirty="0">
                <a:solidFill>
                  <a:schemeClr val="dk2"/>
                </a:solidFill>
                <a:latin typeface="Candara"/>
                <a:ea typeface="Candara"/>
                <a:cs typeface="Candara"/>
                <a:sym typeface="Candara"/>
              </a:rPr>
              <a:t>Walking is the main mode of transportation – move naturally!</a:t>
            </a:r>
          </a:p>
          <a:p>
            <a:pPr marL="576263" lvl="1" indent="-284163">
              <a:spcBef>
                <a:spcPts val="360"/>
              </a:spcBef>
              <a:spcAft>
                <a:spcPts val="0"/>
              </a:spcAft>
              <a:buSzPct val="100000"/>
              <a:buFont typeface="Noto Sans Symbols"/>
              <a:buChar char="∗"/>
            </a:pPr>
            <a:r>
              <a:rPr lang="en-US" dirty="0">
                <a:solidFill>
                  <a:schemeClr val="dk2"/>
                </a:solidFill>
                <a:latin typeface="Candara"/>
                <a:ea typeface="Candara"/>
                <a:cs typeface="Candara"/>
                <a:sym typeface="Candara"/>
              </a:rPr>
              <a:t>Garden vegetables are preserved with vinegar to last throughout the winter</a:t>
            </a:r>
          </a:p>
          <a:p>
            <a:pPr marL="576263" lvl="1" indent="-284163">
              <a:spcBef>
                <a:spcPts val="400"/>
              </a:spcBef>
              <a:spcAft>
                <a:spcPts val="0"/>
              </a:spcAft>
              <a:buSzPct val="100000"/>
              <a:buFont typeface="Noto Sans Symbols"/>
              <a:buChar char="∗"/>
            </a:pPr>
            <a:r>
              <a:rPr lang="en-US" sz="2000" dirty="0">
                <a:solidFill>
                  <a:schemeClr val="dk2"/>
                </a:solidFill>
                <a:latin typeface="Candara"/>
                <a:ea typeface="Candara"/>
                <a:cs typeface="Candara"/>
                <a:sym typeface="Candara"/>
              </a:rPr>
              <a:t>Small portions of red wine daily around 5 o’clock</a:t>
            </a:r>
          </a:p>
          <a:p>
            <a:pPr marL="576263" lvl="1" indent="-284163">
              <a:spcBef>
                <a:spcPts val="360"/>
              </a:spcBef>
              <a:buSzPct val="100000"/>
              <a:buNone/>
            </a:pPr>
            <a:endParaRPr dirty="0">
              <a:solidFill>
                <a:schemeClr val="dk2"/>
              </a:solidFill>
              <a:latin typeface="Candara"/>
              <a:ea typeface="Candara"/>
              <a:cs typeface="Candara"/>
              <a:sym typeface="Candara"/>
            </a:endParaRPr>
          </a:p>
        </p:txBody>
      </p:sp>
      <p:pic>
        <p:nvPicPr>
          <p:cNvPr id="192" name="Shape 192"/>
          <p:cNvPicPr preferRelativeResize="0"/>
          <p:nvPr/>
        </p:nvPicPr>
        <p:blipFill rotWithShape="1">
          <a:blip r:embed="rId3">
            <a:alphaModFix/>
          </a:blip>
          <a:srcRect l="9421" t="12233" r="3391" b="19041"/>
          <a:stretch/>
        </p:blipFill>
        <p:spPr>
          <a:xfrm>
            <a:off x="1676400" y="228601"/>
            <a:ext cx="3652404" cy="3601669"/>
          </a:xfrm>
          <a:prstGeom prst="rect">
            <a:avLst/>
          </a:prstGeom>
          <a:noFill/>
          <a:ln>
            <a:noFill/>
          </a:ln>
        </p:spPr>
      </p:pic>
      <p:sp>
        <p:nvSpPr>
          <p:cNvPr id="3" name="TextBox 2"/>
          <p:cNvSpPr txBox="1"/>
          <p:nvPr/>
        </p:nvSpPr>
        <p:spPr>
          <a:xfrm>
            <a:off x="5812971" y="431074"/>
            <a:ext cx="5172892" cy="1323439"/>
          </a:xfrm>
          <a:prstGeom prst="rect">
            <a:avLst/>
          </a:prstGeom>
          <a:noFill/>
        </p:spPr>
        <p:txBody>
          <a:bodyPr wrap="square" rtlCol="0">
            <a:spAutoFit/>
          </a:bodyPr>
          <a:lstStyle/>
          <a:p>
            <a:r>
              <a:rPr lang="en-US" sz="4000" b="1" dirty="0">
                <a:latin typeface="+mj-lt"/>
              </a:rPr>
              <a:t>Escolca/</a:t>
            </a:r>
            <a:r>
              <a:rPr lang="en-US" sz="4000" b="1" dirty="0" err="1">
                <a:latin typeface="+mj-lt"/>
              </a:rPr>
              <a:t>Gergei</a:t>
            </a:r>
            <a:r>
              <a:rPr lang="en-US" sz="4000" b="1" dirty="0">
                <a:latin typeface="+mj-lt"/>
              </a:rPr>
              <a:t> Region: </a:t>
            </a:r>
            <a:br>
              <a:rPr lang="en-US" sz="4000" b="1" dirty="0">
                <a:latin typeface="+mj-lt"/>
              </a:rPr>
            </a:br>
            <a:r>
              <a:rPr lang="en-US" sz="4000" b="1" dirty="0">
                <a:latin typeface="+mj-lt"/>
              </a:rPr>
              <a:t>Visit with Centenarians   </a:t>
            </a:r>
          </a:p>
        </p:txBody>
      </p:sp>
    </p:spTree>
    <p:extLst>
      <p:ext uri="{BB962C8B-B14F-4D97-AF65-F5344CB8AC3E}">
        <p14:creationId xmlns:p14="http://schemas.microsoft.com/office/powerpoint/2010/main" val="2903655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Shape 197"/>
          <p:cNvSpPr txBox="1"/>
          <p:nvPr/>
        </p:nvSpPr>
        <p:spPr>
          <a:xfrm>
            <a:off x="6725950" y="219425"/>
            <a:ext cx="2108700" cy="2211300"/>
          </a:xfrm>
          <a:prstGeom prst="rect">
            <a:avLst/>
          </a:prstGeom>
          <a:solidFill>
            <a:srgbClr val="FFFFFF"/>
          </a:solidFill>
          <a:ln>
            <a:noFill/>
          </a:ln>
        </p:spPr>
        <p:txBody>
          <a:bodyPr wrap="square" lIns="91425" tIns="91425" rIns="91425" bIns="91425" anchor="t" anchorCtr="0">
            <a:noAutofit/>
          </a:bodyPr>
          <a:lstStyle/>
          <a:p>
            <a:r>
              <a:rPr lang="en-US">
                <a:solidFill>
                  <a:srgbClr val="FFFFFF"/>
                </a:solidFill>
              </a:rPr>
              <a:t>jf;sdkjfl;sdkjfl;ksdjf;wheoewjflsn;ksdforjlrjmsdl;fmsd’lkfjoie’rjeworjd’sl</a:t>
            </a:r>
          </a:p>
        </p:txBody>
      </p:sp>
      <p:pic>
        <p:nvPicPr>
          <p:cNvPr id="198" name="Shape 198"/>
          <p:cNvPicPr preferRelativeResize="0"/>
          <p:nvPr/>
        </p:nvPicPr>
        <p:blipFill rotWithShape="1">
          <a:blip r:embed="rId3">
            <a:alphaModFix/>
          </a:blip>
          <a:srcRect t="11241" b="14115"/>
          <a:stretch/>
        </p:blipFill>
        <p:spPr>
          <a:xfrm>
            <a:off x="1667609" y="228600"/>
            <a:ext cx="6409499" cy="3588300"/>
          </a:xfrm>
          <a:prstGeom prst="rect">
            <a:avLst/>
          </a:prstGeom>
          <a:noFill/>
          <a:ln>
            <a:noFill/>
          </a:ln>
        </p:spPr>
      </p:pic>
      <p:pic>
        <p:nvPicPr>
          <p:cNvPr id="199" name="Shape 199"/>
          <p:cNvPicPr preferRelativeResize="0"/>
          <p:nvPr/>
        </p:nvPicPr>
        <p:blipFill rotWithShape="1">
          <a:blip r:embed="rId4">
            <a:alphaModFix/>
          </a:blip>
          <a:srcRect b="-6112"/>
          <a:stretch/>
        </p:blipFill>
        <p:spPr>
          <a:xfrm>
            <a:off x="5063499" y="3937375"/>
            <a:ext cx="5477150" cy="2920624"/>
          </a:xfrm>
          <a:prstGeom prst="rect">
            <a:avLst/>
          </a:prstGeom>
          <a:noFill/>
          <a:ln>
            <a:noFill/>
          </a:ln>
        </p:spPr>
      </p:pic>
      <p:pic>
        <p:nvPicPr>
          <p:cNvPr id="200" name="Shape 200"/>
          <p:cNvPicPr preferRelativeResize="0"/>
          <p:nvPr/>
        </p:nvPicPr>
        <p:blipFill rotWithShape="1">
          <a:blip r:embed="rId5">
            <a:alphaModFix/>
          </a:blip>
          <a:srcRect t="7455" b="10165"/>
          <a:stretch/>
        </p:blipFill>
        <p:spPr>
          <a:xfrm>
            <a:off x="1734226" y="3937375"/>
            <a:ext cx="3229799" cy="2752399"/>
          </a:xfrm>
          <a:prstGeom prst="rect">
            <a:avLst/>
          </a:prstGeom>
          <a:noFill/>
          <a:ln>
            <a:noFill/>
          </a:ln>
        </p:spPr>
      </p:pic>
      <p:pic>
        <p:nvPicPr>
          <p:cNvPr id="201" name="Shape 201"/>
          <p:cNvPicPr preferRelativeResize="0"/>
          <p:nvPr/>
        </p:nvPicPr>
        <p:blipFill rotWithShape="1">
          <a:blip r:embed="rId6">
            <a:alphaModFix/>
          </a:blip>
          <a:srcRect r="11071"/>
          <a:stretch/>
        </p:blipFill>
        <p:spPr>
          <a:xfrm>
            <a:off x="8212724" y="210100"/>
            <a:ext cx="2367000" cy="3548700"/>
          </a:xfrm>
          <a:prstGeom prst="rect">
            <a:avLst/>
          </a:prstGeom>
          <a:noFill/>
          <a:ln>
            <a:noFill/>
          </a:ln>
        </p:spPr>
      </p:pic>
    </p:spTree>
    <p:extLst>
      <p:ext uri="{BB962C8B-B14F-4D97-AF65-F5344CB8AC3E}">
        <p14:creationId xmlns:p14="http://schemas.microsoft.com/office/powerpoint/2010/main" val="2232138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Shape 207"/>
          <p:cNvSpPr txBox="1">
            <a:spLocks noGrp="1"/>
          </p:cNvSpPr>
          <p:nvPr>
            <p:ph type="title"/>
          </p:nvPr>
        </p:nvSpPr>
        <p:spPr>
          <a:xfrm>
            <a:off x="1981200" y="338329"/>
            <a:ext cx="8229600" cy="1252727"/>
          </a:xfrm>
          <a:prstGeom prst="rect">
            <a:avLst/>
          </a:prstGeom>
          <a:noFill/>
          <a:ln>
            <a:noFill/>
          </a:ln>
        </p:spPr>
        <p:txBody>
          <a:bodyPr vert="horz" wrap="square" lIns="91425" tIns="45700" rIns="91425" bIns="45700" rtlCol="0" anchor="ctr" anchorCtr="0">
            <a:noAutofit/>
          </a:bodyPr>
          <a:lstStyle/>
          <a:p>
            <a:pPr algn="ctr">
              <a:spcBef>
                <a:spcPts val="0"/>
              </a:spcBef>
              <a:buClr>
                <a:srgbClr val="FFFFFF"/>
              </a:buClr>
              <a:buSzPct val="25000"/>
            </a:pPr>
            <a:r>
              <a:rPr lang="en-US" sz="5400" cap="none">
                <a:solidFill>
                  <a:srgbClr val="FFFFFF"/>
                </a:solidFill>
                <a:latin typeface="Candara"/>
                <a:ea typeface="Candara"/>
                <a:cs typeface="Candara"/>
                <a:sym typeface="Candara"/>
              </a:rPr>
              <a:t>Centenarians </a:t>
            </a:r>
          </a:p>
        </p:txBody>
      </p:sp>
      <p:sp>
        <p:nvSpPr>
          <p:cNvPr id="208" name="Shape 208"/>
          <p:cNvSpPr txBox="1">
            <a:spLocks noGrp="1"/>
          </p:cNvSpPr>
          <p:nvPr>
            <p:ph type="body" idx="1"/>
          </p:nvPr>
        </p:nvSpPr>
        <p:spPr>
          <a:xfrm>
            <a:off x="1905001" y="5715001"/>
            <a:ext cx="4876799" cy="750887"/>
          </a:xfrm>
          <a:prstGeom prst="rect">
            <a:avLst/>
          </a:prstGeom>
          <a:noFill/>
          <a:ln>
            <a:noFill/>
          </a:ln>
        </p:spPr>
        <p:txBody>
          <a:bodyPr vert="horz" wrap="square" lIns="91425" tIns="45700" rIns="91425" bIns="45700" rtlCol="0" anchor="ctr" anchorCtr="0">
            <a:noAutofit/>
          </a:bodyPr>
          <a:lstStyle/>
          <a:p>
            <a:pPr algn="ctr">
              <a:buSzPct val="25000"/>
            </a:pPr>
            <a:r>
              <a:rPr lang="en-US" sz="2400" dirty="0">
                <a:solidFill>
                  <a:schemeClr val="dk2"/>
                </a:solidFill>
                <a:ea typeface="Candara"/>
                <a:cs typeface="Candara"/>
                <a:sym typeface="Candara"/>
              </a:rPr>
              <a:t>99-year-old near centenarian who lives with family and uses the spiral staircase daily</a:t>
            </a:r>
          </a:p>
        </p:txBody>
      </p:sp>
      <p:pic>
        <p:nvPicPr>
          <p:cNvPr id="209" name="Shape 209" descr="20170522_102201.jpg"/>
          <p:cNvPicPr preferRelativeResize="0">
            <a:picLocks noGrp="1"/>
          </p:cNvPicPr>
          <p:nvPr>
            <p:ph type="body" idx="2"/>
          </p:nvPr>
        </p:nvPicPr>
        <p:blipFill rotWithShape="1">
          <a:blip r:embed="rId3">
            <a:alphaModFix/>
          </a:blip>
          <a:srcRect/>
          <a:stretch/>
        </p:blipFill>
        <p:spPr>
          <a:xfrm>
            <a:off x="1747500" y="1557699"/>
            <a:ext cx="5110500" cy="3834000"/>
          </a:xfrm>
          <a:prstGeom prst="rect">
            <a:avLst/>
          </a:prstGeom>
          <a:noFill/>
          <a:ln>
            <a:noFill/>
          </a:ln>
        </p:spPr>
      </p:pic>
      <p:pic>
        <p:nvPicPr>
          <p:cNvPr id="210" name="Shape 210"/>
          <p:cNvPicPr preferRelativeResize="0">
            <a:picLocks noGrp="1"/>
          </p:cNvPicPr>
          <p:nvPr>
            <p:ph type="body" idx="4"/>
          </p:nvPr>
        </p:nvPicPr>
        <p:blipFill rotWithShape="1">
          <a:blip r:embed="rId4">
            <a:alphaModFix/>
          </a:blip>
          <a:srcRect/>
          <a:stretch/>
        </p:blipFill>
        <p:spPr>
          <a:xfrm>
            <a:off x="7086600" y="2252511"/>
            <a:ext cx="3359148" cy="4474817"/>
          </a:xfrm>
          <a:prstGeom prst="rect">
            <a:avLst/>
          </a:prstGeom>
          <a:noFill/>
          <a:ln>
            <a:noFill/>
          </a:ln>
        </p:spPr>
      </p:pic>
      <p:sp>
        <p:nvSpPr>
          <p:cNvPr id="2" name="TextBox 1"/>
          <p:cNvSpPr txBox="1"/>
          <p:nvPr/>
        </p:nvSpPr>
        <p:spPr>
          <a:xfrm>
            <a:off x="1719198" y="634369"/>
            <a:ext cx="6742610" cy="923330"/>
          </a:xfrm>
          <a:prstGeom prst="rect">
            <a:avLst/>
          </a:prstGeom>
          <a:noFill/>
        </p:spPr>
        <p:txBody>
          <a:bodyPr wrap="square" rtlCol="0">
            <a:spAutoFit/>
          </a:bodyPr>
          <a:lstStyle/>
          <a:p>
            <a:r>
              <a:rPr lang="en-US" sz="5400" dirty="0"/>
              <a:t>CENTENARIANS</a:t>
            </a:r>
          </a:p>
        </p:txBody>
      </p:sp>
    </p:spTree>
    <p:extLst>
      <p:ext uri="{BB962C8B-B14F-4D97-AF65-F5344CB8AC3E}">
        <p14:creationId xmlns:p14="http://schemas.microsoft.com/office/powerpoint/2010/main" val="2582963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Shape 216"/>
          <p:cNvSpPr txBox="1">
            <a:spLocks noGrp="1"/>
          </p:cNvSpPr>
          <p:nvPr>
            <p:ph type="title"/>
          </p:nvPr>
        </p:nvSpPr>
        <p:spPr>
          <a:xfrm>
            <a:off x="2073274" y="263243"/>
            <a:ext cx="8042276" cy="1336956"/>
          </a:xfrm>
          <a:prstGeom prst="rect">
            <a:avLst/>
          </a:prstGeom>
          <a:noFill/>
          <a:ln>
            <a:noFill/>
          </a:ln>
        </p:spPr>
        <p:txBody>
          <a:bodyPr vert="horz" wrap="square" lIns="91425" tIns="45700" rIns="91425" bIns="45700" rtlCol="0" anchor="ctr" anchorCtr="0">
            <a:noAutofit/>
          </a:bodyPr>
          <a:lstStyle/>
          <a:p>
            <a:pPr algn="ctr">
              <a:spcBef>
                <a:spcPts val="0"/>
              </a:spcBef>
              <a:buClr>
                <a:srgbClr val="FFFFFF"/>
              </a:buClr>
              <a:buSzPct val="25000"/>
            </a:pPr>
            <a:r>
              <a:rPr lang="en-US" sz="5400" cap="none">
                <a:solidFill>
                  <a:srgbClr val="FFFFFF"/>
                </a:solidFill>
                <a:latin typeface="Candara"/>
                <a:ea typeface="Candara"/>
                <a:cs typeface="Candara"/>
                <a:sym typeface="Candara"/>
              </a:rPr>
              <a:t>Centenarians </a:t>
            </a:r>
          </a:p>
        </p:txBody>
      </p:sp>
      <p:sp>
        <p:nvSpPr>
          <p:cNvPr id="217" name="Shape 217"/>
          <p:cNvSpPr txBox="1">
            <a:spLocks noGrp="1"/>
          </p:cNvSpPr>
          <p:nvPr>
            <p:ph type="body" idx="3"/>
          </p:nvPr>
        </p:nvSpPr>
        <p:spPr>
          <a:xfrm>
            <a:off x="2209801" y="5867401"/>
            <a:ext cx="4190999" cy="750887"/>
          </a:xfrm>
          <a:prstGeom prst="rect">
            <a:avLst/>
          </a:prstGeom>
          <a:noFill/>
          <a:ln>
            <a:noFill/>
          </a:ln>
        </p:spPr>
        <p:txBody>
          <a:bodyPr vert="horz" wrap="square" lIns="91425" tIns="45700" rIns="91425" bIns="45700" rtlCol="0" anchor="ctr" anchorCtr="0">
            <a:noAutofit/>
          </a:bodyPr>
          <a:lstStyle/>
          <a:p>
            <a:pPr algn="ctr">
              <a:buSzPct val="25000"/>
            </a:pPr>
            <a:r>
              <a:rPr lang="en-US" sz="2400" dirty="0">
                <a:solidFill>
                  <a:schemeClr val="dk2"/>
                </a:solidFill>
                <a:ea typeface="Candara"/>
                <a:cs typeface="Candara"/>
                <a:sym typeface="Candara"/>
              </a:rPr>
              <a:t>97-year-old who lives by herself and tends to the household  </a:t>
            </a:r>
          </a:p>
        </p:txBody>
      </p:sp>
      <p:pic>
        <p:nvPicPr>
          <p:cNvPr id="218" name="Shape 218" descr="20170522_104124.jpg"/>
          <p:cNvPicPr preferRelativeResize="0">
            <a:picLocks noGrp="1"/>
          </p:cNvPicPr>
          <p:nvPr>
            <p:ph type="body" idx="4"/>
          </p:nvPr>
        </p:nvPicPr>
        <p:blipFill rotWithShape="1">
          <a:blip r:embed="rId3">
            <a:alphaModFix/>
          </a:blip>
          <a:srcRect/>
          <a:stretch/>
        </p:blipFill>
        <p:spPr>
          <a:xfrm>
            <a:off x="1752600" y="1383400"/>
            <a:ext cx="5032500" cy="4328100"/>
          </a:xfrm>
          <a:prstGeom prst="rect">
            <a:avLst/>
          </a:prstGeom>
          <a:noFill/>
          <a:ln>
            <a:noFill/>
          </a:ln>
        </p:spPr>
      </p:pic>
      <p:pic>
        <p:nvPicPr>
          <p:cNvPr id="219" name="Shape 219"/>
          <p:cNvPicPr preferRelativeResize="0"/>
          <p:nvPr/>
        </p:nvPicPr>
        <p:blipFill rotWithShape="1">
          <a:blip r:embed="rId4">
            <a:alphaModFix/>
          </a:blip>
          <a:srcRect t="12010" b="13844"/>
          <a:stretch/>
        </p:blipFill>
        <p:spPr>
          <a:xfrm>
            <a:off x="7051965" y="1828800"/>
            <a:ext cx="3386455" cy="4447308"/>
          </a:xfrm>
          <a:prstGeom prst="rect">
            <a:avLst/>
          </a:prstGeom>
          <a:noFill/>
          <a:ln>
            <a:noFill/>
          </a:ln>
        </p:spPr>
      </p:pic>
    </p:spTree>
    <p:extLst>
      <p:ext uri="{BB962C8B-B14F-4D97-AF65-F5344CB8AC3E}">
        <p14:creationId xmlns:p14="http://schemas.microsoft.com/office/powerpoint/2010/main" val="1181291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Shape 225"/>
          <p:cNvSpPr txBox="1">
            <a:spLocks noGrp="1"/>
          </p:cNvSpPr>
          <p:nvPr>
            <p:ph type="title"/>
          </p:nvPr>
        </p:nvSpPr>
        <p:spPr>
          <a:xfrm>
            <a:off x="2073275" y="224367"/>
            <a:ext cx="8042276" cy="1336956"/>
          </a:xfrm>
          <a:prstGeom prst="rect">
            <a:avLst/>
          </a:prstGeom>
          <a:noFill/>
          <a:ln>
            <a:noFill/>
          </a:ln>
        </p:spPr>
        <p:txBody>
          <a:bodyPr vert="horz" wrap="square" lIns="91425" tIns="45700" rIns="91425" bIns="45700" rtlCol="0" anchor="ctr" anchorCtr="0">
            <a:noAutofit/>
          </a:bodyPr>
          <a:lstStyle/>
          <a:p>
            <a:pPr algn="ctr">
              <a:spcBef>
                <a:spcPts val="0"/>
              </a:spcBef>
              <a:buClr>
                <a:srgbClr val="FFFFFF"/>
              </a:buClr>
              <a:buSzPct val="25000"/>
            </a:pPr>
            <a:r>
              <a:rPr lang="en-US" sz="3959" cap="none">
                <a:solidFill>
                  <a:srgbClr val="FFFFFF"/>
                </a:solidFill>
                <a:latin typeface="Candara"/>
                <a:ea typeface="Candara"/>
                <a:cs typeface="Candara"/>
                <a:sym typeface="Candara"/>
              </a:rPr>
              <a:t>“Sa Mola”Olio Extra Vergine di Oliva </a:t>
            </a:r>
          </a:p>
        </p:txBody>
      </p:sp>
      <p:sp>
        <p:nvSpPr>
          <p:cNvPr id="226" name="Shape 226"/>
          <p:cNvSpPr txBox="1">
            <a:spLocks noGrp="1"/>
          </p:cNvSpPr>
          <p:nvPr>
            <p:ph type="body" idx="1"/>
          </p:nvPr>
        </p:nvSpPr>
        <p:spPr>
          <a:xfrm>
            <a:off x="1752601" y="1752600"/>
            <a:ext cx="4419599" cy="3447288"/>
          </a:xfrm>
          <a:prstGeom prst="rect">
            <a:avLst/>
          </a:prstGeom>
          <a:noFill/>
          <a:ln>
            <a:noFill/>
          </a:ln>
        </p:spPr>
        <p:txBody>
          <a:bodyPr vert="horz" wrap="square" lIns="91425" tIns="45700" rIns="91425" bIns="45700" rtlCol="0" anchor="t" anchorCtr="0">
            <a:noAutofit/>
          </a:bodyPr>
          <a:lstStyle/>
          <a:p>
            <a:pPr marL="274320" indent="-274320">
              <a:spcBef>
                <a:spcPts val="0"/>
              </a:spcBef>
              <a:spcAft>
                <a:spcPts val="0"/>
              </a:spcAft>
              <a:buFont typeface="Noto Sans Symbols"/>
              <a:buChar char="∗"/>
            </a:pPr>
            <a:r>
              <a:rPr lang="en-US" sz="2400" dirty="0">
                <a:ea typeface="Candara"/>
                <a:cs typeface="Candara"/>
                <a:sym typeface="Candara"/>
              </a:rPr>
              <a:t>Established in 1913</a:t>
            </a:r>
          </a:p>
          <a:p>
            <a:pPr marL="274320" indent="-274320">
              <a:spcBef>
                <a:spcPts val="480"/>
              </a:spcBef>
              <a:spcAft>
                <a:spcPts val="0"/>
              </a:spcAft>
              <a:buFont typeface="Noto Sans Symbols"/>
              <a:buChar char="∗"/>
            </a:pPr>
            <a:r>
              <a:rPr lang="en-US" sz="2400" dirty="0">
                <a:ea typeface="Candara"/>
                <a:cs typeface="Candara"/>
                <a:sym typeface="Candara"/>
              </a:rPr>
              <a:t>Owned by the </a:t>
            </a:r>
            <a:r>
              <a:rPr lang="en-US" sz="2400" dirty="0" err="1">
                <a:ea typeface="Candara"/>
                <a:cs typeface="Candara"/>
                <a:sym typeface="Candara"/>
              </a:rPr>
              <a:t>Cadoni</a:t>
            </a:r>
            <a:r>
              <a:rPr lang="en-US" sz="2400" dirty="0">
                <a:ea typeface="Candara"/>
                <a:cs typeface="Candara"/>
                <a:sym typeface="Candara"/>
              </a:rPr>
              <a:t> Family </a:t>
            </a:r>
          </a:p>
          <a:p>
            <a:pPr marL="274320" indent="-274320">
              <a:spcBef>
                <a:spcPts val="480"/>
              </a:spcBef>
              <a:spcAft>
                <a:spcPts val="0"/>
              </a:spcAft>
              <a:buFont typeface="Noto Sans Symbols"/>
              <a:buChar char="∗"/>
            </a:pPr>
            <a:r>
              <a:rPr lang="en-US" sz="2400" dirty="0">
                <a:ea typeface="Candara"/>
                <a:cs typeface="Candara"/>
                <a:sym typeface="Candara"/>
              </a:rPr>
              <a:t>“Sa </a:t>
            </a:r>
            <a:r>
              <a:rPr lang="en-US" sz="2400" dirty="0" err="1">
                <a:ea typeface="Candara"/>
                <a:cs typeface="Candara"/>
                <a:sym typeface="Candara"/>
              </a:rPr>
              <a:t>Mola</a:t>
            </a:r>
            <a:r>
              <a:rPr lang="en-US" sz="2400" dirty="0">
                <a:ea typeface="Candara"/>
                <a:cs typeface="Candara"/>
                <a:sym typeface="Candara"/>
              </a:rPr>
              <a:t>” means granite millstone</a:t>
            </a:r>
          </a:p>
          <a:p>
            <a:pPr marL="274320" indent="-274320">
              <a:spcBef>
                <a:spcPts val="480"/>
              </a:spcBef>
              <a:buFont typeface="Noto Sans Symbols"/>
              <a:buChar char="∗"/>
            </a:pPr>
            <a:r>
              <a:rPr lang="en-US" sz="2400" dirty="0">
                <a:ea typeface="Candara"/>
                <a:cs typeface="Candara"/>
                <a:sym typeface="Candara"/>
              </a:rPr>
              <a:t>Served traditional meal consisting of tea/cookies, starter (salami, cheese, bread, olives), a salsa type dish, fava beans, garbanzo beans, wild boar, small desserts, and local </a:t>
            </a:r>
            <a:r>
              <a:rPr lang="en-US" sz="2400" dirty="0" err="1">
                <a:ea typeface="Candara"/>
                <a:cs typeface="Candara"/>
                <a:sym typeface="Candara"/>
              </a:rPr>
              <a:t>cannanou</a:t>
            </a:r>
            <a:r>
              <a:rPr lang="en-US" sz="2400" dirty="0">
                <a:ea typeface="Candara"/>
                <a:cs typeface="Candara"/>
                <a:sym typeface="Candara"/>
              </a:rPr>
              <a:t> wine </a:t>
            </a:r>
          </a:p>
        </p:txBody>
      </p:sp>
      <p:pic>
        <p:nvPicPr>
          <p:cNvPr id="227" name="Shape 227" descr="20170522_113249.jpg"/>
          <p:cNvPicPr preferRelativeResize="0">
            <a:picLocks noGrp="1"/>
          </p:cNvPicPr>
          <p:nvPr>
            <p:ph type="body" idx="2"/>
          </p:nvPr>
        </p:nvPicPr>
        <p:blipFill rotWithShape="1">
          <a:blip r:embed="rId3">
            <a:alphaModFix/>
          </a:blip>
          <a:srcRect/>
          <a:stretch/>
        </p:blipFill>
        <p:spPr>
          <a:xfrm rot="5400000">
            <a:off x="6227902" y="1878080"/>
            <a:ext cx="4314600" cy="4121100"/>
          </a:xfrm>
          <a:prstGeom prst="rect">
            <a:avLst/>
          </a:prstGeom>
          <a:noFill/>
          <a:ln>
            <a:noFill/>
          </a:ln>
        </p:spPr>
      </p:pic>
      <p:sp>
        <p:nvSpPr>
          <p:cNvPr id="2" name="TextBox 1"/>
          <p:cNvSpPr txBox="1"/>
          <p:nvPr/>
        </p:nvSpPr>
        <p:spPr>
          <a:xfrm>
            <a:off x="1463040" y="600891"/>
            <a:ext cx="8020594" cy="769441"/>
          </a:xfrm>
          <a:prstGeom prst="rect">
            <a:avLst/>
          </a:prstGeom>
          <a:noFill/>
        </p:spPr>
        <p:txBody>
          <a:bodyPr wrap="square" rtlCol="0">
            <a:spAutoFit/>
          </a:bodyPr>
          <a:lstStyle/>
          <a:p>
            <a:r>
              <a:rPr lang="en-US" sz="4400" dirty="0">
                <a:latin typeface="+mj-lt"/>
              </a:rPr>
              <a:t> </a:t>
            </a:r>
            <a:r>
              <a:rPr lang="it-IT" sz="4400" b="1" dirty="0">
                <a:latin typeface="+mj-lt"/>
              </a:rPr>
              <a:t>“Sa Mola”Olio Extra Vergine di Oliva </a:t>
            </a:r>
            <a:r>
              <a:rPr lang="en-US" sz="4400" b="1" dirty="0">
                <a:latin typeface="+mj-lt"/>
              </a:rPr>
              <a:t>  </a:t>
            </a:r>
          </a:p>
        </p:txBody>
      </p:sp>
    </p:spTree>
    <p:extLst>
      <p:ext uri="{BB962C8B-B14F-4D97-AF65-F5344CB8AC3E}">
        <p14:creationId xmlns:p14="http://schemas.microsoft.com/office/powerpoint/2010/main" val="311488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Shape 233"/>
          <p:cNvSpPr txBox="1">
            <a:spLocks noGrp="1"/>
          </p:cNvSpPr>
          <p:nvPr>
            <p:ph type="title"/>
          </p:nvPr>
        </p:nvSpPr>
        <p:spPr>
          <a:xfrm>
            <a:off x="1981200" y="338329"/>
            <a:ext cx="8229600" cy="1252727"/>
          </a:xfrm>
          <a:prstGeom prst="rect">
            <a:avLst/>
          </a:prstGeom>
          <a:noFill/>
          <a:ln>
            <a:noFill/>
          </a:ln>
        </p:spPr>
        <p:txBody>
          <a:bodyPr vert="horz" wrap="square" lIns="91425" tIns="45700" rIns="91425" bIns="45700" rtlCol="0" anchor="ctr" anchorCtr="0">
            <a:noAutofit/>
          </a:bodyPr>
          <a:lstStyle/>
          <a:p>
            <a:pPr algn="ctr">
              <a:spcBef>
                <a:spcPts val="0"/>
              </a:spcBef>
              <a:buClr>
                <a:srgbClr val="FFFFFF"/>
              </a:buClr>
              <a:buSzPct val="25000"/>
            </a:pPr>
            <a:r>
              <a:rPr lang="en-US" sz="4800" cap="none" dirty="0" err="1">
                <a:solidFill>
                  <a:srgbClr val="FFFFFF"/>
                </a:solidFill>
                <a:latin typeface="Candara"/>
                <a:ea typeface="Candara"/>
                <a:cs typeface="Candara"/>
                <a:sym typeface="Candara"/>
              </a:rPr>
              <a:t>Argiolas</a:t>
            </a:r>
            <a:r>
              <a:rPr lang="en-US" sz="4800" cap="none" dirty="0">
                <a:solidFill>
                  <a:srgbClr val="FFFFFF"/>
                </a:solidFill>
                <a:latin typeface="Candara"/>
                <a:ea typeface="Candara"/>
                <a:cs typeface="Candara"/>
                <a:sym typeface="Candara"/>
              </a:rPr>
              <a:t>: Sardinian Winery</a:t>
            </a:r>
          </a:p>
        </p:txBody>
      </p:sp>
      <p:sp>
        <p:nvSpPr>
          <p:cNvPr id="234" name="Shape 234"/>
          <p:cNvSpPr txBox="1">
            <a:spLocks noGrp="1"/>
          </p:cNvSpPr>
          <p:nvPr>
            <p:ph type="body" idx="1"/>
          </p:nvPr>
        </p:nvSpPr>
        <p:spPr>
          <a:xfrm>
            <a:off x="1180013" y="2095716"/>
            <a:ext cx="3822191" cy="3447288"/>
          </a:xfrm>
          <a:prstGeom prst="rect">
            <a:avLst/>
          </a:prstGeom>
          <a:noFill/>
          <a:ln>
            <a:noFill/>
          </a:ln>
        </p:spPr>
        <p:txBody>
          <a:bodyPr vert="horz" wrap="square" lIns="91425" tIns="45700" rIns="91425" bIns="45700" rtlCol="0" anchor="t" anchorCtr="0">
            <a:noAutofit/>
          </a:bodyPr>
          <a:lstStyle/>
          <a:p>
            <a:pPr marL="274320" indent="-274320">
              <a:spcBef>
                <a:spcPts val="0"/>
              </a:spcBef>
              <a:spcAft>
                <a:spcPts val="0"/>
              </a:spcAft>
              <a:buFont typeface="Noto Sans Symbols"/>
              <a:buChar char="∗"/>
            </a:pPr>
            <a:r>
              <a:rPr lang="en-US" sz="2400" dirty="0">
                <a:ea typeface="Candara"/>
                <a:cs typeface="Candara"/>
                <a:sym typeface="Candara"/>
              </a:rPr>
              <a:t>Learned about the process of </a:t>
            </a:r>
            <a:r>
              <a:rPr lang="en-US" dirty="0"/>
              <a:t>winemaking</a:t>
            </a:r>
          </a:p>
          <a:p>
            <a:pPr marL="274320" indent="-274320">
              <a:spcBef>
                <a:spcPts val="480"/>
              </a:spcBef>
              <a:spcAft>
                <a:spcPts val="0"/>
              </a:spcAft>
              <a:buFont typeface="Noto Sans Symbols"/>
              <a:buChar char="∗"/>
            </a:pPr>
            <a:r>
              <a:rPr lang="en-US" sz="2400" dirty="0">
                <a:ea typeface="Candara"/>
                <a:cs typeface="Candara"/>
                <a:sym typeface="Candara"/>
              </a:rPr>
              <a:t>Local centenarian pictures adorned the walls of the winery</a:t>
            </a:r>
          </a:p>
          <a:p>
            <a:pPr marL="274320" indent="-274320">
              <a:spcBef>
                <a:spcPts val="480"/>
              </a:spcBef>
              <a:spcAft>
                <a:spcPts val="0"/>
              </a:spcAft>
              <a:buFont typeface="Noto Sans Symbols"/>
              <a:buChar char="∗"/>
            </a:pPr>
            <a:r>
              <a:rPr lang="en-US" sz="2400" dirty="0">
                <a:ea typeface="Candara"/>
                <a:cs typeface="Candara"/>
                <a:sym typeface="Candara"/>
              </a:rPr>
              <a:t>Blue Zone Fact:</a:t>
            </a:r>
          </a:p>
          <a:p>
            <a:pPr marL="576263" lvl="1" indent="-284163">
              <a:spcBef>
                <a:spcPts val="440"/>
              </a:spcBef>
              <a:spcAft>
                <a:spcPts val="0"/>
              </a:spcAft>
              <a:buSzPct val="100000"/>
              <a:buFont typeface="Noto Sans Symbols"/>
              <a:buChar char="∗"/>
            </a:pPr>
            <a:r>
              <a:rPr lang="en-US" sz="2200" dirty="0">
                <a:ea typeface="Candara"/>
                <a:cs typeface="Candara"/>
                <a:sym typeface="Candara"/>
              </a:rPr>
              <a:t>Polyphenols in the skins of red grapes cause the “artery scrubbing” effect</a:t>
            </a:r>
          </a:p>
          <a:p>
            <a:pPr marL="274320" indent="-274320">
              <a:spcBef>
                <a:spcPts val="480"/>
              </a:spcBef>
              <a:buNone/>
            </a:pPr>
            <a:endParaRPr sz="2400" dirty="0">
              <a:solidFill>
                <a:schemeClr val="dk2"/>
              </a:solidFill>
              <a:latin typeface="Candara"/>
              <a:ea typeface="Candara"/>
              <a:cs typeface="Candara"/>
              <a:sym typeface="Candara"/>
            </a:endParaRPr>
          </a:p>
        </p:txBody>
      </p:sp>
      <p:pic>
        <p:nvPicPr>
          <p:cNvPr id="235" name="Shape 235"/>
          <p:cNvPicPr preferRelativeResize="0"/>
          <p:nvPr/>
        </p:nvPicPr>
        <p:blipFill rotWithShape="1">
          <a:blip r:embed="rId3">
            <a:alphaModFix/>
          </a:blip>
          <a:srcRect/>
          <a:stretch/>
        </p:blipFill>
        <p:spPr>
          <a:xfrm>
            <a:off x="4846319" y="4637315"/>
            <a:ext cx="2902857" cy="2084749"/>
          </a:xfrm>
          <a:prstGeom prst="rect">
            <a:avLst/>
          </a:prstGeom>
          <a:noFill/>
          <a:ln>
            <a:noFill/>
          </a:ln>
        </p:spPr>
      </p:pic>
      <p:sp>
        <p:nvSpPr>
          <p:cNvPr id="2" name="TextBox 1"/>
          <p:cNvSpPr txBox="1"/>
          <p:nvPr/>
        </p:nvSpPr>
        <p:spPr>
          <a:xfrm>
            <a:off x="1341120" y="676979"/>
            <a:ext cx="6629059" cy="923330"/>
          </a:xfrm>
          <a:prstGeom prst="rect">
            <a:avLst/>
          </a:prstGeom>
          <a:noFill/>
        </p:spPr>
        <p:txBody>
          <a:bodyPr wrap="none" rtlCol="0">
            <a:spAutoFit/>
          </a:bodyPr>
          <a:lstStyle/>
          <a:p>
            <a:r>
              <a:rPr lang="en-US" sz="5400" b="1" dirty="0" err="1">
                <a:latin typeface="+mj-lt"/>
              </a:rPr>
              <a:t>Argiolas</a:t>
            </a:r>
            <a:r>
              <a:rPr lang="en-US" sz="5400" b="1" dirty="0">
                <a:latin typeface="+mj-lt"/>
              </a:rPr>
              <a:t>: Sardinian Winery</a:t>
            </a:r>
          </a:p>
        </p:txBody>
      </p:sp>
      <p:pic>
        <p:nvPicPr>
          <p:cNvPr id="6" name="Shape 243"/>
          <p:cNvPicPr preferRelativeResize="0"/>
          <p:nvPr/>
        </p:nvPicPr>
        <p:blipFill rotWithShape="1">
          <a:blip r:embed="rId4">
            <a:alphaModFix/>
          </a:blip>
          <a:srcRect t="31790"/>
          <a:stretch/>
        </p:blipFill>
        <p:spPr>
          <a:xfrm>
            <a:off x="6923314" y="1476103"/>
            <a:ext cx="4673311" cy="3151959"/>
          </a:xfrm>
          <a:prstGeom prst="rect">
            <a:avLst/>
          </a:prstGeom>
          <a:noFill/>
          <a:ln>
            <a:noFill/>
          </a:ln>
        </p:spPr>
      </p:pic>
    </p:spTree>
    <p:extLst>
      <p:ext uri="{BB962C8B-B14F-4D97-AF65-F5344CB8AC3E}">
        <p14:creationId xmlns:p14="http://schemas.microsoft.com/office/powerpoint/2010/main" val="1486133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240" name="Shape 240"/>
          <p:cNvPicPr preferRelativeResize="0"/>
          <p:nvPr/>
        </p:nvPicPr>
        <p:blipFill rotWithShape="1">
          <a:blip r:embed="rId3">
            <a:alphaModFix/>
          </a:blip>
          <a:srcRect r="3776" b="9164"/>
          <a:stretch/>
        </p:blipFill>
        <p:spPr>
          <a:xfrm>
            <a:off x="7889484" y="3081732"/>
            <a:ext cx="2702315" cy="3700069"/>
          </a:xfrm>
          <a:prstGeom prst="rect">
            <a:avLst/>
          </a:prstGeom>
          <a:noFill/>
          <a:ln>
            <a:noFill/>
          </a:ln>
        </p:spPr>
      </p:pic>
      <p:pic>
        <p:nvPicPr>
          <p:cNvPr id="241" name="Shape 241"/>
          <p:cNvPicPr preferRelativeResize="0"/>
          <p:nvPr/>
        </p:nvPicPr>
        <p:blipFill rotWithShape="1">
          <a:blip r:embed="rId4">
            <a:alphaModFix/>
          </a:blip>
          <a:srcRect/>
          <a:stretch/>
        </p:blipFill>
        <p:spPr>
          <a:xfrm>
            <a:off x="7482081" y="62346"/>
            <a:ext cx="3109719" cy="4317999"/>
          </a:xfrm>
          <a:prstGeom prst="rect">
            <a:avLst/>
          </a:prstGeom>
          <a:noFill/>
          <a:ln>
            <a:noFill/>
          </a:ln>
        </p:spPr>
      </p:pic>
      <p:pic>
        <p:nvPicPr>
          <p:cNvPr id="242" name="Shape 242"/>
          <p:cNvPicPr preferRelativeResize="0"/>
          <p:nvPr/>
        </p:nvPicPr>
        <p:blipFill rotWithShape="1">
          <a:blip r:embed="rId5">
            <a:alphaModFix/>
          </a:blip>
          <a:srcRect b="8894"/>
          <a:stretch/>
        </p:blipFill>
        <p:spPr>
          <a:xfrm>
            <a:off x="3987082" y="62345"/>
            <a:ext cx="3951943" cy="6680200"/>
          </a:xfrm>
          <a:prstGeom prst="rect">
            <a:avLst/>
          </a:prstGeom>
          <a:noFill/>
          <a:ln>
            <a:noFill/>
          </a:ln>
        </p:spPr>
      </p:pic>
      <p:pic>
        <p:nvPicPr>
          <p:cNvPr id="244" name="Shape 244"/>
          <p:cNvPicPr preferRelativeResize="0"/>
          <p:nvPr/>
        </p:nvPicPr>
        <p:blipFill rotWithShape="1">
          <a:blip r:embed="rId6">
            <a:alphaModFix/>
          </a:blip>
          <a:srcRect l="17878" t="9365" b="26410"/>
          <a:stretch/>
        </p:blipFill>
        <p:spPr>
          <a:xfrm>
            <a:off x="1600200" y="2812430"/>
            <a:ext cx="2386882" cy="3969370"/>
          </a:xfrm>
          <a:prstGeom prst="rect">
            <a:avLst/>
          </a:prstGeom>
          <a:noFill/>
          <a:ln>
            <a:noFill/>
          </a:ln>
        </p:spPr>
      </p:pic>
      <p:pic>
        <p:nvPicPr>
          <p:cNvPr id="245" name="Shape 245"/>
          <p:cNvPicPr preferRelativeResize="0"/>
          <p:nvPr/>
        </p:nvPicPr>
        <p:blipFill rotWithShape="1">
          <a:blip r:embed="rId7">
            <a:alphaModFix/>
          </a:blip>
          <a:srcRect l="7000"/>
          <a:stretch/>
        </p:blipFill>
        <p:spPr>
          <a:xfrm>
            <a:off x="1600200" y="62345"/>
            <a:ext cx="2386882" cy="3694656"/>
          </a:xfrm>
          <a:prstGeom prst="rect">
            <a:avLst/>
          </a:prstGeom>
          <a:noFill/>
          <a:ln>
            <a:noFill/>
          </a:ln>
        </p:spPr>
      </p:pic>
    </p:spTree>
    <p:extLst>
      <p:ext uri="{BB962C8B-B14F-4D97-AF65-F5344CB8AC3E}">
        <p14:creationId xmlns:p14="http://schemas.microsoft.com/office/powerpoint/2010/main" val="776914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pic>
        <p:nvPicPr>
          <p:cNvPr id="251" name="Shape 251"/>
          <p:cNvPicPr preferRelativeResize="0"/>
          <p:nvPr/>
        </p:nvPicPr>
        <p:blipFill rotWithShape="1">
          <a:blip r:embed="rId3">
            <a:alphaModFix/>
          </a:blip>
          <a:srcRect b="20709"/>
          <a:stretch/>
        </p:blipFill>
        <p:spPr>
          <a:xfrm>
            <a:off x="7971400" y="1346250"/>
            <a:ext cx="2592600" cy="3061200"/>
          </a:xfrm>
          <a:prstGeom prst="rect">
            <a:avLst/>
          </a:prstGeom>
          <a:noFill/>
          <a:ln>
            <a:noFill/>
          </a:ln>
        </p:spPr>
      </p:pic>
      <p:sp>
        <p:nvSpPr>
          <p:cNvPr id="252" name="Shape 252"/>
          <p:cNvSpPr txBox="1">
            <a:spLocks noGrp="1"/>
          </p:cNvSpPr>
          <p:nvPr>
            <p:ph type="title"/>
          </p:nvPr>
        </p:nvSpPr>
        <p:spPr>
          <a:xfrm>
            <a:off x="1981200" y="338329"/>
            <a:ext cx="8229600" cy="1252727"/>
          </a:xfrm>
          <a:prstGeom prst="rect">
            <a:avLst/>
          </a:prstGeom>
          <a:noFill/>
          <a:ln>
            <a:noFill/>
          </a:ln>
        </p:spPr>
        <p:txBody>
          <a:bodyPr vert="horz" wrap="square" lIns="91425" tIns="45700" rIns="91425" bIns="45700" rtlCol="0" anchor="ctr" anchorCtr="0">
            <a:noAutofit/>
          </a:bodyPr>
          <a:lstStyle/>
          <a:p>
            <a:pPr algn="ctr">
              <a:spcBef>
                <a:spcPts val="0"/>
              </a:spcBef>
              <a:buClr>
                <a:srgbClr val="FFFFFF"/>
              </a:buClr>
              <a:buSzPct val="25000"/>
            </a:pPr>
            <a:r>
              <a:rPr lang="en-US" sz="4400" cap="none">
                <a:solidFill>
                  <a:srgbClr val="FFFFFF"/>
                </a:solidFill>
                <a:latin typeface="Candara"/>
                <a:ea typeface="Candara"/>
                <a:cs typeface="Candara"/>
                <a:sym typeface="Candara"/>
              </a:rPr>
              <a:t>San Benedetto Market</a:t>
            </a:r>
          </a:p>
        </p:txBody>
      </p:sp>
      <p:sp>
        <p:nvSpPr>
          <p:cNvPr id="253" name="Shape 253"/>
          <p:cNvSpPr txBox="1">
            <a:spLocks noGrp="1"/>
          </p:cNvSpPr>
          <p:nvPr>
            <p:ph type="body" idx="1"/>
          </p:nvPr>
        </p:nvSpPr>
        <p:spPr>
          <a:xfrm>
            <a:off x="1676400" y="2057400"/>
            <a:ext cx="4320000" cy="4329600"/>
          </a:xfrm>
          <a:prstGeom prst="rect">
            <a:avLst/>
          </a:prstGeom>
          <a:noFill/>
          <a:ln>
            <a:noFill/>
          </a:ln>
        </p:spPr>
        <p:txBody>
          <a:bodyPr vert="horz" wrap="square" lIns="91425" tIns="45700" rIns="91425" bIns="45700" rtlCol="0" anchor="t" anchorCtr="0">
            <a:noAutofit/>
          </a:bodyPr>
          <a:lstStyle/>
          <a:p>
            <a:pPr marL="274320" indent="-274320">
              <a:spcBef>
                <a:spcPts val="0"/>
              </a:spcBef>
              <a:spcAft>
                <a:spcPts val="0"/>
              </a:spcAft>
              <a:buSzPct val="100909"/>
              <a:buFont typeface="Noto Sans Symbols"/>
              <a:buChar char="∗"/>
            </a:pPr>
            <a:r>
              <a:rPr lang="en-US" sz="2220" dirty="0">
                <a:ea typeface="Candara"/>
                <a:cs typeface="Candara"/>
                <a:sym typeface="Candara"/>
              </a:rPr>
              <a:t>238 vendors</a:t>
            </a:r>
          </a:p>
          <a:p>
            <a:pPr marL="274320" indent="-274320">
              <a:spcBef>
                <a:spcPts val="444"/>
              </a:spcBef>
              <a:spcAft>
                <a:spcPts val="0"/>
              </a:spcAft>
              <a:buSzPct val="100909"/>
              <a:buFont typeface="Noto Sans Symbols"/>
              <a:buChar char="∗"/>
            </a:pPr>
            <a:endParaRPr lang="en-US" sz="2220" dirty="0">
              <a:ea typeface="Candara"/>
              <a:cs typeface="Candara"/>
              <a:sym typeface="Candara"/>
            </a:endParaRPr>
          </a:p>
          <a:p>
            <a:pPr marL="274320" indent="-274320">
              <a:spcBef>
                <a:spcPts val="444"/>
              </a:spcBef>
              <a:spcAft>
                <a:spcPts val="0"/>
              </a:spcAft>
              <a:buSzPct val="100909"/>
              <a:buFont typeface="Noto Sans Symbols"/>
              <a:buChar char="∗"/>
            </a:pPr>
            <a:r>
              <a:rPr lang="en-US" sz="2220" dirty="0">
                <a:ea typeface="Candara"/>
                <a:cs typeface="Candara"/>
                <a:sym typeface="Candara"/>
              </a:rPr>
              <a:t>Main source of fresh produce   and local meats for residents of Cagliari </a:t>
            </a:r>
          </a:p>
          <a:p>
            <a:pPr marL="274320" indent="-274320">
              <a:spcBef>
                <a:spcPts val="444"/>
              </a:spcBef>
              <a:spcAft>
                <a:spcPts val="0"/>
              </a:spcAft>
              <a:buSzPct val="100909"/>
              <a:buFont typeface="Noto Sans Symbols"/>
              <a:buChar char="∗"/>
            </a:pPr>
            <a:endParaRPr lang="en-US" sz="2220" dirty="0">
              <a:ea typeface="Candara"/>
              <a:cs typeface="Candara"/>
              <a:sym typeface="Candara"/>
            </a:endParaRPr>
          </a:p>
          <a:p>
            <a:pPr marL="274320" indent="-274320">
              <a:spcBef>
                <a:spcPts val="444"/>
              </a:spcBef>
              <a:spcAft>
                <a:spcPts val="0"/>
              </a:spcAft>
              <a:buSzPct val="100909"/>
              <a:buFont typeface="Noto Sans Symbols"/>
              <a:buChar char="∗"/>
            </a:pPr>
            <a:r>
              <a:rPr lang="en-US" sz="2220" dirty="0">
                <a:ea typeface="Candara"/>
                <a:cs typeface="Candara"/>
                <a:sym typeface="Candara"/>
              </a:rPr>
              <a:t>Lower level: fresh seafood, crustaceans, shellfish, etc.</a:t>
            </a:r>
          </a:p>
          <a:p>
            <a:pPr marL="274320" indent="-274320">
              <a:spcBef>
                <a:spcPts val="444"/>
              </a:spcBef>
              <a:spcAft>
                <a:spcPts val="0"/>
              </a:spcAft>
              <a:buSzPct val="100909"/>
              <a:buFont typeface="Noto Sans Symbols"/>
              <a:buChar char="∗"/>
            </a:pPr>
            <a:endParaRPr lang="en-US" sz="2220" dirty="0">
              <a:ea typeface="Candara"/>
              <a:cs typeface="Candara"/>
              <a:sym typeface="Candara"/>
            </a:endParaRPr>
          </a:p>
          <a:p>
            <a:pPr marL="274320" indent="-274320">
              <a:spcBef>
                <a:spcPts val="444"/>
              </a:spcBef>
              <a:spcAft>
                <a:spcPts val="0"/>
              </a:spcAft>
              <a:buSzPct val="100909"/>
              <a:buFont typeface="Noto Sans Symbols"/>
              <a:buChar char="∗"/>
            </a:pPr>
            <a:r>
              <a:rPr lang="en-US" sz="2220" dirty="0">
                <a:ea typeface="Candara"/>
                <a:cs typeface="Candara"/>
                <a:sym typeface="Candara"/>
              </a:rPr>
              <a:t>Upper level: cheese, meat, fruits, vegetables, wine, dried goods, honey, pastries, traditional flatbread, etc. </a:t>
            </a:r>
          </a:p>
          <a:p>
            <a:pPr marL="274320" indent="-274320">
              <a:spcBef>
                <a:spcPts val="444"/>
              </a:spcBef>
              <a:buSzPct val="100909"/>
              <a:buNone/>
            </a:pPr>
            <a:endParaRPr sz="2220" dirty="0">
              <a:solidFill>
                <a:schemeClr val="dk2"/>
              </a:solidFill>
              <a:latin typeface="Candara"/>
              <a:ea typeface="Candara"/>
              <a:cs typeface="Candara"/>
              <a:sym typeface="Candara"/>
            </a:endParaRPr>
          </a:p>
        </p:txBody>
      </p:sp>
      <p:pic>
        <p:nvPicPr>
          <p:cNvPr id="254" name="Shape 254"/>
          <p:cNvPicPr preferRelativeResize="0"/>
          <p:nvPr/>
        </p:nvPicPr>
        <p:blipFill rotWithShape="1">
          <a:blip r:embed="rId4">
            <a:alphaModFix/>
          </a:blip>
          <a:srcRect t="12901" b="9519"/>
          <a:stretch/>
        </p:blipFill>
        <p:spPr>
          <a:xfrm>
            <a:off x="6341725" y="4483650"/>
            <a:ext cx="3962400" cy="2304600"/>
          </a:xfrm>
          <a:prstGeom prst="rect">
            <a:avLst/>
          </a:prstGeom>
          <a:noFill/>
          <a:ln>
            <a:noFill/>
          </a:ln>
        </p:spPr>
      </p:pic>
      <p:pic>
        <p:nvPicPr>
          <p:cNvPr id="255" name="Shape 255" descr="18671041_10211509863081139_2319991980467251102_n.jpg"/>
          <p:cNvPicPr preferRelativeResize="0">
            <a:picLocks noGrp="1"/>
          </p:cNvPicPr>
          <p:nvPr>
            <p:ph type="body" idx="2"/>
          </p:nvPr>
        </p:nvPicPr>
        <p:blipFill rotWithShape="1">
          <a:blip r:embed="rId5">
            <a:alphaModFix/>
          </a:blip>
          <a:srcRect b="17573"/>
          <a:stretch/>
        </p:blipFill>
        <p:spPr>
          <a:xfrm>
            <a:off x="5801231" y="2146078"/>
            <a:ext cx="2170169" cy="2076122"/>
          </a:xfrm>
          <a:prstGeom prst="rect">
            <a:avLst/>
          </a:prstGeom>
          <a:noFill/>
          <a:ln>
            <a:noFill/>
          </a:ln>
        </p:spPr>
      </p:pic>
      <p:sp>
        <p:nvSpPr>
          <p:cNvPr id="2" name="TextBox 1"/>
          <p:cNvSpPr txBox="1"/>
          <p:nvPr/>
        </p:nvSpPr>
        <p:spPr>
          <a:xfrm>
            <a:off x="1214846" y="809897"/>
            <a:ext cx="5734594" cy="1015663"/>
          </a:xfrm>
          <a:prstGeom prst="rect">
            <a:avLst/>
          </a:prstGeom>
          <a:noFill/>
        </p:spPr>
        <p:txBody>
          <a:bodyPr wrap="square" rtlCol="0">
            <a:spAutoFit/>
          </a:bodyPr>
          <a:lstStyle/>
          <a:p>
            <a:r>
              <a:rPr lang="en-US" sz="6000" dirty="0">
                <a:latin typeface="+mj-lt"/>
              </a:rPr>
              <a:t>San Benedetto Market</a:t>
            </a:r>
          </a:p>
        </p:txBody>
      </p:sp>
    </p:spTree>
    <p:extLst>
      <p:ext uri="{BB962C8B-B14F-4D97-AF65-F5344CB8AC3E}">
        <p14:creationId xmlns:p14="http://schemas.microsoft.com/office/powerpoint/2010/main" val="1381401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260" name="Shape 260" descr="20170523_111104.jpg"/>
          <p:cNvPicPr preferRelativeResize="0"/>
          <p:nvPr/>
        </p:nvPicPr>
        <p:blipFill rotWithShape="1">
          <a:blip r:embed="rId3">
            <a:alphaModFix/>
          </a:blip>
          <a:srcRect l="10695"/>
          <a:stretch/>
        </p:blipFill>
        <p:spPr>
          <a:xfrm rot="5400000">
            <a:off x="4049009" y="548240"/>
            <a:ext cx="4267199" cy="3336968"/>
          </a:xfrm>
          <a:prstGeom prst="rect">
            <a:avLst/>
          </a:prstGeom>
          <a:noFill/>
          <a:ln>
            <a:noFill/>
          </a:ln>
        </p:spPr>
      </p:pic>
      <p:pic>
        <p:nvPicPr>
          <p:cNvPr id="261" name="Shape 261"/>
          <p:cNvPicPr preferRelativeResize="0"/>
          <p:nvPr/>
        </p:nvPicPr>
        <p:blipFill rotWithShape="1">
          <a:blip r:embed="rId4">
            <a:alphaModFix/>
          </a:blip>
          <a:srcRect t="13164" b="31879"/>
          <a:stretch/>
        </p:blipFill>
        <p:spPr>
          <a:xfrm>
            <a:off x="1600200" y="69275"/>
            <a:ext cx="3157940" cy="3691140"/>
          </a:xfrm>
          <a:prstGeom prst="rect">
            <a:avLst/>
          </a:prstGeom>
          <a:noFill/>
          <a:ln>
            <a:noFill/>
          </a:ln>
        </p:spPr>
      </p:pic>
      <p:pic>
        <p:nvPicPr>
          <p:cNvPr id="262" name="Shape 262"/>
          <p:cNvPicPr preferRelativeResize="0"/>
          <p:nvPr/>
        </p:nvPicPr>
        <p:blipFill rotWithShape="1">
          <a:blip r:embed="rId5">
            <a:alphaModFix/>
          </a:blip>
          <a:srcRect l="13362" b="8055"/>
          <a:stretch/>
        </p:blipFill>
        <p:spPr>
          <a:xfrm>
            <a:off x="1600198" y="3691139"/>
            <a:ext cx="3434778" cy="3090660"/>
          </a:xfrm>
          <a:prstGeom prst="rect">
            <a:avLst/>
          </a:prstGeom>
          <a:noFill/>
          <a:ln>
            <a:noFill/>
          </a:ln>
        </p:spPr>
      </p:pic>
      <p:pic>
        <p:nvPicPr>
          <p:cNvPr id="263" name="Shape 263"/>
          <p:cNvPicPr preferRelativeResize="0"/>
          <p:nvPr/>
        </p:nvPicPr>
        <p:blipFill rotWithShape="1">
          <a:blip r:embed="rId6">
            <a:alphaModFix/>
          </a:blip>
          <a:srcRect t="5614"/>
          <a:stretch/>
        </p:blipFill>
        <p:spPr>
          <a:xfrm>
            <a:off x="7544357" y="83127"/>
            <a:ext cx="3047442" cy="3811843"/>
          </a:xfrm>
          <a:prstGeom prst="rect">
            <a:avLst/>
          </a:prstGeom>
          <a:noFill/>
          <a:ln>
            <a:noFill/>
          </a:ln>
        </p:spPr>
      </p:pic>
      <p:pic>
        <p:nvPicPr>
          <p:cNvPr id="264" name="Shape 264"/>
          <p:cNvPicPr preferRelativeResize="0"/>
          <p:nvPr/>
        </p:nvPicPr>
        <p:blipFill rotWithShape="1">
          <a:blip r:embed="rId7">
            <a:alphaModFix/>
          </a:blip>
          <a:srcRect r="11999"/>
          <a:stretch/>
        </p:blipFill>
        <p:spPr>
          <a:xfrm>
            <a:off x="7239001" y="3735054"/>
            <a:ext cx="3352799" cy="3046745"/>
          </a:xfrm>
          <a:prstGeom prst="rect">
            <a:avLst/>
          </a:prstGeom>
          <a:noFill/>
          <a:ln>
            <a:noFill/>
          </a:ln>
        </p:spPr>
      </p:pic>
      <p:pic>
        <p:nvPicPr>
          <p:cNvPr id="265" name="Shape 265"/>
          <p:cNvPicPr preferRelativeResize="0"/>
          <p:nvPr/>
        </p:nvPicPr>
        <p:blipFill rotWithShape="1">
          <a:blip r:embed="rId8">
            <a:alphaModFix/>
          </a:blip>
          <a:srcRect b="10271"/>
          <a:stretch/>
        </p:blipFill>
        <p:spPr>
          <a:xfrm>
            <a:off x="4758142" y="3341164"/>
            <a:ext cx="2772177" cy="3440636"/>
          </a:xfrm>
          <a:prstGeom prst="rect">
            <a:avLst/>
          </a:prstGeom>
          <a:noFill/>
          <a:ln>
            <a:noFill/>
          </a:ln>
        </p:spPr>
      </p:pic>
    </p:spTree>
    <p:extLst>
      <p:ext uri="{BB962C8B-B14F-4D97-AF65-F5344CB8AC3E}">
        <p14:creationId xmlns:p14="http://schemas.microsoft.com/office/powerpoint/2010/main" val="38502116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A5CEBF-4F25-3BDA-79F4-A25BC7E65C84}"/>
              </a:ext>
            </a:extLst>
          </p:cNvPr>
          <p:cNvPicPr>
            <a:picLocks noChangeAspect="1"/>
          </p:cNvPicPr>
          <p:nvPr/>
        </p:nvPicPr>
        <p:blipFill>
          <a:blip r:embed="rId2"/>
          <a:stretch>
            <a:fillRect/>
          </a:stretch>
        </p:blipFill>
        <p:spPr>
          <a:xfrm>
            <a:off x="431048" y="0"/>
            <a:ext cx="11329903" cy="6858000"/>
          </a:xfrm>
          <a:prstGeom prst="rect">
            <a:avLst/>
          </a:prstGeom>
        </p:spPr>
      </p:pic>
    </p:spTree>
    <p:extLst>
      <p:ext uri="{BB962C8B-B14F-4D97-AF65-F5344CB8AC3E}">
        <p14:creationId xmlns:p14="http://schemas.microsoft.com/office/powerpoint/2010/main" val="2158160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8AC891-1F67-5C69-C170-A0E3E6F21E6C}"/>
              </a:ext>
            </a:extLst>
          </p:cNvPr>
          <p:cNvPicPr>
            <a:picLocks noChangeAspect="1"/>
          </p:cNvPicPr>
          <p:nvPr/>
        </p:nvPicPr>
        <p:blipFill>
          <a:blip r:embed="rId2"/>
          <a:stretch>
            <a:fillRect/>
          </a:stretch>
        </p:blipFill>
        <p:spPr>
          <a:xfrm>
            <a:off x="0" y="115784"/>
            <a:ext cx="12192000" cy="6626431"/>
          </a:xfrm>
          <a:prstGeom prst="rect">
            <a:avLst/>
          </a:prstGeom>
        </p:spPr>
      </p:pic>
    </p:spTree>
    <p:extLst>
      <p:ext uri="{BB962C8B-B14F-4D97-AF65-F5344CB8AC3E}">
        <p14:creationId xmlns:p14="http://schemas.microsoft.com/office/powerpoint/2010/main" val="12405589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E70E05-C78A-999C-757B-39637B5DF7BC}"/>
              </a:ext>
            </a:extLst>
          </p:cNvPr>
          <p:cNvPicPr>
            <a:picLocks noChangeAspect="1"/>
          </p:cNvPicPr>
          <p:nvPr/>
        </p:nvPicPr>
        <p:blipFill>
          <a:blip r:embed="rId2"/>
          <a:stretch>
            <a:fillRect/>
          </a:stretch>
        </p:blipFill>
        <p:spPr>
          <a:xfrm>
            <a:off x="0" y="270318"/>
            <a:ext cx="12192000" cy="6317363"/>
          </a:xfrm>
          <a:prstGeom prst="rect">
            <a:avLst/>
          </a:prstGeom>
        </p:spPr>
      </p:pic>
      <p:pic>
        <p:nvPicPr>
          <p:cNvPr id="5" name="Picture 4">
            <a:extLst>
              <a:ext uri="{FF2B5EF4-FFF2-40B4-BE49-F238E27FC236}">
                <a16:creationId xmlns:a16="http://schemas.microsoft.com/office/drawing/2014/main" id="{BB621659-9550-F278-56A9-30478DE04400}"/>
              </a:ext>
            </a:extLst>
          </p:cNvPr>
          <p:cNvPicPr>
            <a:picLocks noChangeAspect="1"/>
          </p:cNvPicPr>
          <p:nvPr/>
        </p:nvPicPr>
        <p:blipFill>
          <a:blip r:embed="rId2"/>
          <a:stretch>
            <a:fillRect/>
          </a:stretch>
        </p:blipFill>
        <p:spPr>
          <a:xfrm>
            <a:off x="0" y="270318"/>
            <a:ext cx="12192000" cy="6317363"/>
          </a:xfrm>
          <a:prstGeom prst="rect">
            <a:avLst/>
          </a:prstGeom>
        </p:spPr>
      </p:pic>
    </p:spTree>
    <p:extLst>
      <p:ext uri="{BB962C8B-B14F-4D97-AF65-F5344CB8AC3E}">
        <p14:creationId xmlns:p14="http://schemas.microsoft.com/office/powerpoint/2010/main" val="14873121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71908B-6A56-CC00-FA05-6C4C38FC1DDF}"/>
              </a:ext>
            </a:extLst>
          </p:cNvPr>
          <p:cNvPicPr>
            <a:picLocks noChangeAspect="1"/>
          </p:cNvPicPr>
          <p:nvPr/>
        </p:nvPicPr>
        <p:blipFill>
          <a:blip r:embed="rId2"/>
          <a:stretch>
            <a:fillRect/>
          </a:stretch>
        </p:blipFill>
        <p:spPr>
          <a:xfrm>
            <a:off x="6766" y="0"/>
            <a:ext cx="12178468" cy="6858000"/>
          </a:xfrm>
          <a:prstGeom prst="rect">
            <a:avLst/>
          </a:prstGeom>
        </p:spPr>
      </p:pic>
    </p:spTree>
    <p:extLst>
      <p:ext uri="{BB962C8B-B14F-4D97-AF65-F5344CB8AC3E}">
        <p14:creationId xmlns:p14="http://schemas.microsoft.com/office/powerpoint/2010/main" val="365249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404B05-12DC-F4F0-D8F0-8F3047130D7F}"/>
              </a:ext>
            </a:extLst>
          </p:cNvPr>
          <p:cNvPicPr>
            <a:picLocks noChangeAspect="1"/>
          </p:cNvPicPr>
          <p:nvPr/>
        </p:nvPicPr>
        <p:blipFill>
          <a:blip r:embed="rId2"/>
          <a:stretch>
            <a:fillRect/>
          </a:stretch>
        </p:blipFill>
        <p:spPr>
          <a:xfrm>
            <a:off x="0" y="44938"/>
            <a:ext cx="12192000" cy="6768123"/>
          </a:xfrm>
          <a:prstGeom prst="rect">
            <a:avLst/>
          </a:prstGeom>
        </p:spPr>
      </p:pic>
    </p:spTree>
    <p:extLst>
      <p:ext uri="{BB962C8B-B14F-4D97-AF65-F5344CB8AC3E}">
        <p14:creationId xmlns:p14="http://schemas.microsoft.com/office/powerpoint/2010/main" val="2839977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933BE14-8487-BF6B-40F9-D9B45BBF3074}"/>
              </a:ext>
            </a:extLst>
          </p:cNvPr>
          <p:cNvPicPr>
            <a:picLocks noChangeAspect="1"/>
          </p:cNvPicPr>
          <p:nvPr/>
        </p:nvPicPr>
        <p:blipFill>
          <a:blip r:embed="rId2"/>
          <a:stretch>
            <a:fillRect/>
          </a:stretch>
        </p:blipFill>
        <p:spPr>
          <a:xfrm>
            <a:off x="0" y="254320"/>
            <a:ext cx="12192000" cy="6349360"/>
          </a:xfrm>
          <a:prstGeom prst="rect">
            <a:avLst/>
          </a:prstGeom>
        </p:spPr>
      </p:pic>
    </p:spTree>
    <p:extLst>
      <p:ext uri="{BB962C8B-B14F-4D97-AF65-F5344CB8AC3E}">
        <p14:creationId xmlns:p14="http://schemas.microsoft.com/office/powerpoint/2010/main" val="32005896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31D52E-1CA6-5F1E-442D-DC5AF5AE0232}"/>
              </a:ext>
            </a:extLst>
          </p:cNvPr>
          <p:cNvPicPr>
            <a:picLocks noChangeAspect="1"/>
          </p:cNvPicPr>
          <p:nvPr/>
        </p:nvPicPr>
        <p:blipFill>
          <a:blip r:embed="rId2"/>
          <a:stretch>
            <a:fillRect/>
          </a:stretch>
        </p:blipFill>
        <p:spPr>
          <a:xfrm>
            <a:off x="0" y="160421"/>
            <a:ext cx="12192000" cy="6537158"/>
          </a:xfrm>
          <a:prstGeom prst="rect">
            <a:avLst/>
          </a:prstGeom>
        </p:spPr>
      </p:pic>
    </p:spTree>
    <p:extLst>
      <p:ext uri="{BB962C8B-B14F-4D97-AF65-F5344CB8AC3E}">
        <p14:creationId xmlns:p14="http://schemas.microsoft.com/office/powerpoint/2010/main" val="24149782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63AEBE-0C49-8F02-F038-52EE217908A9}"/>
              </a:ext>
            </a:extLst>
          </p:cNvPr>
          <p:cNvPicPr>
            <a:picLocks noChangeAspect="1"/>
          </p:cNvPicPr>
          <p:nvPr/>
        </p:nvPicPr>
        <p:blipFill>
          <a:blip r:embed="rId2"/>
          <a:stretch>
            <a:fillRect/>
          </a:stretch>
        </p:blipFill>
        <p:spPr>
          <a:xfrm>
            <a:off x="168561" y="0"/>
            <a:ext cx="11854878" cy="6858000"/>
          </a:xfrm>
          <a:prstGeom prst="rect">
            <a:avLst/>
          </a:prstGeom>
        </p:spPr>
      </p:pic>
    </p:spTree>
    <p:extLst>
      <p:ext uri="{BB962C8B-B14F-4D97-AF65-F5344CB8AC3E}">
        <p14:creationId xmlns:p14="http://schemas.microsoft.com/office/powerpoint/2010/main" val="21056332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2DE2A1-3B27-55EE-F8CF-DA39F8E6C7EF}"/>
              </a:ext>
            </a:extLst>
          </p:cNvPr>
          <p:cNvPicPr>
            <a:picLocks noChangeAspect="1"/>
          </p:cNvPicPr>
          <p:nvPr/>
        </p:nvPicPr>
        <p:blipFill>
          <a:blip r:embed="rId2"/>
          <a:stretch>
            <a:fillRect/>
          </a:stretch>
        </p:blipFill>
        <p:spPr>
          <a:xfrm>
            <a:off x="0" y="80058"/>
            <a:ext cx="12192000" cy="6697883"/>
          </a:xfrm>
          <a:prstGeom prst="rect">
            <a:avLst/>
          </a:prstGeom>
        </p:spPr>
      </p:pic>
    </p:spTree>
    <p:extLst>
      <p:ext uri="{BB962C8B-B14F-4D97-AF65-F5344CB8AC3E}">
        <p14:creationId xmlns:p14="http://schemas.microsoft.com/office/powerpoint/2010/main" val="27605744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E93B10-3639-13F8-1F80-3A7B26BA565E}"/>
              </a:ext>
            </a:extLst>
          </p:cNvPr>
          <p:cNvPicPr>
            <a:picLocks noChangeAspect="1"/>
          </p:cNvPicPr>
          <p:nvPr/>
        </p:nvPicPr>
        <p:blipFill>
          <a:blip r:embed="rId2"/>
          <a:stretch>
            <a:fillRect/>
          </a:stretch>
        </p:blipFill>
        <p:spPr>
          <a:xfrm>
            <a:off x="0" y="196999"/>
            <a:ext cx="12192000" cy="6464001"/>
          </a:xfrm>
          <a:prstGeom prst="rect">
            <a:avLst/>
          </a:prstGeom>
        </p:spPr>
      </p:pic>
    </p:spTree>
    <p:extLst>
      <p:ext uri="{BB962C8B-B14F-4D97-AF65-F5344CB8AC3E}">
        <p14:creationId xmlns:p14="http://schemas.microsoft.com/office/powerpoint/2010/main" val="42398024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7A81F2-91C9-7789-A002-9DC06064F1C4}"/>
              </a:ext>
            </a:extLst>
          </p:cNvPr>
          <p:cNvPicPr>
            <a:picLocks noChangeAspect="1"/>
          </p:cNvPicPr>
          <p:nvPr/>
        </p:nvPicPr>
        <p:blipFill>
          <a:blip r:embed="rId2"/>
          <a:stretch>
            <a:fillRect/>
          </a:stretch>
        </p:blipFill>
        <p:spPr>
          <a:xfrm>
            <a:off x="0" y="112059"/>
            <a:ext cx="12192000" cy="6633882"/>
          </a:xfrm>
          <a:prstGeom prst="rect">
            <a:avLst/>
          </a:prstGeom>
        </p:spPr>
      </p:pic>
    </p:spTree>
    <p:extLst>
      <p:ext uri="{BB962C8B-B14F-4D97-AF65-F5344CB8AC3E}">
        <p14:creationId xmlns:p14="http://schemas.microsoft.com/office/powerpoint/2010/main" val="32264502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19D2BC-F560-BF70-7C68-DD5646AD1E2B}"/>
              </a:ext>
            </a:extLst>
          </p:cNvPr>
          <p:cNvPicPr>
            <a:picLocks noChangeAspect="1"/>
          </p:cNvPicPr>
          <p:nvPr/>
        </p:nvPicPr>
        <p:blipFill>
          <a:blip r:embed="rId2"/>
          <a:stretch>
            <a:fillRect/>
          </a:stretch>
        </p:blipFill>
        <p:spPr>
          <a:xfrm>
            <a:off x="0" y="53879"/>
            <a:ext cx="12192000" cy="6750242"/>
          </a:xfrm>
          <a:prstGeom prst="rect">
            <a:avLst/>
          </a:prstGeom>
        </p:spPr>
      </p:pic>
    </p:spTree>
    <p:extLst>
      <p:ext uri="{BB962C8B-B14F-4D97-AF65-F5344CB8AC3E}">
        <p14:creationId xmlns:p14="http://schemas.microsoft.com/office/powerpoint/2010/main" val="37701535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F97DC-1A3A-4487-B238-44A3B5E6788B}"/>
              </a:ext>
            </a:extLst>
          </p:cNvPr>
          <p:cNvSpPr>
            <a:spLocks noGrp="1"/>
          </p:cNvSpPr>
          <p:nvPr>
            <p:ph type="title"/>
          </p:nvPr>
        </p:nvSpPr>
        <p:spPr/>
        <p:txBody>
          <a:bodyPr/>
          <a:lstStyle/>
          <a:p>
            <a:r>
              <a:rPr lang="en-US" dirty="0"/>
              <a:t>Background Information</a:t>
            </a:r>
          </a:p>
        </p:txBody>
      </p:sp>
      <p:sp>
        <p:nvSpPr>
          <p:cNvPr id="3" name="Text Placeholder 2">
            <a:extLst>
              <a:ext uri="{FF2B5EF4-FFF2-40B4-BE49-F238E27FC236}">
                <a16:creationId xmlns:a16="http://schemas.microsoft.com/office/drawing/2014/main" id="{0764E1CB-51FF-4F8B-ACD4-FF2D7DFE5C33}"/>
              </a:ext>
            </a:extLst>
          </p:cNvPr>
          <p:cNvSpPr>
            <a:spLocks noGrp="1"/>
          </p:cNvSpPr>
          <p:nvPr>
            <p:ph type="body" idx="1"/>
          </p:nvPr>
        </p:nvSpPr>
        <p:spPr>
          <a:xfrm>
            <a:off x="1024128" y="2246811"/>
            <a:ext cx="9095232" cy="3879668"/>
          </a:xfrm>
        </p:spPr>
        <p:txBody>
          <a:bodyPr/>
          <a:lstStyle/>
          <a:p>
            <a:r>
              <a:rPr lang="en-US" dirty="0"/>
              <a:t>Kentucky ranks </a:t>
            </a:r>
            <a:r>
              <a:rPr lang="en-US" b="1" dirty="0"/>
              <a:t>49</a:t>
            </a:r>
            <a:r>
              <a:rPr lang="en-US" b="1" baseline="30000" dirty="0"/>
              <a:t>th</a:t>
            </a:r>
            <a:r>
              <a:rPr lang="en-US" b="1" dirty="0"/>
              <a:t> out of 50 </a:t>
            </a:r>
            <a:r>
              <a:rPr lang="en-US" dirty="0"/>
              <a:t>states in terms of overall well-being </a:t>
            </a:r>
          </a:p>
          <a:p>
            <a:r>
              <a:rPr lang="en-US" dirty="0"/>
              <a:t>Overall well-being is based on 5 specified areas: purpose, social, financial stability, physical, and community</a:t>
            </a:r>
          </a:p>
          <a:p>
            <a:pPr lvl="1"/>
            <a:r>
              <a:rPr lang="en-US" dirty="0"/>
              <a:t>Kentucky ranks poorly (40</a:t>
            </a:r>
            <a:r>
              <a:rPr lang="en-US" baseline="30000" dirty="0"/>
              <a:t>th</a:t>
            </a:r>
            <a:r>
              <a:rPr lang="en-US" dirty="0"/>
              <a:t> or worse) in all areas except for community which ranks 29</a:t>
            </a:r>
            <a:r>
              <a:rPr lang="en-US" baseline="30000" dirty="0"/>
              <a:t>th</a:t>
            </a:r>
            <a:r>
              <a:rPr lang="en-US" dirty="0"/>
              <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6959" y="3742832"/>
            <a:ext cx="6384608" cy="2764648"/>
          </a:xfrm>
          <a:prstGeom prst="rect">
            <a:avLst/>
          </a:prstGeom>
        </p:spPr>
      </p:pic>
    </p:spTree>
    <p:extLst>
      <p:ext uri="{BB962C8B-B14F-4D97-AF65-F5344CB8AC3E}">
        <p14:creationId xmlns:p14="http://schemas.microsoft.com/office/powerpoint/2010/main" val="27441913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B27B8-5CEB-4785-B3FB-B1E27B3A6DDA}"/>
              </a:ext>
            </a:extLst>
          </p:cNvPr>
          <p:cNvSpPr>
            <a:spLocks noGrp="1"/>
          </p:cNvSpPr>
          <p:nvPr>
            <p:ph type="title"/>
          </p:nvPr>
        </p:nvSpPr>
        <p:spPr/>
        <p:txBody>
          <a:bodyPr/>
          <a:lstStyle/>
          <a:p>
            <a:r>
              <a:rPr lang="en-US" dirty="0"/>
              <a:t>Why is this Important?</a:t>
            </a:r>
          </a:p>
        </p:txBody>
      </p:sp>
      <p:sp>
        <p:nvSpPr>
          <p:cNvPr id="3" name="Text Placeholder 2">
            <a:extLst>
              <a:ext uri="{FF2B5EF4-FFF2-40B4-BE49-F238E27FC236}">
                <a16:creationId xmlns:a16="http://schemas.microsoft.com/office/drawing/2014/main" id="{3BEDBA10-3D31-4A8E-923B-11EA8DE0F73D}"/>
              </a:ext>
            </a:extLst>
          </p:cNvPr>
          <p:cNvSpPr>
            <a:spLocks noGrp="1"/>
          </p:cNvSpPr>
          <p:nvPr>
            <p:ph type="body" idx="1"/>
          </p:nvPr>
        </p:nvSpPr>
        <p:spPr>
          <a:xfrm>
            <a:off x="1024128" y="2207623"/>
            <a:ext cx="8994649" cy="3882280"/>
          </a:xfrm>
        </p:spPr>
        <p:txBody>
          <a:bodyPr/>
          <a:lstStyle/>
          <a:p>
            <a:r>
              <a:rPr lang="en-US" dirty="0"/>
              <a:t>Statistics show that Kentucky has many physical ailments which impact well-being:</a:t>
            </a:r>
          </a:p>
          <a:p>
            <a:pPr lvl="1"/>
            <a:r>
              <a:rPr lang="en-US" b="1" dirty="0"/>
              <a:t>Kentucky is #1 in cancer diagnoses in the United States</a:t>
            </a:r>
          </a:p>
          <a:p>
            <a:pPr lvl="1"/>
            <a:r>
              <a:rPr lang="en-US" dirty="0"/>
              <a:t>Additional Statistics</a:t>
            </a:r>
          </a:p>
          <a:p>
            <a:pPr lvl="2"/>
            <a:r>
              <a:rPr lang="en-US" dirty="0"/>
              <a:t>Chronic Lower Respiratory Disease #3</a:t>
            </a:r>
          </a:p>
          <a:p>
            <a:pPr lvl="2"/>
            <a:r>
              <a:rPr lang="en-US" dirty="0"/>
              <a:t>Diabetes #4</a:t>
            </a:r>
          </a:p>
          <a:p>
            <a:pPr lvl="2"/>
            <a:r>
              <a:rPr lang="en-US" dirty="0"/>
              <a:t>Kidney Disease #6</a:t>
            </a:r>
          </a:p>
          <a:p>
            <a:pPr lvl="2"/>
            <a:r>
              <a:rPr lang="en-US" dirty="0"/>
              <a:t>Heart Disease #10</a:t>
            </a:r>
          </a:p>
          <a:p>
            <a:pPr lvl="2"/>
            <a:r>
              <a:rPr lang="en-US" dirty="0"/>
              <a:t>Stroke #12</a:t>
            </a:r>
          </a:p>
          <a:p>
            <a:pPr marL="749301" lvl="2" indent="0">
              <a:buNone/>
            </a:pPr>
            <a:endParaRPr lang="en-US" dirty="0"/>
          </a:p>
        </p:txBody>
      </p:sp>
      <p:sp>
        <p:nvSpPr>
          <p:cNvPr id="6" name="AutoShape 4" descr="map of Kentucky Counties">
            <a:extLst>
              <a:ext uri="{FF2B5EF4-FFF2-40B4-BE49-F238E27FC236}">
                <a16:creationId xmlns:a16="http://schemas.microsoft.com/office/drawing/2014/main" id="{DFEB5FBF-6368-481B-AF8D-756AEFAA67FC}"/>
              </a:ext>
            </a:extLst>
          </p:cNvPr>
          <p:cNvSpPr>
            <a:spLocks noChangeAspect="1" noChangeArrowheads="1"/>
          </p:cNvSpPr>
          <p:nvPr/>
        </p:nvSpPr>
        <p:spPr bwMode="auto">
          <a:xfrm>
            <a:off x="5943600" y="1231392"/>
            <a:ext cx="2350008" cy="235000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8" name="Picture 6" descr="map of Kentucky Counties">
            <a:extLst>
              <a:ext uri="{FF2B5EF4-FFF2-40B4-BE49-F238E27FC236}">
                <a16:creationId xmlns:a16="http://schemas.microsoft.com/office/drawing/2014/main" id="{A423FEBC-19F8-42AA-BD58-6038BBD65F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3430" y="3252651"/>
            <a:ext cx="7047723" cy="2960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58656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75C0D-359C-44CF-B8F9-54263652ED72}"/>
              </a:ext>
            </a:extLst>
          </p:cNvPr>
          <p:cNvSpPr>
            <a:spLocks noGrp="1"/>
          </p:cNvSpPr>
          <p:nvPr>
            <p:ph type="title"/>
          </p:nvPr>
        </p:nvSpPr>
        <p:spPr/>
        <p:txBody>
          <a:bodyPr/>
          <a:lstStyle/>
          <a:p>
            <a:r>
              <a:rPr lang="en-US" dirty="0"/>
              <a:t>Why is this Important?</a:t>
            </a:r>
          </a:p>
        </p:txBody>
      </p:sp>
      <p:sp>
        <p:nvSpPr>
          <p:cNvPr id="3" name="Text Placeholder 2">
            <a:extLst>
              <a:ext uri="{FF2B5EF4-FFF2-40B4-BE49-F238E27FC236}">
                <a16:creationId xmlns:a16="http://schemas.microsoft.com/office/drawing/2014/main" id="{33C249F3-E737-4FD2-92A0-4FD6A89C37D2}"/>
              </a:ext>
            </a:extLst>
          </p:cNvPr>
          <p:cNvSpPr>
            <a:spLocks noGrp="1"/>
          </p:cNvSpPr>
          <p:nvPr>
            <p:ph type="body" idx="1"/>
          </p:nvPr>
        </p:nvSpPr>
        <p:spPr>
          <a:xfrm>
            <a:off x="1024128" y="2084833"/>
            <a:ext cx="8994649" cy="4291584"/>
          </a:xfrm>
        </p:spPr>
        <p:txBody>
          <a:bodyPr/>
          <a:lstStyle/>
          <a:p>
            <a:r>
              <a:rPr lang="en-US" dirty="0"/>
              <a:t>Unhealthy lifestyles choices are leading causes of these health issues</a:t>
            </a:r>
          </a:p>
          <a:p>
            <a:pPr lvl="1"/>
            <a:r>
              <a:rPr lang="en-US" dirty="0"/>
              <a:t>Smoking rate in Kentucky – 26.5% which is </a:t>
            </a:r>
            <a:r>
              <a:rPr lang="en-US" b="1" dirty="0"/>
              <a:t>45.6% higher than the national average</a:t>
            </a:r>
          </a:p>
          <a:p>
            <a:pPr lvl="1"/>
            <a:r>
              <a:rPr lang="en-US" dirty="0"/>
              <a:t>Obesity rate in Kentucky – 67.3% which is 5.49% higher than the national average</a:t>
            </a:r>
          </a:p>
          <a:p>
            <a:r>
              <a:rPr lang="en-US" dirty="0"/>
              <a:t>Other lifestyle issues include: </a:t>
            </a:r>
          </a:p>
          <a:p>
            <a:pPr lvl="1"/>
            <a:r>
              <a:rPr lang="en-US" dirty="0"/>
              <a:t>Alcohol/drug abuse</a:t>
            </a:r>
          </a:p>
          <a:p>
            <a:pPr lvl="1"/>
            <a:r>
              <a:rPr lang="en-US" dirty="0"/>
              <a:t>Poor nutrition</a:t>
            </a:r>
          </a:p>
          <a:p>
            <a:pPr lvl="1"/>
            <a:r>
              <a:rPr lang="en-US" dirty="0"/>
              <a:t>Lack of exercise</a:t>
            </a:r>
          </a:p>
          <a:p>
            <a:pPr lvl="1"/>
            <a:r>
              <a:rPr lang="en-US" dirty="0"/>
              <a:t>Stress</a:t>
            </a:r>
          </a:p>
        </p:txBody>
      </p:sp>
      <p:pic>
        <p:nvPicPr>
          <p:cNvPr id="5130" name="Picture 10" descr="http://www.wrkinprog.com/wp-content/uploads/2013/07/habits-of-the-wealth.jpg">
            <a:extLst>
              <a:ext uri="{FF2B5EF4-FFF2-40B4-BE49-F238E27FC236}">
                <a16:creationId xmlns:a16="http://schemas.microsoft.com/office/drawing/2014/main" id="{C901CC3F-3F12-4ADB-9C29-216EE6B50B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2222" y="3380232"/>
            <a:ext cx="2343150" cy="2624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12072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43807-AF06-44D3-AB56-83FF6C7DEF01}"/>
              </a:ext>
            </a:extLst>
          </p:cNvPr>
          <p:cNvSpPr>
            <a:spLocks noGrp="1"/>
          </p:cNvSpPr>
          <p:nvPr>
            <p:ph type="title"/>
          </p:nvPr>
        </p:nvSpPr>
        <p:spPr/>
        <p:txBody>
          <a:bodyPr/>
          <a:lstStyle/>
          <a:p>
            <a:r>
              <a:rPr lang="en-US" dirty="0"/>
              <a:t>What Can be Done?</a:t>
            </a:r>
          </a:p>
        </p:txBody>
      </p:sp>
      <p:sp>
        <p:nvSpPr>
          <p:cNvPr id="3" name="Text Placeholder 2">
            <a:extLst>
              <a:ext uri="{FF2B5EF4-FFF2-40B4-BE49-F238E27FC236}">
                <a16:creationId xmlns:a16="http://schemas.microsoft.com/office/drawing/2014/main" id="{E649E79F-89A1-4A42-90AC-1F98CFAC7C5A}"/>
              </a:ext>
            </a:extLst>
          </p:cNvPr>
          <p:cNvSpPr>
            <a:spLocks noGrp="1"/>
          </p:cNvSpPr>
          <p:nvPr>
            <p:ph type="body" idx="1"/>
          </p:nvPr>
        </p:nvSpPr>
        <p:spPr>
          <a:xfrm>
            <a:off x="1024128" y="1956595"/>
            <a:ext cx="7808978" cy="3447288"/>
          </a:xfrm>
        </p:spPr>
        <p:txBody>
          <a:bodyPr/>
          <a:lstStyle/>
          <a:p>
            <a:r>
              <a:rPr lang="en-US" dirty="0"/>
              <a:t>Implement changes based on needs/desires of</a:t>
            </a:r>
          </a:p>
          <a:p>
            <a:pPr marL="152400" indent="0">
              <a:buNone/>
            </a:pPr>
            <a:r>
              <a:rPr lang="en-US" dirty="0"/>
              <a:t>Murray/Calloway County</a:t>
            </a:r>
          </a:p>
          <a:p>
            <a:r>
              <a:rPr lang="en-US" dirty="0"/>
              <a:t>Potential improvements:</a:t>
            </a:r>
          </a:p>
          <a:p>
            <a:pPr lvl="1"/>
            <a:r>
              <a:rPr lang="en-US" dirty="0"/>
              <a:t>Activities to boost community involvement</a:t>
            </a:r>
          </a:p>
          <a:p>
            <a:pPr lvl="2"/>
            <a:r>
              <a:rPr lang="en-US" dirty="0"/>
              <a:t>Walking groups, insurance plan changes</a:t>
            </a:r>
          </a:p>
          <a:p>
            <a:pPr lvl="1"/>
            <a:r>
              <a:rPr lang="en-US" dirty="0"/>
              <a:t>Community garden(s)</a:t>
            </a:r>
          </a:p>
          <a:p>
            <a:pPr lvl="1"/>
            <a:r>
              <a:rPr lang="en-US" dirty="0"/>
              <a:t>Adding healthy options to grocery stores and restaurant menus</a:t>
            </a:r>
          </a:p>
          <a:p>
            <a:pPr lvl="1"/>
            <a:r>
              <a:rPr lang="en-US" dirty="0"/>
              <a:t>Improving/adding pedestrian/biking paths and parks</a:t>
            </a:r>
          </a:p>
          <a:p>
            <a:endParaRPr lang="en-US" dirty="0"/>
          </a:p>
        </p:txBody>
      </p:sp>
      <p:pic>
        <p:nvPicPr>
          <p:cNvPr id="6148" name="Picture 4" descr="https://i2.wp.com/s3.amazonaws.com/com.kitchology.blog.media/wp-content/uploads/2016/12/12114350/health-lifestyle.jpg">
            <a:extLst>
              <a:ext uri="{FF2B5EF4-FFF2-40B4-BE49-F238E27FC236}">
                <a16:creationId xmlns:a16="http://schemas.microsoft.com/office/drawing/2014/main" id="{61FBB949-C793-43B8-B86E-E0461B6187C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14360" y="2622801"/>
            <a:ext cx="2368296" cy="2368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3926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52B39-F8FD-736F-9ACF-D56F173D573B}"/>
              </a:ext>
            </a:extLst>
          </p:cNvPr>
          <p:cNvSpPr>
            <a:spLocks noGrp="1"/>
          </p:cNvSpPr>
          <p:nvPr>
            <p:ph type="title"/>
          </p:nvPr>
        </p:nvSpPr>
        <p:spPr/>
        <p:txBody>
          <a:bodyPr/>
          <a:lstStyle/>
          <a:p>
            <a:r>
              <a:rPr lang="en-US" dirty="0"/>
              <a:t>Research Projects</a:t>
            </a:r>
          </a:p>
        </p:txBody>
      </p:sp>
      <p:sp>
        <p:nvSpPr>
          <p:cNvPr id="3" name="Content Placeholder 2">
            <a:extLst>
              <a:ext uri="{FF2B5EF4-FFF2-40B4-BE49-F238E27FC236}">
                <a16:creationId xmlns:a16="http://schemas.microsoft.com/office/drawing/2014/main" id="{8A10328C-9BE5-2FF0-995F-6A27F3405AF9}"/>
              </a:ext>
            </a:extLst>
          </p:cNvPr>
          <p:cNvSpPr>
            <a:spLocks noGrp="1"/>
          </p:cNvSpPr>
          <p:nvPr>
            <p:ph sz="half" idx="1"/>
          </p:nvPr>
        </p:nvSpPr>
        <p:spPr/>
        <p:txBody>
          <a:bodyPr/>
          <a:lstStyle/>
          <a:p>
            <a:r>
              <a:rPr lang="en-US" dirty="0"/>
              <a:t>-Website Development</a:t>
            </a:r>
          </a:p>
          <a:p>
            <a:r>
              <a:rPr lang="en-US" dirty="0"/>
              <a:t>-Barriers Survey</a:t>
            </a:r>
          </a:p>
          <a:p>
            <a:r>
              <a:rPr lang="en-US" dirty="0"/>
              <a:t>-Interviews</a:t>
            </a:r>
          </a:p>
          <a:p>
            <a:r>
              <a:rPr lang="en-US" dirty="0"/>
              <a:t>-Teaching at Elementary Schools</a:t>
            </a:r>
          </a:p>
        </p:txBody>
      </p:sp>
      <p:sp>
        <p:nvSpPr>
          <p:cNvPr id="4" name="Content Placeholder 3">
            <a:extLst>
              <a:ext uri="{FF2B5EF4-FFF2-40B4-BE49-F238E27FC236}">
                <a16:creationId xmlns:a16="http://schemas.microsoft.com/office/drawing/2014/main" id="{2E703BA1-4B1C-526C-5671-2C2129B50E18}"/>
              </a:ext>
            </a:extLst>
          </p:cNvPr>
          <p:cNvSpPr>
            <a:spLocks noGrp="1"/>
          </p:cNvSpPr>
          <p:nvPr>
            <p:ph sz="half" idx="2"/>
          </p:nvPr>
        </p:nvSpPr>
        <p:spPr>
          <a:xfrm>
            <a:off x="6096000" y="2605176"/>
            <a:ext cx="4648200" cy="3704183"/>
          </a:xfrm>
        </p:spPr>
        <p:txBody>
          <a:bodyPr/>
          <a:lstStyle/>
          <a:p>
            <a:r>
              <a:rPr lang="en-US" dirty="0"/>
              <a:t>-Faculty in Nursing, OSH, Psychology, Exercise Science, and Nutrition</a:t>
            </a:r>
          </a:p>
          <a:p>
            <a:r>
              <a:rPr lang="en-US" dirty="0"/>
              <a:t>-Students from all disciplines</a:t>
            </a:r>
          </a:p>
        </p:txBody>
      </p:sp>
      <p:pic>
        <p:nvPicPr>
          <p:cNvPr id="6" name="Picture 5">
            <a:extLst>
              <a:ext uri="{FF2B5EF4-FFF2-40B4-BE49-F238E27FC236}">
                <a16:creationId xmlns:a16="http://schemas.microsoft.com/office/drawing/2014/main" id="{27B5330F-B32F-6E7F-2ECF-9FA200275954}"/>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241292" y="4591404"/>
            <a:ext cx="3285744" cy="1572768"/>
          </a:xfrm>
          <a:prstGeom prst="rect">
            <a:avLst/>
          </a:prstGeom>
        </p:spPr>
      </p:pic>
    </p:spTree>
    <p:extLst>
      <p:ext uri="{BB962C8B-B14F-4D97-AF65-F5344CB8AC3E}">
        <p14:creationId xmlns:p14="http://schemas.microsoft.com/office/powerpoint/2010/main" val="13347057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11B87-86D9-4160-30ED-C77972C5B010}"/>
              </a:ext>
            </a:extLst>
          </p:cNvPr>
          <p:cNvSpPr>
            <a:spLocks noGrp="1"/>
          </p:cNvSpPr>
          <p:nvPr>
            <p:ph type="title"/>
          </p:nvPr>
        </p:nvSpPr>
        <p:spPr/>
        <p:txBody>
          <a:bodyPr/>
          <a:lstStyle/>
          <a:p>
            <a:r>
              <a:rPr lang="en-US" dirty="0"/>
              <a:t>My Prescription</a:t>
            </a:r>
          </a:p>
        </p:txBody>
      </p:sp>
      <p:pic>
        <p:nvPicPr>
          <p:cNvPr id="4" name="Content Placeholder 3">
            <a:extLst>
              <a:ext uri="{FF2B5EF4-FFF2-40B4-BE49-F238E27FC236}">
                <a16:creationId xmlns:a16="http://schemas.microsoft.com/office/drawing/2014/main" id="{9E63052F-B8EE-83E1-84AB-E66BAF516E30}"/>
              </a:ext>
            </a:extLst>
          </p:cNvPr>
          <p:cNvPicPr>
            <a:picLocks noGrp="1" noChangeAspect="1"/>
          </p:cNvPicPr>
          <p:nvPr>
            <p:ph idx="1"/>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373039" y="2196214"/>
            <a:ext cx="3213309" cy="3213309"/>
          </a:xfrm>
          <a:prstGeom prst="rect">
            <a:avLst/>
          </a:prstGeom>
        </p:spPr>
      </p:pic>
    </p:spTree>
    <p:extLst>
      <p:ext uri="{BB962C8B-B14F-4D97-AF65-F5344CB8AC3E}">
        <p14:creationId xmlns:p14="http://schemas.microsoft.com/office/powerpoint/2010/main" val="12870127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DA2C5-F6DF-08D2-4DEE-67535712CB1C}"/>
              </a:ext>
            </a:extLst>
          </p:cNvPr>
          <p:cNvSpPr>
            <a:spLocks noGrp="1"/>
          </p:cNvSpPr>
          <p:nvPr>
            <p:ph type="title"/>
          </p:nvPr>
        </p:nvSpPr>
        <p:spPr/>
        <p:txBody>
          <a:bodyPr/>
          <a:lstStyle/>
          <a:p>
            <a:r>
              <a:rPr lang="en-US" dirty="0"/>
              <a:t>Big CONCEPTS</a:t>
            </a:r>
          </a:p>
        </p:txBody>
      </p:sp>
      <p:sp>
        <p:nvSpPr>
          <p:cNvPr id="3" name="Content Placeholder 2">
            <a:extLst>
              <a:ext uri="{FF2B5EF4-FFF2-40B4-BE49-F238E27FC236}">
                <a16:creationId xmlns:a16="http://schemas.microsoft.com/office/drawing/2014/main" id="{B7AD86AE-2EB9-8D27-0BBF-06D98A903B9A}"/>
              </a:ext>
            </a:extLst>
          </p:cNvPr>
          <p:cNvSpPr>
            <a:spLocks noGrp="1"/>
          </p:cNvSpPr>
          <p:nvPr>
            <p:ph idx="1"/>
          </p:nvPr>
        </p:nvSpPr>
        <p:spPr/>
        <p:txBody>
          <a:bodyPr/>
          <a:lstStyle/>
          <a:p>
            <a:r>
              <a:rPr lang="en-US" dirty="0"/>
              <a:t>1. Move Naturally</a:t>
            </a:r>
          </a:p>
          <a:p>
            <a:r>
              <a:rPr lang="en-US" dirty="0"/>
              <a:t>2. Right Outlook</a:t>
            </a:r>
          </a:p>
          <a:p>
            <a:r>
              <a:rPr lang="en-US" dirty="0"/>
              <a:t>3. Eat Wisely</a:t>
            </a:r>
          </a:p>
          <a:p>
            <a:r>
              <a:rPr lang="en-US" dirty="0"/>
              <a:t>4. Belong</a:t>
            </a:r>
          </a:p>
        </p:txBody>
      </p:sp>
      <p:pic>
        <p:nvPicPr>
          <p:cNvPr id="5" name="Picture 4">
            <a:extLst>
              <a:ext uri="{FF2B5EF4-FFF2-40B4-BE49-F238E27FC236}">
                <a16:creationId xmlns:a16="http://schemas.microsoft.com/office/drawing/2014/main" id="{76FD12C7-64A7-2034-E871-D5D018A3B929}"/>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169570" y="548640"/>
            <a:ext cx="3448956" cy="2586717"/>
          </a:xfrm>
          <a:prstGeom prst="rect">
            <a:avLst/>
          </a:prstGeom>
        </p:spPr>
      </p:pic>
      <p:pic>
        <p:nvPicPr>
          <p:cNvPr id="7" name="Picture 6">
            <a:extLst>
              <a:ext uri="{FF2B5EF4-FFF2-40B4-BE49-F238E27FC236}">
                <a16:creationId xmlns:a16="http://schemas.microsoft.com/office/drawing/2014/main" id="{3ADE44D1-7967-9448-6BC0-771D9F121A19}"/>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620224" y="3336525"/>
            <a:ext cx="4547648" cy="3030441"/>
          </a:xfrm>
          <a:prstGeom prst="rect">
            <a:avLst/>
          </a:prstGeom>
        </p:spPr>
      </p:pic>
      <p:pic>
        <p:nvPicPr>
          <p:cNvPr id="10" name="Picture 9">
            <a:extLst>
              <a:ext uri="{FF2B5EF4-FFF2-40B4-BE49-F238E27FC236}">
                <a16:creationId xmlns:a16="http://schemas.microsoft.com/office/drawing/2014/main" id="{0790610A-65BA-2440-E989-32B03AD8B8F3}"/>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3626180" y="1733908"/>
            <a:ext cx="2657982" cy="3536831"/>
          </a:xfrm>
          <a:prstGeom prst="rect">
            <a:avLst/>
          </a:prstGeom>
        </p:spPr>
      </p:pic>
    </p:spTree>
    <p:extLst>
      <p:ext uri="{BB962C8B-B14F-4D97-AF65-F5344CB8AC3E}">
        <p14:creationId xmlns:p14="http://schemas.microsoft.com/office/powerpoint/2010/main" val="42712710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31194-996D-F753-C03E-A25FD0894D0D}"/>
              </a:ext>
            </a:extLst>
          </p:cNvPr>
          <p:cNvSpPr>
            <a:spLocks noGrp="1"/>
          </p:cNvSpPr>
          <p:nvPr>
            <p:ph type="title"/>
          </p:nvPr>
        </p:nvSpPr>
        <p:spPr/>
        <p:txBody>
          <a:bodyPr/>
          <a:lstStyle/>
          <a:p>
            <a:r>
              <a:rPr lang="en-US" dirty="0"/>
              <a:t>Move naturally</a:t>
            </a:r>
          </a:p>
        </p:txBody>
      </p:sp>
      <p:sp>
        <p:nvSpPr>
          <p:cNvPr id="3" name="Content Placeholder 2">
            <a:extLst>
              <a:ext uri="{FF2B5EF4-FFF2-40B4-BE49-F238E27FC236}">
                <a16:creationId xmlns:a16="http://schemas.microsoft.com/office/drawing/2014/main" id="{2E4CCECA-9DE5-50D0-84DC-108F65A73BA1}"/>
              </a:ext>
            </a:extLst>
          </p:cNvPr>
          <p:cNvSpPr>
            <a:spLocks noGrp="1"/>
          </p:cNvSpPr>
          <p:nvPr>
            <p:ph idx="1"/>
          </p:nvPr>
        </p:nvSpPr>
        <p:spPr/>
        <p:txBody>
          <a:bodyPr/>
          <a:lstStyle/>
          <a:p>
            <a:pPr algn="l">
              <a:buFont typeface="Arial" panose="020B0604020202020204" pitchFamily="34" charset="0"/>
              <a:buChar char="•"/>
            </a:pPr>
            <a:r>
              <a:rPr lang="en-US" b="0" i="0" dirty="0">
                <a:solidFill>
                  <a:srgbClr val="1C1D1F"/>
                </a:solidFill>
                <a:effectLst/>
                <a:latin typeface="Nunito" pitchFamily="2" charset="0"/>
              </a:rPr>
              <a:t>Physical activity is one of the most important things you can do for your health.</a:t>
            </a:r>
          </a:p>
          <a:p>
            <a:pPr algn="l">
              <a:buFont typeface="Arial" panose="020B0604020202020204" pitchFamily="34" charset="0"/>
              <a:buChar char="•"/>
            </a:pPr>
            <a:r>
              <a:rPr lang="en-US" b="0" i="0" dirty="0">
                <a:solidFill>
                  <a:srgbClr val="1C1D1F"/>
                </a:solidFill>
                <a:effectLst/>
                <a:latin typeface="Nunito" pitchFamily="2" charset="0"/>
              </a:rPr>
              <a:t>Adults need at least 150 minutes of moderate-intensity physical activity a week, such as 30 minutes a day, 5 days a week.</a:t>
            </a:r>
          </a:p>
          <a:p>
            <a:pPr algn="l">
              <a:buFont typeface="Arial" panose="020B0604020202020204" pitchFamily="34" charset="0"/>
              <a:buChar char="•"/>
            </a:pPr>
            <a:r>
              <a:rPr lang="en-US" b="0" i="0" dirty="0">
                <a:solidFill>
                  <a:srgbClr val="1C1D1F"/>
                </a:solidFill>
                <a:effectLst/>
                <a:latin typeface="Nunito" pitchFamily="2" charset="0"/>
              </a:rPr>
              <a:t>Adults also need 2 days of muscle-strengthening activity each week.</a:t>
            </a:r>
          </a:p>
          <a:p>
            <a:r>
              <a:rPr lang="en-US" dirty="0"/>
              <a:t>(CDC, 2023)</a:t>
            </a:r>
          </a:p>
          <a:p>
            <a:r>
              <a:rPr lang="en-US" dirty="0"/>
              <a:t>*Discuss: How can you incorporate this into your life?</a:t>
            </a:r>
          </a:p>
        </p:txBody>
      </p:sp>
      <p:pic>
        <p:nvPicPr>
          <p:cNvPr id="5" name="Picture 4">
            <a:extLst>
              <a:ext uri="{FF2B5EF4-FFF2-40B4-BE49-F238E27FC236}">
                <a16:creationId xmlns:a16="http://schemas.microsoft.com/office/drawing/2014/main" id="{E6A4A532-83AC-A423-94A9-E95FBD8414D8}"/>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063094" y="4373591"/>
            <a:ext cx="2602694" cy="2006677"/>
          </a:xfrm>
          <a:prstGeom prst="rect">
            <a:avLst/>
          </a:prstGeom>
        </p:spPr>
      </p:pic>
      <p:pic>
        <p:nvPicPr>
          <p:cNvPr id="4098" name="Picture 2" descr="No photo description available.">
            <a:extLst>
              <a:ext uri="{FF2B5EF4-FFF2-40B4-BE49-F238E27FC236}">
                <a16:creationId xmlns:a16="http://schemas.microsoft.com/office/drawing/2014/main" id="{452D8EE1-E4FA-0362-8A62-E71C0866870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87713" y="70908"/>
            <a:ext cx="2953456" cy="2215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1360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0DA7F-7392-71A9-C8E1-7D3B95CBAD24}"/>
              </a:ext>
            </a:extLst>
          </p:cNvPr>
          <p:cNvSpPr>
            <a:spLocks noGrp="1"/>
          </p:cNvSpPr>
          <p:nvPr>
            <p:ph type="title"/>
          </p:nvPr>
        </p:nvSpPr>
        <p:spPr>
          <a:xfrm>
            <a:off x="711200" y="388620"/>
            <a:ext cx="10033000" cy="1696212"/>
          </a:xfrm>
        </p:spPr>
        <p:txBody>
          <a:bodyPr/>
          <a:lstStyle/>
          <a:p>
            <a:r>
              <a:rPr lang="en-US" dirty="0"/>
              <a:t>Right outlook</a:t>
            </a:r>
          </a:p>
        </p:txBody>
      </p:sp>
      <p:sp>
        <p:nvSpPr>
          <p:cNvPr id="3" name="Content Placeholder 2">
            <a:extLst>
              <a:ext uri="{FF2B5EF4-FFF2-40B4-BE49-F238E27FC236}">
                <a16:creationId xmlns:a16="http://schemas.microsoft.com/office/drawing/2014/main" id="{C8F596AE-4FDA-3E89-11F9-67E7A31A1A36}"/>
              </a:ext>
            </a:extLst>
          </p:cNvPr>
          <p:cNvSpPr>
            <a:spLocks noGrp="1"/>
          </p:cNvSpPr>
          <p:nvPr>
            <p:ph idx="1"/>
          </p:nvPr>
        </p:nvSpPr>
        <p:spPr>
          <a:xfrm>
            <a:off x="281078" y="1686560"/>
            <a:ext cx="3885871" cy="4622799"/>
          </a:xfrm>
        </p:spPr>
        <p:txBody>
          <a:bodyPr>
            <a:normAutofit fontScale="92500" lnSpcReduction="10000"/>
          </a:bodyPr>
          <a:lstStyle/>
          <a:p>
            <a:r>
              <a:rPr lang="en-US" b="1" dirty="0"/>
              <a:t>Purpose</a:t>
            </a:r>
            <a:r>
              <a:rPr lang="en-US" dirty="0"/>
              <a:t>: an abiding intention to achieve a long-term goal that is both personally meaningful and makes a positive mark on the world</a:t>
            </a:r>
          </a:p>
          <a:p>
            <a:r>
              <a:rPr lang="en-US" dirty="0"/>
              <a:t>-a long-term aim that is meaningful to the self—but goes beyond the self, aiming to make a difference to the broader world. We might find purpose in fighting poverty, creating art, or making people’s lives better through technology</a:t>
            </a:r>
          </a:p>
          <a:p>
            <a:r>
              <a:rPr lang="en-US" dirty="0"/>
              <a:t>-who we are, what we value, and what we want out of life (Greater Good Science, 2026)</a:t>
            </a:r>
          </a:p>
          <a:p>
            <a:r>
              <a:rPr lang="en-US" dirty="0"/>
              <a:t>*Discuss: How can you incorporate this into your life?</a:t>
            </a:r>
          </a:p>
          <a:p>
            <a:endParaRPr lang="en-US" dirty="0"/>
          </a:p>
        </p:txBody>
      </p:sp>
      <p:pic>
        <p:nvPicPr>
          <p:cNvPr id="3074" name="Picture 2" descr="No photo description available.">
            <a:extLst>
              <a:ext uri="{FF2B5EF4-FFF2-40B4-BE49-F238E27FC236}">
                <a16:creationId xmlns:a16="http://schemas.microsoft.com/office/drawing/2014/main" id="{DCEFF35D-A37D-B81B-443A-9E5708476B2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72600" y="3850640"/>
            <a:ext cx="2743200" cy="300736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No photo description available.">
            <a:extLst>
              <a:ext uri="{FF2B5EF4-FFF2-40B4-BE49-F238E27FC236}">
                <a16:creationId xmlns:a16="http://schemas.microsoft.com/office/drawing/2014/main" id="{D992DEC8-0432-5301-7FC5-66A15FA5D7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5049" y="48676"/>
            <a:ext cx="2389723" cy="2389723"/>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No photo description available.">
            <a:extLst>
              <a:ext uri="{FF2B5EF4-FFF2-40B4-BE49-F238E27FC236}">
                <a16:creationId xmlns:a16="http://schemas.microsoft.com/office/drawing/2014/main" id="{D126DA65-1618-3B12-6320-972C3D57008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77477" y="35973"/>
            <a:ext cx="2333445" cy="3111260"/>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No photo description available.">
            <a:extLst>
              <a:ext uri="{FF2B5EF4-FFF2-40B4-BE49-F238E27FC236}">
                <a16:creationId xmlns:a16="http://schemas.microsoft.com/office/drawing/2014/main" id="{3762F6BC-1D51-8C53-AB56-3026DF78B0A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7134276" y="35974"/>
            <a:ext cx="2331440" cy="310274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01522AE-9DAC-9354-0E5D-1142D0D3A15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6338258" y="3857625"/>
            <a:ext cx="3429000" cy="2571750"/>
          </a:xfrm>
          <a:prstGeom prst="rect">
            <a:avLst/>
          </a:prstGeom>
        </p:spPr>
      </p:pic>
      <p:pic>
        <p:nvPicPr>
          <p:cNvPr id="7" name="Picture 6">
            <a:extLst>
              <a:ext uri="{FF2B5EF4-FFF2-40B4-BE49-F238E27FC236}">
                <a16:creationId xmlns:a16="http://schemas.microsoft.com/office/drawing/2014/main" id="{03DD8F66-A89E-AD22-DAF1-947934F6405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49965" y="3817620"/>
            <a:ext cx="2582951" cy="2651760"/>
          </a:xfrm>
          <a:prstGeom prst="rect">
            <a:avLst/>
          </a:prstGeom>
        </p:spPr>
      </p:pic>
    </p:spTree>
    <p:extLst>
      <p:ext uri="{BB962C8B-B14F-4D97-AF65-F5344CB8AC3E}">
        <p14:creationId xmlns:p14="http://schemas.microsoft.com/office/powerpoint/2010/main" val="42264643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E7801-1BD4-D596-C070-3078C2D65B13}"/>
              </a:ext>
            </a:extLst>
          </p:cNvPr>
          <p:cNvSpPr>
            <a:spLocks noGrp="1"/>
          </p:cNvSpPr>
          <p:nvPr>
            <p:ph type="title"/>
          </p:nvPr>
        </p:nvSpPr>
        <p:spPr/>
        <p:txBody>
          <a:bodyPr/>
          <a:lstStyle/>
          <a:p>
            <a:r>
              <a:rPr lang="en-US" dirty="0"/>
              <a:t>Right outlook</a:t>
            </a:r>
          </a:p>
        </p:txBody>
      </p:sp>
      <p:sp>
        <p:nvSpPr>
          <p:cNvPr id="3" name="Content Placeholder 2">
            <a:extLst>
              <a:ext uri="{FF2B5EF4-FFF2-40B4-BE49-F238E27FC236}">
                <a16:creationId xmlns:a16="http://schemas.microsoft.com/office/drawing/2014/main" id="{10E3BBAF-F33B-6600-7C6C-9F2F91B322DB}"/>
              </a:ext>
            </a:extLst>
          </p:cNvPr>
          <p:cNvSpPr>
            <a:spLocks noGrp="1"/>
          </p:cNvSpPr>
          <p:nvPr>
            <p:ph idx="1"/>
          </p:nvPr>
        </p:nvSpPr>
        <p:spPr>
          <a:xfrm>
            <a:off x="1024127" y="1966706"/>
            <a:ext cx="6360083" cy="4399587"/>
          </a:xfrm>
        </p:spPr>
        <p:txBody>
          <a:bodyPr>
            <a:normAutofit/>
          </a:bodyPr>
          <a:lstStyle/>
          <a:p>
            <a:r>
              <a:rPr lang="en-US" b="1" dirty="0"/>
              <a:t>Decrease stress</a:t>
            </a:r>
            <a:r>
              <a:rPr lang="en-US" dirty="0"/>
              <a:t>: Chronic stress can harm your body and mind by releasing stress hormones for too long. This can lead to issues such as headaches, poor sleep, and heart disease. It also can weaken your immune system. And it can lead to changes in daily habits, such as getting less physical activity. This can make it harder for your body to stay healthy and recover from illness. (Mayo Clinic, 2026)</a:t>
            </a:r>
          </a:p>
          <a:p>
            <a:endParaRPr lang="en-US" dirty="0"/>
          </a:p>
          <a:p>
            <a:r>
              <a:rPr lang="en-US" dirty="0"/>
              <a:t>*Discuss: How can you incorporate this into your life?</a:t>
            </a:r>
          </a:p>
          <a:p>
            <a:endParaRPr lang="en-US" dirty="0"/>
          </a:p>
        </p:txBody>
      </p:sp>
      <p:pic>
        <p:nvPicPr>
          <p:cNvPr id="5" name="Picture 4">
            <a:extLst>
              <a:ext uri="{FF2B5EF4-FFF2-40B4-BE49-F238E27FC236}">
                <a16:creationId xmlns:a16="http://schemas.microsoft.com/office/drawing/2014/main" id="{4506464C-86AA-2957-8C9F-5BB4EF927EA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530860" y="133645"/>
            <a:ext cx="3321169" cy="1951187"/>
          </a:xfrm>
          <a:prstGeom prst="rect">
            <a:avLst/>
          </a:prstGeom>
        </p:spPr>
      </p:pic>
      <p:pic>
        <p:nvPicPr>
          <p:cNvPr id="2050" name="Picture 2" descr="No photo description available.">
            <a:extLst>
              <a:ext uri="{FF2B5EF4-FFF2-40B4-BE49-F238E27FC236}">
                <a16:creationId xmlns:a16="http://schemas.microsoft.com/office/drawing/2014/main" id="{49BA4C81-44FA-CF19-D3E2-19F4993FCD9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42688" y="2127791"/>
            <a:ext cx="3649312" cy="273888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No photo description available.">
            <a:extLst>
              <a:ext uri="{FF2B5EF4-FFF2-40B4-BE49-F238E27FC236}">
                <a16:creationId xmlns:a16="http://schemas.microsoft.com/office/drawing/2014/main" id="{59C1E607-5A06-DD80-366A-69A7C01E16E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53223" y="5010777"/>
            <a:ext cx="2115752" cy="18472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5C279BF-E43D-7A38-5945-04C5A6A8B805}"/>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0066343" y="4909636"/>
            <a:ext cx="1355713" cy="1951188"/>
          </a:xfrm>
          <a:prstGeom prst="rect">
            <a:avLst/>
          </a:prstGeom>
        </p:spPr>
      </p:pic>
    </p:spTree>
    <p:extLst>
      <p:ext uri="{BB962C8B-B14F-4D97-AF65-F5344CB8AC3E}">
        <p14:creationId xmlns:p14="http://schemas.microsoft.com/office/powerpoint/2010/main" val="31468239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845FA-810A-DB75-0EEA-16B7A00F9339}"/>
              </a:ext>
            </a:extLst>
          </p:cNvPr>
          <p:cNvSpPr>
            <a:spLocks noGrp="1"/>
          </p:cNvSpPr>
          <p:nvPr>
            <p:ph type="title"/>
          </p:nvPr>
        </p:nvSpPr>
        <p:spPr/>
        <p:txBody>
          <a:bodyPr/>
          <a:lstStyle/>
          <a:p>
            <a:r>
              <a:rPr lang="en-US" dirty="0"/>
              <a:t>Eat wisely</a:t>
            </a:r>
          </a:p>
        </p:txBody>
      </p:sp>
      <p:sp>
        <p:nvSpPr>
          <p:cNvPr id="3" name="Content Placeholder 2">
            <a:extLst>
              <a:ext uri="{FF2B5EF4-FFF2-40B4-BE49-F238E27FC236}">
                <a16:creationId xmlns:a16="http://schemas.microsoft.com/office/drawing/2014/main" id="{6CD71F84-D12A-7066-8AE9-1ECD8CC9FD0D}"/>
              </a:ext>
            </a:extLst>
          </p:cNvPr>
          <p:cNvSpPr>
            <a:spLocks noGrp="1"/>
          </p:cNvSpPr>
          <p:nvPr>
            <p:ph idx="1"/>
          </p:nvPr>
        </p:nvSpPr>
        <p:spPr>
          <a:xfrm>
            <a:off x="1024129" y="2320706"/>
            <a:ext cx="7276592" cy="3988653"/>
          </a:xfrm>
        </p:spPr>
        <p:txBody>
          <a:bodyPr>
            <a:normAutofit fontScale="92500" lnSpcReduction="10000"/>
          </a:bodyPr>
          <a:lstStyle/>
          <a:p>
            <a:pPr algn="l">
              <a:buFont typeface="Arial" panose="020B0604020202020204" pitchFamily="34" charset="0"/>
              <a:buChar char="•"/>
            </a:pPr>
            <a:r>
              <a:rPr lang="en-US" b="0" i="0" dirty="0">
                <a:solidFill>
                  <a:srgbClr val="1C1D1F"/>
                </a:solidFill>
                <a:effectLst/>
                <a:latin typeface="Nunito" pitchFamily="2" charset="0"/>
              </a:rPr>
              <a:t>Good nutrition is essential to keep current and future generations of Americans healthy across the lifespan. Poor nutrition is connected to a poor economy.</a:t>
            </a:r>
          </a:p>
          <a:p>
            <a:pPr algn="l">
              <a:buFont typeface="Arial" panose="020B0604020202020204" pitchFamily="34" charset="0"/>
              <a:buChar char="•"/>
            </a:pPr>
            <a:r>
              <a:rPr lang="en-US" b="0" i="0" dirty="0">
                <a:solidFill>
                  <a:srgbClr val="1C1D1F"/>
                </a:solidFill>
                <a:effectLst/>
                <a:latin typeface="Nunito" pitchFamily="2" charset="0"/>
              </a:rPr>
              <a:t>Healthy eating means focusing on whole, nutrient-dense foods. It emphasizes protein, dairy, vegetables, fruits, healthy fats, and whole grains. (CDC, 2026)</a:t>
            </a:r>
          </a:p>
          <a:p>
            <a:pPr algn="l">
              <a:buFont typeface="Arial" panose="020B0604020202020204" pitchFamily="34" charset="0"/>
              <a:buChar char="•"/>
            </a:pPr>
            <a:r>
              <a:rPr lang="en-US" b="0" i="0" dirty="0">
                <a:solidFill>
                  <a:srgbClr val="3C4245"/>
                </a:solidFill>
                <a:effectLst/>
                <a:latin typeface="Noto Sans" panose="020B0502040504020204" pitchFamily="34" charset="0"/>
              </a:rPr>
              <a:t>Eat plenty of vegetables and fruit</a:t>
            </a:r>
            <a:r>
              <a:rPr lang="en-US" dirty="0">
                <a:solidFill>
                  <a:srgbClr val="3C4245"/>
                </a:solidFill>
                <a:latin typeface="Noto Sans" panose="020B0502040504020204" pitchFamily="34" charset="0"/>
              </a:rPr>
              <a:t>; t</a:t>
            </a:r>
            <a:r>
              <a:rPr lang="en-US" b="0" i="0" dirty="0">
                <a:solidFill>
                  <a:srgbClr val="3C4245"/>
                </a:solidFill>
                <a:effectLst/>
                <a:latin typeface="Noto Sans" panose="020B0502040504020204" pitchFamily="34" charset="0"/>
              </a:rPr>
              <a:t>hey are important sources of vitamins, minerals, dietary fiber, plant protein, and antioxidants.</a:t>
            </a:r>
          </a:p>
          <a:p>
            <a:pPr algn="l">
              <a:buFont typeface="Arial" panose="020B0604020202020204" pitchFamily="34" charset="0"/>
              <a:buChar char="•"/>
            </a:pPr>
            <a:r>
              <a:rPr lang="en-US" b="0" i="0" dirty="0">
                <a:solidFill>
                  <a:srgbClr val="3C4245"/>
                </a:solidFill>
                <a:effectLst/>
                <a:latin typeface="Noto Sans" panose="020B0502040504020204" pitchFamily="34" charset="0"/>
              </a:rPr>
              <a:t>People with diets rich in vegetables and fruit have a significantly lower risk of obesity, heart disease, stroke, diabetes and certain types of cancer. (WHO, 2026)</a:t>
            </a:r>
          </a:p>
          <a:p>
            <a:pPr marL="0" indent="0" algn="l">
              <a:buNone/>
            </a:pPr>
            <a:r>
              <a:rPr lang="en-US" b="0" i="0" dirty="0">
                <a:solidFill>
                  <a:srgbClr val="3C4245"/>
                </a:solidFill>
                <a:effectLst/>
                <a:latin typeface="Noto Sans" panose="020B0502040504020204" pitchFamily="34" charset="0"/>
              </a:rPr>
              <a:t>*Discuss: How can you incorporate this into your life?</a:t>
            </a:r>
          </a:p>
        </p:txBody>
      </p:sp>
      <p:pic>
        <p:nvPicPr>
          <p:cNvPr id="7" name="Picture 6">
            <a:extLst>
              <a:ext uri="{FF2B5EF4-FFF2-40B4-BE49-F238E27FC236}">
                <a16:creationId xmlns:a16="http://schemas.microsoft.com/office/drawing/2014/main" id="{B4C91653-4B93-4460-2BF5-56CAB6C43A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12905" y="178481"/>
            <a:ext cx="2794959" cy="2096219"/>
          </a:xfrm>
          <a:prstGeom prst="rect">
            <a:avLst/>
          </a:prstGeom>
        </p:spPr>
      </p:pic>
      <p:pic>
        <p:nvPicPr>
          <p:cNvPr id="9" name="Picture 8">
            <a:extLst>
              <a:ext uri="{FF2B5EF4-FFF2-40B4-BE49-F238E27FC236}">
                <a16:creationId xmlns:a16="http://schemas.microsoft.com/office/drawing/2014/main" id="{06225546-2BB4-A04F-F8B3-1C9F0E46B3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36024" y="868380"/>
            <a:ext cx="2142226" cy="2142226"/>
          </a:xfrm>
          <a:prstGeom prst="rect">
            <a:avLst/>
          </a:prstGeom>
        </p:spPr>
      </p:pic>
      <p:pic>
        <p:nvPicPr>
          <p:cNvPr id="13" name="Picture 12">
            <a:extLst>
              <a:ext uri="{FF2B5EF4-FFF2-40B4-BE49-F238E27FC236}">
                <a16:creationId xmlns:a16="http://schemas.microsoft.com/office/drawing/2014/main" id="{99D89770-EDCA-257C-ECF3-14226AD591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420035" y="141904"/>
            <a:ext cx="1761371" cy="2142226"/>
          </a:xfrm>
          <a:prstGeom prst="rect">
            <a:avLst/>
          </a:prstGeom>
        </p:spPr>
      </p:pic>
      <p:pic>
        <p:nvPicPr>
          <p:cNvPr id="15" name="Picture 14">
            <a:extLst>
              <a:ext uri="{FF2B5EF4-FFF2-40B4-BE49-F238E27FC236}">
                <a16:creationId xmlns:a16="http://schemas.microsoft.com/office/drawing/2014/main" id="{DCB333DE-2BA8-A0CC-4D1C-BC8B8DF973B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26431" y="3459480"/>
            <a:ext cx="2571750" cy="3429000"/>
          </a:xfrm>
          <a:prstGeom prst="rect">
            <a:avLst/>
          </a:prstGeom>
        </p:spPr>
      </p:pic>
    </p:spTree>
    <p:extLst>
      <p:ext uri="{BB962C8B-B14F-4D97-AF65-F5344CB8AC3E}">
        <p14:creationId xmlns:p14="http://schemas.microsoft.com/office/powerpoint/2010/main" val="20855717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63B37-9575-E69F-8943-1B9BD5E447A3}"/>
              </a:ext>
            </a:extLst>
          </p:cNvPr>
          <p:cNvSpPr>
            <a:spLocks noGrp="1"/>
          </p:cNvSpPr>
          <p:nvPr>
            <p:ph type="title"/>
          </p:nvPr>
        </p:nvSpPr>
        <p:spPr/>
        <p:txBody>
          <a:bodyPr/>
          <a:lstStyle/>
          <a:p>
            <a:r>
              <a:rPr lang="en-US" dirty="0"/>
              <a:t>Connection</a:t>
            </a:r>
          </a:p>
        </p:txBody>
      </p:sp>
      <p:sp>
        <p:nvSpPr>
          <p:cNvPr id="3" name="Content Placeholder 2">
            <a:extLst>
              <a:ext uri="{FF2B5EF4-FFF2-40B4-BE49-F238E27FC236}">
                <a16:creationId xmlns:a16="http://schemas.microsoft.com/office/drawing/2014/main" id="{42DF619A-FA20-6C44-6ACC-A7A1526AF6EE}"/>
              </a:ext>
            </a:extLst>
          </p:cNvPr>
          <p:cNvSpPr>
            <a:spLocks noGrp="1"/>
          </p:cNvSpPr>
          <p:nvPr>
            <p:ph idx="1"/>
          </p:nvPr>
        </p:nvSpPr>
        <p:spPr>
          <a:xfrm>
            <a:off x="733246" y="1690777"/>
            <a:ext cx="5249198" cy="4618583"/>
          </a:xfrm>
        </p:spPr>
        <p:txBody>
          <a:bodyPr>
            <a:normAutofit fontScale="77500" lnSpcReduction="20000"/>
          </a:bodyPr>
          <a:lstStyle/>
          <a:p>
            <a:r>
              <a:rPr lang="en-US" dirty="0"/>
              <a:t>Belonging: millions of people in the U.S. experience chronic loneliness, which is strongly associated with lower self-reported physical health, mental health, and quality of life. It is also related to higher rates of depression, anxiety, insomnia, and suicide ideation.</a:t>
            </a:r>
          </a:p>
          <a:p>
            <a:r>
              <a:rPr lang="en-US" dirty="0"/>
              <a:t>Research has shown that the psychological and physical health benefits of social contact are so great that they can even outweigh the harmful effects of other risk factors and boost life expectancy.</a:t>
            </a:r>
          </a:p>
          <a:p>
            <a:r>
              <a:rPr lang="en-US" dirty="0"/>
              <a:t>Much of modern-day “connectivity” is less concerned with making genuine connections and more about being seen as part of a tribe—more often than not, one whose members know very little about one another on a personal level. (UC Berkeley, 2026)</a:t>
            </a:r>
          </a:p>
          <a:p>
            <a:r>
              <a:rPr lang="en-US" dirty="0"/>
              <a:t>Opportunities: Home/Family, Social circles/friends, Volunteer, Work relationships, Skill-building/self-development environments, Hobbies/interest-based environments, Church/spiritual communities, Extra-curriculars, Clubs/classes</a:t>
            </a:r>
          </a:p>
          <a:p>
            <a:r>
              <a:rPr lang="en-US" dirty="0"/>
              <a:t>*Discussion: How can you incorporate this into your life?</a:t>
            </a:r>
          </a:p>
          <a:p>
            <a:endParaRPr lang="en-US" dirty="0"/>
          </a:p>
        </p:txBody>
      </p:sp>
      <p:pic>
        <p:nvPicPr>
          <p:cNvPr id="5" name="Picture 4">
            <a:extLst>
              <a:ext uri="{FF2B5EF4-FFF2-40B4-BE49-F238E27FC236}">
                <a16:creationId xmlns:a16="http://schemas.microsoft.com/office/drawing/2014/main" id="{620F0A30-E947-7197-F8E4-B4930779821B}"/>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515640" y="585216"/>
            <a:ext cx="2999837" cy="1999891"/>
          </a:xfrm>
          <a:prstGeom prst="rect">
            <a:avLst/>
          </a:prstGeom>
        </p:spPr>
      </p:pic>
      <p:pic>
        <p:nvPicPr>
          <p:cNvPr id="1026" name="Picture 2" descr="May be an image of text that says 'Her Hermest ne Chapter Begins Becoming Mvs Hogen'">
            <a:extLst>
              <a:ext uri="{FF2B5EF4-FFF2-40B4-BE49-F238E27FC236}">
                <a16:creationId xmlns:a16="http://schemas.microsoft.com/office/drawing/2014/main" id="{131BF96A-BFFB-66C0-503A-0048DCE7133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16028" y="274665"/>
            <a:ext cx="2009956" cy="287898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o photo description available.">
            <a:extLst>
              <a:ext uri="{FF2B5EF4-FFF2-40B4-BE49-F238E27FC236}">
                <a16:creationId xmlns:a16="http://schemas.microsoft.com/office/drawing/2014/main" id="{DB9DAFF5-0FE4-57CE-79F7-C98EB870C5F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82443" y="3371868"/>
            <a:ext cx="6097413" cy="3424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37924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93049-1550-EC21-82C3-E4C47C15C080}"/>
              </a:ext>
            </a:extLst>
          </p:cNvPr>
          <p:cNvSpPr>
            <a:spLocks noGrp="1"/>
          </p:cNvSpPr>
          <p:nvPr>
            <p:ph type="title"/>
          </p:nvPr>
        </p:nvSpPr>
        <p:spPr/>
        <p:txBody>
          <a:bodyPr/>
          <a:lstStyle/>
          <a:p>
            <a:r>
              <a:rPr lang="en-US" dirty="0"/>
              <a:t>And my Two cents</a:t>
            </a:r>
          </a:p>
        </p:txBody>
      </p:sp>
      <p:sp>
        <p:nvSpPr>
          <p:cNvPr id="3" name="Content Placeholder 2">
            <a:extLst>
              <a:ext uri="{FF2B5EF4-FFF2-40B4-BE49-F238E27FC236}">
                <a16:creationId xmlns:a16="http://schemas.microsoft.com/office/drawing/2014/main" id="{E5B02AD5-034A-CF35-77E7-F4F9A814108B}"/>
              </a:ext>
            </a:extLst>
          </p:cNvPr>
          <p:cNvSpPr>
            <a:spLocks noGrp="1"/>
          </p:cNvSpPr>
          <p:nvPr>
            <p:ph idx="1"/>
          </p:nvPr>
        </p:nvSpPr>
        <p:spPr/>
        <p:txBody>
          <a:bodyPr>
            <a:normAutofit fontScale="92500" lnSpcReduction="10000"/>
          </a:bodyPr>
          <a:lstStyle/>
          <a:p>
            <a:r>
              <a:rPr lang="en-US" dirty="0"/>
              <a:t>-Sleep: Experts recommend that adults sleep between 7 and 9 hours a night. Adults who sleep less than 7 hours a night may have more health issues than those who sleep 7 or more hours a night. Sleeping more than 9 hours a night is not necessarily harmful and may be helpful for young adults, people who are recovering from sleep deprivation, and people who are sick.</a:t>
            </a:r>
          </a:p>
          <a:p>
            <a:r>
              <a:rPr lang="en-US" dirty="0"/>
              <a:t>-People who do not sleep enough or wake up often during the night may have a higher risk of Coronary heart disease, High blood pressure, Obesity, Stroke</a:t>
            </a:r>
          </a:p>
          <a:p>
            <a:r>
              <a:rPr lang="en-US" dirty="0"/>
              <a:t>-Not getting enough sleep or enough high-quality sleep can lead to problems focusing on tasks and thinking clearly.</a:t>
            </a:r>
          </a:p>
          <a:p>
            <a:r>
              <a:rPr lang="en-US" dirty="0"/>
              <a:t>-Not getting enough quality sleep can lead to higher levels of the hormones that control hunger, including leptin and ghrelin, inside your body; Decreased ability to respond to insulin; Increased consumption of food, especially fatty, sweet, and salty foods; Decreased physical activity; Metabolic syndrome (NIH, 2026)</a:t>
            </a:r>
          </a:p>
          <a:p>
            <a:r>
              <a:rPr lang="en-US" dirty="0"/>
              <a:t>-*Discussion: How can you incorporate this into your life?</a:t>
            </a:r>
          </a:p>
          <a:p>
            <a:endParaRPr lang="en-US" dirty="0"/>
          </a:p>
          <a:p>
            <a:endParaRPr lang="en-US" dirty="0"/>
          </a:p>
        </p:txBody>
      </p:sp>
      <p:pic>
        <p:nvPicPr>
          <p:cNvPr id="5" name="Picture 4">
            <a:extLst>
              <a:ext uri="{FF2B5EF4-FFF2-40B4-BE49-F238E27FC236}">
                <a16:creationId xmlns:a16="http://schemas.microsoft.com/office/drawing/2014/main" id="{C5BC800D-FF9E-B457-F476-CA0A5EB58270}"/>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928715" y="307704"/>
            <a:ext cx="2815485" cy="1877712"/>
          </a:xfrm>
          <a:prstGeom prst="rect">
            <a:avLst/>
          </a:prstGeom>
        </p:spPr>
      </p:pic>
    </p:spTree>
    <p:extLst>
      <p:ext uri="{BB962C8B-B14F-4D97-AF65-F5344CB8AC3E}">
        <p14:creationId xmlns:p14="http://schemas.microsoft.com/office/powerpoint/2010/main" val="28872027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9DAD02-DD28-525B-440F-43A4F1BA6896}"/>
              </a:ext>
            </a:extLst>
          </p:cNvPr>
          <p:cNvSpPr>
            <a:spLocks noGrp="1"/>
          </p:cNvSpPr>
          <p:nvPr>
            <p:ph idx="1"/>
          </p:nvPr>
        </p:nvSpPr>
        <p:spPr>
          <a:xfrm>
            <a:off x="927800" y="1335024"/>
            <a:ext cx="7084702" cy="5238496"/>
          </a:xfrm>
        </p:spPr>
        <p:txBody>
          <a:bodyPr>
            <a:normAutofit fontScale="92500"/>
          </a:bodyPr>
          <a:lstStyle/>
          <a:p>
            <a:r>
              <a:rPr lang="en-US" dirty="0"/>
              <a:t>Fresh Air/Time Outdoors: </a:t>
            </a:r>
          </a:p>
          <a:p>
            <a:r>
              <a:rPr lang="en-US" dirty="0"/>
              <a:t>*increased greenspace exposure was associated with decreased salivary cortisol −0.05 (95% CI −0.07, −0.04), heart rate −2.57 (95% CI −4.30, −0.83), diastolic blood pressure −1.97 (95% CI −3.45, −0.19), HDL cholesterol −0.03 (95% CI −0.05, &lt;-0.01), low frequency heart rate variability (HRV) −0.06 (95% CI −0.08, −0.03) and increased high frequency HRV 91.87 (95% CI 50.92, 132.82), as well as decreased risk of preterm birth 0.87 (95% CI 0.80, 0.94), type II diabetes 0.72 (95% CI 0.61, 0.85), all-cause mortality 0.69 (95% CI 0.55, 0.87), small size for gestational age 0.81 (95% CI 0.76, 0.86), cardiovascular mortality 0.84 (95% CI 0.76, 0.93), and an increased incidence of good self-reported health 1.12 (95% CI 1.05, 1.19). Incidence of stroke, hypertension, </a:t>
            </a:r>
            <a:r>
              <a:rPr lang="en-US" dirty="0" err="1"/>
              <a:t>dyslipidaemia</a:t>
            </a:r>
            <a:r>
              <a:rPr lang="en-US" dirty="0"/>
              <a:t>, asthma, and coronary heart disease were reduced. (Twohig-Bennett &amp; Jones, 2018)</a:t>
            </a:r>
          </a:p>
          <a:p>
            <a:r>
              <a:rPr lang="en-US" dirty="0"/>
              <a:t>*Discussion: How can you incorporate this into your life?</a:t>
            </a:r>
          </a:p>
          <a:p>
            <a:endParaRPr lang="en-US" dirty="0"/>
          </a:p>
          <a:p>
            <a:endParaRPr lang="en-US" dirty="0"/>
          </a:p>
        </p:txBody>
      </p:sp>
      <p:pic>
        <p:nvPicPr>
          <p:cNvPr id="7" name="Picture 6">
            <a:extLst>
              <a:ext uri="{FF2B5EF4-FFF2-40B4-BE49-F238E27FC236}">
                <a16:creationId xmlns:a16="http://schemas.microsoft.com/office/drawing/2014/main" id="{8A357746-46C0-183C-7358-002832AB58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38559" y="90758"/>
            <a:ext cx="2731698" cy="3619500"/>
          </a:xfrm>
          <a:prstGeom prst="rect">
            <a:avLst/>
          </a:prstGeom>
        </p:spPr>
      </p:pic>
      <p:pic>
        <p:nvPicPr>
          <p:cNvPr id="9" name="Picture 8">
            <a:extLst>
              <a:ext uri="{FF2B5EF4-FFF2-40B4-BE49-F238E27FC236}">
                <a16:creationId xmlns:a16="http://schemas.microsoft.com/office/drawing/2014/main" id="{0C013017-BB55-268F-3DA2-5976BABE1F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8966" y="4027589"/>
            <a:ext cx="3808105" cy="2407717"/>
          </a:xfrm>
          <a:prstGeom prst="rect">
            <a:avLst/>
          </a:prstGeom>
        </p:spPr>
      </p:pic>
    </p:spTree>
    <p:extLst>
      <p:ext uri="{BB962C8B-B14F-4D97-AF65-F5344CB8AC3E}">
        <p14:creationId xmlns:p14="http://schemas.microsoft.com/office/powerpoint/2010/main" val="34783787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9824" y="1018904"/>
            <a:ext cx="9247232" cy="4623616"/>
          </a:xfrm>
        </p:spPr>
      </p:pic>
    </p:spTree>
    <p:extLst>
      <p:ext uri="{BB962C8B-B14F-4D97-AF65-F5344CB8AC3E}">
        <p14:creationId xmlns:p14="http://schemas.microsoft.com/office/powerpoint/2010/main" val="33433364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80606" y="1190530"/>
            <a:ext cx="8242663" cy="4634869"/>
          </a:xfrm>
        </p:spPr>
      </p:pic>
    </p:spTree>
    <p:extLst>
      <p:ext uri="{BB962C8B-B14F-4D97-AF65-F5344CB8AC3E}">
        <p14:creationId xmlns:p14="http://schemas.microsoft.com/office/powerpoint/2010/main" val="11164241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3938" y="2084832"/>
            <a:ext cx="9720262" cy="3984453"/>
          </a:xfrm>
        </p:spPr>
      </p:pic>
    </p:spTree>
    <p:extLst>
      <p:ext uri="{BB962C8B-B14F-4D97-AF65-F5344CB8AC3E}">
        <p14:creationId xmlns:p14="http://schemas.microsoft.com/office/powerpoint/2010/main" val="25911770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Shape 270"/>
          <p:cNvSpPr txBox="1">
            <a:spLocks noGrp="1"/>
          </p:cNvSpPr>
          <p:nvPr>
            <p:ph type="body" idx="1"/>
          </p:nvPr>
        </p:nvSpPr>
        <p:spPr>
          <a:xfrm>
            <a:off x="1358537" y="718457"/>
            <a:ext cx="8698992" cy="4316425"/>
          </a:xfrm>
          <a:prstGeom prst="rect">
            <a:avLst/>
          </a:prstGeom>
          <a:noFill/>
          <a:ln>
            <a:noFill/>
          </a:ln>
        </p:spPr>
        <p:txBody>
          <a:bodyPr vert="horz" wrap="square" lIns="91425" tIns="45700" rIns="91425" bIns="45700" rtlCol="0" anchor="t" anchorCtr="0">
            <a:noAutofit/>
          </a:bodyPr>
          <a:lstStyle/>
          <a:p>
            <a:pPr indent="-274320" algn="ctr">
              <a:spcBef>
                <a:spcPts val="0"/>
              </a:spcBef>
              <a:buSzPct val="100909"/>
            </a:pPr>
            <a:r>
              <a:rPr lang="en-US" sz="5400" dirty="0">
                <a:latin typeface="Berlin Sans FB Demi" panose="020E0802020502020306" pitchFamily="34" charset="0"/>
              </a:rPr>
              <a:t>References</a:t>
            </a:r>
          </a:p>
          <a:p>
            <a:pPr indent="-274320">
              <a:spcBef>
                <a:spcPts val="0"/>
              </a:spcBef>
              <a:buSzPct val="100909"/>
            </a:pPr>
            <a:r>
              <a:rPr lang="en-US" sz="1400" dirty="0"/>
              <a:t>Blue Zones Project. (2016). </a:t>
            </a:r>
            <a:r>
              <a:rPr lang="en-US" sz="1400" i="1" dirty="0"/>
              <a:t>Can your city make you healthy? 15 Iowa Blue Zones Project communities transform street design to meet demand.</a:t>
            </a:r>
            <a:r>
              <a:rPr lang="en-US" sz="1400" dirty="0"/>
              <a:t> Retrieved from https://www.prnewswire.com/news-releases/can-your-city-make-you-healthy-15-iowa-blue-zones-project-communities-transform-street-design-to-meet-demand-for-walkable	-livable-neighborhoods-300340312.html</a:t>
            </a:r>
          </a:p>
          <a:p>
            <a:pPr indent="-274320">
              <a:spcBef>
                <a:spcPts val="0"/>
              </a:spcBef>
              <a:buSzPct val="100909"/>
            </a:pPr>
            <a:r>
              <a:rPr lang="en-US" sz="1400" dirty="0"/>
              <a:t>Capstone Nutrition. (</a:t>
            </a:r>
            <a:r>
              <a:rPr lang="en-US" sz="1400" dirty="0" err="1"/>
              <a:t>n.d.</a:t>
            </a:r>
            <a:r>
              <a:rPr lang="en-US" sz="1400" dirty="0"/>
              <a:t>). </a:t>
            </a:r>
            <a:r>
              <a:rPr lang="en-US" sz="1400" i="1" dirty="0"/>
              <a:t>Life Improved. </a:t>
            </a:r>
            <a:r>
              <a:rPr lang="en-US" sz="1400" dirty="0"/>
              <a:t>Retrieved from http://capstonenutrition.com/</a:t>
            </a:r>
          </a:p>
          <a:p>
            <a:pPr indent="-274320">
              <a:spcBef>
                <a:spcPts val="0"/>
              </a:spcBef>
              <a:buSzPct val="100909"/>
            </a:pPr>
            <a:r>
              <a:rPr lang="en-US" sz="1400" dirty="0"/>
              <a:t>Centers for Disease Control and Prevention. (</a:t>
            </a:r>
            <a:r>
              <a:rPr lang="en-US" sz="1400" dirty="0" err="1"/>
              <a:t>n.d.</a:t>
            </a:r>
            <a:r>
              <a:rPr lang="en-US" sz="1400" dirty="0"/>
              <a:t>). </a:t>
            </a:r>
            <a:r>
              <a:rPr lang="en-US" sz="1400" i="1" dirty="0"/>
              <a:t>Stats of the state of Kentucky.</a:t>
            </a:r>
            <a:r>
              <a:rPr lang="en-US" sz="1400" dirty="0"/>
              <a:t> Retrieved from </a:t>
            </a:r>
            <a:r>
              <a:rPr lang="en-US" sz="1400" u="sng" dirty="0">
                <a:hlinkClick r:id="rId3"/>
              </a:rPr>
              <a:t>https://www.cdc.gov/nchs/pressroom/states/kentucky/kentucky.htm</a:t>
            </a:r>
            <a:endParaRPr lang="en-US" sz="1400" dirty="0">
              <a:solidFill>
                <a:schemeClr val="dk2"/>
              </a:solidFill>
              <a:ea typeface="Candara"/>
              <a:cs typeface="Candara"/>
              <a:sym typeface="Candara"/>
            </a:endParaRPr>
          </a:p>
          <a:p>
            <a:pPr marL="274320" indent="-274320">
              <a:spcBef>
                <a:spcPts val="0"/>
              </a:spcBef>
              <a:spcAft>
                <a:spcPts val="0"/>
              </a:spcAft>
              <a:buSzPct val="100909"/>
              <a:buFont typeface="Noto Sans Symbols"/>
              <a:buChar char="∗"/>
            </a:pPr>
            <a:r>
              <a:rPr lang="en-US" sz="1400" dirty="0">
                <a:solidFill>
                  <a:schemeClr val="dk2"/>
                </a:solidFill>
                <a:ea typeface="Candara"/>
                <a:cs typeface="Candara"/>
                <a:sym typeface="Candara"/>
              </a:rPr>
              <a:t>GAL: </a:t>
            </a:r>
            <a:r>
              <a:rPr lang="en-US" sz="1400" dirty="0" err="1">
                <a:solidFill>
                  <a:schemeClr val="dk2"/>
                </a:solidFill>
                <a:ea typeface="Candara"/>
                <a:cs typeface="Candara"/>
                <a:sym typeface="Candara"/>
              </a:rPr>
              <a:t>Sarcidano</a:t>
            </a:r>
            <a:r>
              <a:rPr lang="en-US" sz="1400" dirty="0">
                <a:solidFill>
                  <a:schemeClr val="dk2"/>
                </a:solidFill>
                <a:ea typeface="Candara"/>
                <a:cs typeface="Candara"/>
                <a:sym typeface="Candara"/>
              </a:rPr>
              <a:t> </a:t>
            </a:r>
            <a:r>
              <a:rPr lang="en-US" sz="1400" dirty="0" err="1">
                <a:solidFill>
                  <a:schemeClr val="dk2"/>
                </a:solidFill>
                <a:ea typeface="Candara"/>
                <a:cs typeface="Candara"/>
                <a:sym typeface="Candara"/>
              </a:rPr>
              <a:t>Barbagia</a:t>
            </a:r>
            <a:r>
              <a:rPr lang="en-US" sz="1400" dirty="0">
                <a:solidFill>
                  <a:schemeClr val="dk2"/>
                </a:solidFill>
                <a:ea typeface="Candara"/>
                <a:cs typeface="Candara"/>
                <a:sym typeface="Candara"/>
              </a:rPr>
              <a:t> Di </a:t>
            </a:r>
            <a:r>
              <a:rPr lang="en-US" sz="1400" dirty="0" err="1">
                <a:solidFill>
                  <a:schemeClr val="dk2"/>
                </a:solidFill>
                <a:ea typeface="Candara"/>
                <a:cs typeface="Candara"/>
                <a:sym typeface="Candara"/>
              </a:rPr>
              <a:t>Seulo</a:t>
            </a:r>
            <a:r>
              <a:rPr lang="en-US" sz="1400" dirty="0">
                <a:solidFill>
                  <a:schemeClr val="dk2"/>
                </a:solidFill>
                <a:ea typeface="Candara"/>
                <a:cs typeface="Candara"/>
                <a:sym typeface="Candara"/>
              </a:rPr>
              <a:t>. (</a:t>
            </a:r>
            <a:r>
              <a:rPr lang="en-US" sz="1400" dirty="0" err="1">
                <a:solidFill>
                  <a:schemeClr val="dk2"/>
                </a:solidFill>
                <a:ea typeface="Candara"/>
                <a:cs typeface="Candara"/>
                <a:sym typeface="Candara"/>
              </a:rPr>
              <a:t>n.d.</a:t>
            </a:r>
            <a:r>
              <a:rPr lang="en-US" sz="1400" dirty="0">
                <a:solidFill>
                  <a:schemeClr val="dk2"/>
                </a:solidFill>
                <a:ea typeface="Candara"/>
                <a:cs typeface="Candara"/>
                <a:sym typeface="Candara"/>
              </a:rPr>
              <a:t>). </a:t>
            </a:r>
            <a:r>
              <a:rPr lang="en-US" sz="1400" i="1" dirty="0">
                <a:solidFill>
                  <a:schemeClr val="dk2"/>
                </a:solidFill>
                <a:ea typeface="Candara"/>
                <a:cs typeface="Candara"/>
                <a:sym typeface="Candara"/>
              </a:rPr>
              <a:t>Municipality of Escolca. </a:t>
            </a:r>
            <a:r>
              <a:rPr lang="en-US" sz="1400" dirty="0">
                <a:solidFill>
                  <a:schemeClr val="dk2"/>
                </a:solidFill>
                <a:ea typeface="Candara"/>
                <a:cs typeface="Candara"/>
                <a:sym typeface="Candara"/>
              </a:rPr>
              <a:t>Retrieved from </a:t>
            </a:r>
            <a:r>
              <a:rPr lang="en-US" sz="1400" u="sng" dirty="0">
                <a:solidFill>
                  <a:schemeClr val="hlink"/>
                </a:solidFill>
                <a:ea typeface="Candara"/>
                <a:cs typeface="Candara"/>
                <a:sym typeface="Candara"/>
              </a:rPr>
              <a:t>https://translate.google.it/translate?hl=it&amp;sl=it&amp;tl=en&amp;u=http%3A%2F%2Fwww.galsarcidanobarbagiadiseulo.it%2Fterritorio%2Fescolca</a:t>
            </a:r>
          </a:p>
          <a:p>
            <a:pPr indent="-274320">
              <a:spcBef>
                <a:spcPts val="0"/>
              </a:spcBef>
              <a:buSzPct val="100909"/>
            </a:pPr>
            <a:r>
              <a:rPr lang="en-US" sz="1400" dirty="0"/>
              <a:t>Gallup-</a:t>
            </a:r>
            <a:r>
              <a:rPr lang="en-US" sz="1400" dirty="0" err="1"/>
              <a:t>Healthways</a:t>
            </a:r>
            <a:r>
              <a:rPr lang="en-US" sz="1400" dirty="0"/>
              <a:t> Well-Being Index. (2017). </a:t>
            </a:r>
            <a:r>
              <a:rPr lang="en-US" sz="1400" i="1" dirty="0"/>
              <a:t>State of American well-being: 2016 state well -being rankings. </a:t>
            </a:r>
            <a:r>
              <a:rPr lang="en-US" sz="1400" dirty="0"/>
              <a:t>Retrieved from </a:t>
            </a:r>
            <a:r>
              <a:rPr lang="en-US" sz="1400" u="sng" dirty="0"/>
              <a:t>http://info.healthways.com/hubfs/Gallup</a:t>
            </a:r>
            <a:r>
              <a:rPr lang="en-US" sz="1400" dirty="0"/>
              <a:t>-Healthways%20State%20of%20Americ%20Well-Being_2016%20State%20Rankings%20vFINAL.pdf?t=1501018388439&amp;__hstc=56314740.228bf7d23024a8da83be55b9d861cd28.1501214818591.1501214818591.1501214818591.1&amp;__hssc=56314740.6.1501214818592&amp;__hsfp=2735517815</a:t>
            </a:r>
          </a:p>
          <a:p>
            <a:pPr indent="-274320">
              <a:spcBef>
                <a:spcPts val="0"/>
              </a:spcBef>
              <a:buSzPct val="100909"/>
            </a:pPr>
            <a:r>
              <a:rPr lang="en-US" sz="1400" dirty="0"/>
              <a:t>Roundtable on Population Health Improvement, Board on Population Health and Public Health	Practice, &amp; Institute of Medicine. (2015). </a:t>
            </a:r>
            <a:r>
              <a:rPr lang="en-US" sz="1400" i="1" dirty="0"/>
              <a:t>Business engagement in building healthy communities: Workshop summary. </a:t>
            </a:r>
            <a:r>
              <a:rPr lang="en-US" sz="1400" dirty="0"/>
              <a:t>Retrieved from https://www.ncbi.nlm.nih.gov/books/NBK298907/pdf/Bookshelf_NBK298907.pdf</a:t>
            </a:r>
          </a:p>
          <a:p>
            <a:pPr marL="274320" indent="-274320">
              <a:spcBef>
                <a:spcPts val="444"/>
              </a:spcBef>
              <a:spcAft>
                <a:spcPts val="0"/>
              </a:spcAft>
              <a:buSzPct val="100909"/>
              <a:buFont typeface="Noto Sans Symbols"/>
              <a:buChar char="∗"/>
            </a:pPr>
            <a:r>
              <a:rPr lang="en-US" sz="1400" dirty="0">
                <a:solidFill>
                  <a:schemeClr val="dk2"/>
                </a:solidFill>
                <a:ea typeface="Candara"/>
                <a:cs typeface="Candara"/>
                <a:sym typeface="Candara"/>
              </a:rPr>
              <a:t>Sardinia. (</a:t>
            </a:r>
            <a:r>
              <a:rPr lang="en-US" sz="1400" dirty="0" err="1">
                <a:solidFill>
                  <a:schemeClr val="dk2"/>
                </a:solidFill>
                <a:ea typeface="Candara"/>
                <a:cs typeface="Candara"/>
                <a:sym typeface="Candara"/>
              </a:rPr>
              <a:t>n.d.</a:t>
            </a:r>
            <a:r>
              <a:rPr lang="en-US" sz="1400" dirty="0">
                <a:solidFill>
                  <a:schemeClr val="dk2"/>
                </a:solidFill>
                <a:ea typeface="Candara"/>
                <a:cs typeface="Candara"/>
                <a:sym typeface="Candara"/>
              </a:rPr>
              <a:t>). In </a:t>
            </a:r>
            <a:r>
              <a:rPr lang="en-US" sz="1400" i="1" dirty="0">
                <a:solidFill>
                  <a:schemeClr val="dk2"/>
                </a:solidFill>
                <a:ea typeface="Candara"/>
                <a:cs typeface="Candara"/>
                <a:sym typeface="Candara"/>
              </a:rPr>
              <a:t>Encyclopedia Britannica.</a:t>
            </a:r>
            <a:r>
              <a:rPr lang="en-US" sz="1400" dirty="0">
                <a:solidFill>
                  <a:schemeClr val="dk2"/>
                </a:solidFill>
                <a:ea typeface="Candara"/>
                <a:cs typeface="Candara"/>
                <a:sym typeface="Candara"/>
              </a:rPr>
              <a:t> Retrieved from </a:t>
            </a:r>
            <a:r>
              <a:rPr lang="en-US" sz="1400" u="sng" dirty="0">
                <a:solidFill>
                  <a:schemeClr val="hlink"/>
                </a:solidFill>
                <a:ea typeface="Candara"/>
                <a:cs typeface="Candara"/>
                <a:sym typeface="Candara"/>
              </a:rPr>
              <a:t>https://www.britannica.com/place/Sardinia-island-Italy</a:t>
            </a:r>
            <a:endParaRPr lang="en-US" sz="1400" u="sng" dirty="0">
              <a:solidFill>
                <a:schemeClr val="hlink"/>
              </a:solidFill>
              <a:ea typeface="Candara"/>
              <a:cs typeface="Candara"/>
              <a:sym typeface="Candara"/>
              <a:hlinkClick r:id="rId4"/>
            </a:endParaRPr>
          </a:p>
          <a:p>
            <a:pPr marL="274320" indent="-274320">
              <a:spcBef>
                <a:spcPts val="444"/>
              </a:spcBef>
              <a:spcAft>
                <a:spcPts val="0"/>
              </a:spcAft>
              <a:buSzPct val="100909"/>
              <a:buFont typeface="Noto Sans Symbols"/>
              <a:buChar char="∗"/>
            </a:pPr>
            <a:r>
              <a:rPr lang="en-US" sz="1400" dirty="0"/>
              <a:t>https://www.cbsnews.com/news/blue-zones-do-people-who-live-in-certain-areas-live-longer/</a:t>
            </a:r>
          </a:p>
          <a:p>
            <a:pPr marL="274320" indent="-274320">
              <a:spcBef>
                <a:spcPts val="444"/>
              </a:spcBef>
              <a:buSzPct val="100909"/>
              <a:buFont typeface="Noto Sans Symbols"/>
              <a:buChar char="∗"/>
            </a:pPr>
            <a:r>
              <a:rPr lang="en-US" sz="1400" dirty="0">
                <a:solidFill>
                  <a:schemeClr val="dk2"/>
                </a:solidFill>
                <a:ea typeface="Candara"/>
                <a:cs typeface="Candara"/>
                <a:sym typeface="Candara"/>
              </a:rPr>
              <a:t>Photographs provided by students who attended this </a:t>
            </a:r>
            <a:r>
              <a:rPr lang="en-US" sz="1400" dirty="0"/>
              <a:t>program</a:t>
            </a:r>
            <a:endParaRPr lang="en-US" sz="1400" dirty="0">
              <a:solidFill>
                <a:schemeClr val="dk2"/>
              </a:solidFill>
              <a:ea typeface="Candara"/>
              <a:cs typeface="Candara"/>
              <a:sym typeface="Candara"/>
            </a:endParaRPr>
          </a:p>
        </p:txBody>
      </p:sp>
    </p:spTree>
    <p:extLst>
      <p:ext uri="{BB962C8B-B14F-4D97-AF65-F5344CB8AC3E}">
        <p14:creationId xmlns:p14="http://schemas.microsoft.com/office/powerpoint/2010/main" val="12339757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825</TotalTime>
  <Words>2441</Words>
  <Application>Microsoft Office PowerPoint</Application>
  <PresentationFormat>Widescreen</PresentationFormat>
  <Paragraphs>191</Paragraphs>
  <Slides>49</Slides>
  <Notes>14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49</vt:i4>
      </vt:variant>
    </vt:vector>
  </HeadingPairs>
  <TitlesOfParts>
    <vt:vector size="60" baseType="lpstr">
      <vt:lpstr>Arial</vt:lpstr>
      <vt:lpstr>Berlin Sans FB Demi</vt:lpstr>
      <vt:lpstr>Calibri</vt:lpstr>
      <vt:lpstr>Candara</vt:lpstr>
      <vt:lpstr>Noto Sans</vt:lpstr>
      <vt:lpstr>Noto Sans Symbols</vt:lpstr>
      <vt:lpstr>Nunito</vt:lpstr>
      <vt:lpstr>Tw Cen MT</vt:lpstr>
      <vt:lpstr>Tw Cen MT Condensed</vt:lpstr>
      <vt:lpstr>Wingdings 3</vt:lpstr>
      <vt:lpstr>Integral</vt:lpstr>
      <vt:lpstr>Living Well: Lessons from the Blue Zones </vt:lpstr>
      <vt:lpstr>Today’s Blue Zone Menu</vt:lpstr>
      <vt:lpstr>A Theory: Blue zones</vt:lpstr>
      <vt:lpstr>Blue zones</vt:lpstr>
      <vt:lpstr>PowerPoint Presentation</vt:lpstr>
      <vt:lpstr>Blue zones project</vt:lpstr>
      <vt:lpstr>Study abroad blue zone experience in Sardinia, Italy: Summer, 2017</vt:lpstr>
      <vt:lpstr>Sardinia, Italy: Blue Zone </vt:lpstr>
      <vt:lpstr>PowerPoint Presentation</vt:lpstr>
      <vt:lpstr>Cooking Class</vt:lpstr>
      <vt:lpstr>Escolca/Gergeth Centenarians </vt:lpstr>
      <vt:lpstr>PowerPoint Presentation</vt:lpstr>
      <vt:lpstr>Centenarians </vt:lpstr>
      <vt:lpstr>Centenarians </vt:lpstr>
      <vt:lpstr>“Sa Mola”Olio Extra Vergine di Oliva </vt:lpstr>
      <vt:lpstr>Argiolas: Sardinian Winery</vt:lpstr>
      <vt:lpstr>PowerPoint Presentation</vt:lpstr>
      <vt:lpstr>San Benedetto Market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Background Information</vt:lpstr>
      <vt:lpstr>Why is this Important?</vt:lpstr>
      <vt:lpstr>Why is this Important?</vt:lpstr>
      <vt:lpstr>What Can be Done?</vt:lpstr>
      <vt:lpstr>Research Projects</vt:lpstr>
      <vt:lpstr>My Prescription</vt:lpstr>
      <vt:lpstr>Big CONCEPTS</vt:lpstr>
      <vt:lpstr>Move naturally</vt:lpstr>
      <vt:lpstr>Right outlook</vt:lpstr>
      <vt:lpstr>Right outlook</vt:lpstr>
      <vt:lpstr>Eat wisely</vt:lpstr>
      <vt:lpstr>Connection</vt:lpstr>
      <vt:lpstr>And my Two cents</vt:lpstr>
      <vt:lpstr>PowerPoint Presentation</vt:lpstr>
      <vt:lpstr>PowerPoint Presentation</vt:lpstr>
      <vt:lpstr>PowerPoint Presentation</vt:lpstr>
      <vt:lpstr>PowerPoint Presentation</vt:lpstr>
      <vt:lpstr>PowerPoint Presentation</vt:lpstr>
    </vt:vector>
  </TitlesOfParts>
  <Company>Murray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blue zone: Italy</dc:title>
  <dc:creator>Jessica Naber</dc:creator>
  <cp:lastModifiedBy>Jessica Naber</cp:lastModifiedBy>
  <cp:revision>31</cp:revision>
  <dcterms:created xsi:type="dcterms:W3CDTF">2016-04-27T14:57:07Z</dcterms:created>
  <dcterms:modified xsi:type="dcterms:W3CDTF">2026-10-20T15:37:38Z</dcterms:modified>
</cp:coreProperties>
</file>