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48" r:id="rId2"/>
  </p:sldMasterIdLst>
  <p:notesMasterIdLst>
    <p:notesMasterId r:id="rId42"/>
  </p:notesMasterIdLst>
  <p:handoutMasterIdLst>
    <p:handoutMasterId r:id="rId43"/>
  </p:handoutMasterIdLst>
  <p:sldIdLst>
    <p:sldId id="582" r:id="rId3"/>
    <p:sldId id="707" r:id="rId4"/>
    <p:sldId id="697" r:id="rId5"/>
    <p:sldId id="698" r:id="rId6"/>
    <p:sldId id="578" r:id="rId7"/>
    <p:sldId id="688" r:id="rId8"/>
    <p:sldId id="669" r:id="rId9"/>
    <p:sldId id="699" r:id="rId10"/>
    <p:sldId id="637" r:id="rId11"/>
    <p:sldId id="653" r:id="rId12"/>
    <p:sldId id="684" r:id="rId13"/>
    <p:sldId id="664" r:id="rId14"/>
    <p:sldId id="663" r:id="rId15"/>
    <p:sldId id="681" r:id="rId16"/>
    <p:sldId id="635" r:id="rId17"/>
    <p:sldId id="679" r:id="rId18"/>
    <p:sldId id="694" r:id="rId19"/>
    <p:sldId id="700" r:id="rId20"/>
    <p:sldId id="594" r:id="rId21"/>
    <p:sldId id="656" r:id="rId22"/>
    <p:sldId id="595" r:id="rId23"/>
    <p:sldId id="685" r:id="rId24"/>
    <p:sldId id="701" r:id="rId25"/>
    <p:sldId id="598" r:id="rId26"/>
    <p:sldId id="666" r:id="rId27"/>
    <p:sldId id="667" r:id="rId28"/>
    <p:sldId id="599" r:id="rId29"/>
    <p:sldId id="702" r:id="rId30"/>
    <p:sldId id="601" r:id="rId31"/>
    <p:sldId id="603" r:id="rId32"/>
    <p:sldId id="646" r:id="rId33"/>
    <p:sldId id="703" r:id="rId34"/>
    <p:sldId id="612" r:id="rId35"/>
    <p:sldId id="613" r:id="rId36"/>
    <p:sldId id="615" r:id="rId37"/>
    <p:sldId id="616" r:id="rId38"/>
    <p:sldId id="617" r:id="rId39"/>
    <p:sldId id="622" r:id="rId40"/>
    <p:sldId id="645" r:id="rId41"/>
  </p:sldIdLst>
  <p:sldSz cx="9783763" cy="64008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19100" indent="52388"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839788" indent="103188"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260475" indent="153988"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681163" indent="206375"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52" clrIdx="0"/>
  <p:cmAuthor id="2" name="Lisa Sauerwein" initials="LS" lastIdx="126" clrIdx="1">
    <p:extLst>
      <p:ext uri="{19B8F6BF-5375-455C-9EA6-DF929625EA0E}">
        <p15:presenceInfo xmlns:p15="http://schemas.microsoft.com/office/powerpoint/2012/main" userId="S-1-5-21-2918321010-2013396369-4131215433-1180" providerId="AD"/>
      </p:ext>
    </p:extLst>
  </p:cmAuthor>
  <p:cmAuthor id="3" name="Chad Harvey" initials="CH" lastIdx="18" clrIdx="2">
    <p:extLst>
      <p:ext uri="{19B8F6BF-5375-455C-9EA6-DF929625EA0E}">
        <p15:presenceInfo xmlns:p15="http://schemas.microsoft.com/office/powerpoint/2012/main" userId="S-1-5-21-2918321010-2013396369-4131215433-1166" providerId="AD"/>
      </p:ext>
    </p:extLst>
  </p:cmAuthor>
  <p:cmAuthor id="4" name="Lisa Sauerwein" initials="LS [2]" lastIdx="4" clrIdx="3">
    <p:extLst>
      <p:ext uri="{19B8F6BF-5375-455C-9EA6-DF929625EA0E}">
        <p15:presenceInfo xmlns:p15="http://schemas.microsoft.com/office/powerpoint/2012/main" userId="Lisa Sauerwein" providerId="None"/>
      </p:ext>
    </p:extLst>
  </p:cmAuthor>
  <p:cmAuthor id="5" name="Warren Zimmerman" initials="WZ" lastIdx="1" clrIdx="4">
    <p:extLst>
      <p:ext uri="{19B8F6BF-5375-455C-9EA6-DF929625EA0E}">
        <p15:presenceInfo xmlns:p15="http://schemas.microsoft.com/office/powerpoint/2012/main" userId="S-1-5-21-2918321010-2013396369-4131215433-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D3D3D"/>
    <a:srgbClr val="FFFFFF"/>
    <a:srgbClr val="E65F25"/>
    <a:srgbClr val="4A72A8"/>
    <a:srgbClr val="FF6600"/>
    <a:srgbClr val="C5C5C5"/>
    <a:srgbClr val="005024"/>
    <a:srgbClr val="0000FF"/>
    <a:srgbClr val="CDC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8399" autoAdjust="0"/>
  </p:normalViewPr>
  <p:slideViewPr>
    <p:cSldViewPr snapToGrid="0">
      <p:cViewPr varScale="1">
        <p:scale>
          <a:sx n="105" d="100"/>
          <a:sy n="105" d="100"/>
        </p:scale>
        <p:origin x="1482" y="108"/>
      </p:cViewPr>
      <p:guideLst/>
    </p:cSldViewPr>
  </p:slideViewPr>
  <p:outlineViewPr>
    <p:cViewPr>
      <p:scale>
        <a:sx n="33" d="100"/>
        <a:sy n="33" d="100"/>
      </p:scale>
      <p:origin x="0" y="-483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62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hangingPunct="1">
              <a:defRPr sz="1300">
                <a:latin typeface="Arial" charset="0"/>
                <a:ea typeface="+mn-ea"/>
                <a:cs typeface="Arial" charset="0"/>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Arial" panose="020B0604020202020204" pitchFamily="34" charset="0"/>
              </a:defRPr>
            </a:lvl1pPr>
          </a:lstStyle>
          <a:p>
            <a:pPr>
              <a:defRPr/>
            </a:pPr>
            <a:fld id="{534B6DAA-3158-4AF2-BD12-546ED14E5ADD}" type="datetimeFigureOut">
              <a:rPr lang="en-US" altLang="en-US"/>
              <a:pPr>
                <a:defRPr/>
              </a:pPr>
              <a:t>9/28/2020</a:t>
            </a:fld>
            <a:endParaRPr lang="en-US" alt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hangingPunct="1">
              <a:defRPr sz="1300">
                <a:latin typeface="Arial" charset="0"/>
                <a:ea typeface="+mn-ea"/>
                <a:cs typeface="Arial" charset="0"/>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FA65E290-4937-4B2F-A560-07DF7D1E2B0E}" type="slidenum">
              <a:rPr lang="en-US" altLang="en-US"/>
              <a:pPr>
                <a:defRPr/>
              </a:pPr>
              <a:t>‹#›</a:t>
            </a:fld>
            <a:endParaRPr lang="en-US" altLang="en-US" dirty="0"/>
          </a:p>
        </p:txBody>
      </p:sp>
    </p:spTree>
    <p:extLst>
      <p:ext uri="{BB962C8B-B14F-4D97-AF65-F5344CB8AC3E}">
        <p14:creationId xmlns:p14="http://schemas.microsoft.com/office/powerpoint/2010/main" val="231291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CFC60B2B-2540-4B31-A230-ABB26FE109CE}" type="datetimeFigureOut">
              <a:rPr lang="en-US" altLang="en-US"/>
              <a:pPr>
                <a:defRPr/>
              </a:pPr>
              <a:t>9/28/2020</a:t>
            </a:fld>
            <a:endParaRPr lang="en-US" altLang="en-US" dirty="0"/>
          </a:p>
        </p:txBody>
      </p:sp>
      <p:sp>
        <p:nvSpPr>
          <p:cNvPr id="4" name="Slide Image Placeholder 3"/>
          <p:cNvSpPr>
            <a:spLocks noGrp="1" noRot="1" noChangeAspect="1"/>
          </p:cNvSpPr>
          <p:nvPr>
            <p:ph type="sldImg" idx="2"/>
          </p:nvPr>
        </p:nvSpPr>
        <p:spPr>
          <a:xfrm>
            <a:off x="906463" y="720725"/>
            <a:ext cx="5502275"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AFF589-CACD-4A63-8816-FE86A4809E54}" type="slidenum">
              <a:rPr lang="en-US" altLang="en-US"/>
              <a:pPr>
                <a:defRPr/>
              </a:pPr>
              <a:t>‹#›</a:t>
            </a:fld>
            <a:endParaRPr lang="en-US" altLang="en-US" dirty="0"/>
          </a:p>
        </p:txBody>
      </p:sp>
    </p:spTree>
    <p:extLst>
      <p:ext uri="{BB962C8B-B14F-4D97-AF65-F5344CB8AC3E}">
        <p14:creationId xmlns:p14="http://schemas.microsoft.com/office/powerpoint/2010/main" val="201788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S PGothic" charset="0"/>
      </a:defRPr>
    </a:lvl1pPr>
    <a:lvl2pPr marL="419100"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S PGothic" charset="0"/>
      </a:defRPr>
    </a:lvl2pPr>
    <a:lvl3pPr marL="839788"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S PGothic" charset="0"/>
      </a:defRPr>
    </a:lvl3pPr>
    <a:lvl4pPr marL="1260475"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S PGothic" charset="0"/>
      </a:defRPr>
    </a:lvl4pPr>
    <a:lvl5pPr marL="1681163"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S PGothic" charset="0"/>
      </a:defRPr>
    </a:lvl5pPr>
    <a:lvl6pPr marL="2103446" algn="l" defTabSz="841378" rtl="0" eaLnBrk="1" latinLnBrk="0" hangingPunct="1">
      <a:defRPr sz="1136" kern="1200">
        <a:solidFill>
          <a:schemeClr val="tx1"/>
        </a:solidFill>
        <a:latin typeface="+mn-lt"/>
        <a:ea typeface="+mn-ea"/>
        <a:cs typeface="+mn-cs"/>
      </a:defRPr>
    </a:lvl6pPr>
    <a:lvl7pPr marL="2524133" algn="l" defTabSz="841378" rtl="0" eaLnBrk="1" latinLnBrk="0" hangingPunct="1">
      <a:defRPr sz="1136" kern="1200">
        <a:solidFill>
          <a:schemeClr val="tx1"/>
        </a:solidFill>
        <a:latin typeface="+mn-lt"/>
        <a:ea typeface="+mn-ea"/>
        <a:cs typeface="+mn-cs"/>
      </a:defRPr>
    </a:lvl7pPr>
    <a:lvl8pPr marL="2944824" algn="l" defTabSz="841378" rtl="0" eaLnBrk="1" latinLnBrk="0" hangingPunct="1">
      <a:defRPr sz="1136" kern="1200">
        <a:solidFill>
          <a:schemeClr val="tx1"/>
        </a:solidFill>
        <a:latin typeface="+mn-lt"/>
        <a:ea typeface="+mn-ea"/>
        <a:cs typeface="+mn-cs"/>
      </a:defRPr>
    </a:lvl8pPr>
    <a:lvl9pPr marL="3365513" algn="l" defTabSz="841378" rtl="0" eaLnBrk="1" latinLnBrk="0" hangingPunct="1">
      <a:defRPr sz="11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strike="sngStrike"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38AFF589-CACD-4A63-8816-FE86A4809E54}" type="slidenum">
              <a:rPr lang="en-US" altLang="en-US" smtClean="0"/>
              <a:pPr>
                <a:defRPr/>
              </a:pPr>
              <a:t>1</a:t>
            </a:fld>
            <a:endParaRPr lang="en-US" altLang="en-US" dirty="0"/>
          </a:p>
        </p:txBody>
      </p:sp>
    </p:spTree>
    <p:extLst>
      <p:ext uri="{BB962C8B-B14F-4D97-AF65-F5344CB8AC3E}">
        <p14:creationId xmlns:p14="http://schemas.microsoft.com/office/powerpoint/2010/main" val="115776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1075"/>
              </a:spcAft>
            </a:pPr>
            <a:endParaRPr lang="en-US" altLang="en-US" b="1" i="1" dirty="0">
              <a:solidFill>
                <a:srgbClr val="000000"/>
              </a:solidFill>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43765B7-4BAE-481C-A339-EC56E1B8F491}" type="slidenum">
              <a:rPr lang="en-US" altLang="en-US" smtClean="0">
                <a:latin typeface="Calibri" panose="020F0502020204030204" pitchFamily="34" charset="0"/>
              </a:rPr>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8394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89B2E1-79A9-4FF7-A646-E17FFBAE7FE6}"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5260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13B0E9-BA95-4689-9A1B-904B1C7E30A1}" type="slidenum">
              <a:rPr lang="en-US" altLang="en-US" smtClean="0">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8966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B4880B-4F1C-41B2-8C94-0F6151514ACD}" type="slidenum">
              <a:rPr lang="en-US" altLang="en-US" smtClean="0"/>
              <a:pPr/>
              <a:t>14</a:t>
            </a:fld>
            <a:endParaRPr lang="en-US" altLang="en-US" dirty="0"/>
          </a:p>
        </p:txBody>
      </p:sp>
    </p:spTree>
    <p:extLst>
      <p:ext uri="{BB962C8B-B14F-4D97-AF65-F5344CB8AC3E}">
        <p14:creationId xmlns:p14="http://schemas.microsoft.com/office/powerpoint/2010/main" val="415507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lnSpc>
                <a:spcPct val="90000"/>
              </a:lnSpc>
              <a:defRPr/>
            </a:pPr>
            <a:endParaRPr lang="en-US" altLang="en-US" sz="1136" dirty="0">
              <a:ea typeface="+mn-ea"/>
              <a:cs typeface="+mn-cs"/>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FC4E11-7730-4BAD-8D47-EFA90B585277}" type="slidenum">
              <a:rPr lang="en-US" altLang="en-US" smtClean="0"/>
              <a:pPr/>
              <a:t>15</a:t>
            </a:fld>
            <a:endParaRPr lang="en-US" altLang="en-US" dirty="0"/>
          </a:p>
        </p:txBody>
      </p:sp>
    </p:spTree>
    <p:extLst>
      <p:ext uri="{BB962C8B-B14F-4D97-AF65-F5344CB8AC3E}">
        <p14:creationId xmlns:p14="http://schemas.microsoft.com/office/powerpoint/2010/main" val="131525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lnSpc>
                <a:spcPct val="90000"/>
              </a:lnSpc>
              <a:defRPr/>
            </a:pPr>
            <a:endParaRPr lang="en-US" altLang="en-US" sz="1136" dirty="0">
              <a:ea typeface="+mn-ea"/>
              <a:cs typeface="+mn-cs"/>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15CBA4-EAB9-41E3-9D49-AA6E9953BBF8}" type="slidenum">
              <a:rPr lang="en-US" altLang="en-US" smtClean="0"/>
              <a:pPr/>
              <a:t>16</a:t>
            </a:fld>
            <a:endParaRPr lang="en-US" altLang="en-US" dirty="0"/>
          </a:p>
        </p:txBody>
      </p:sp>
    </p:spTree>
    <p:extLst>
      <p:ext uri="{BB962C8B-B14F-4D97-AF65-F5344CB8AC3E}">
        <p14:creationId xmlns:p14="http://schemas.microsoft.com/office/powerpoint/2010/main" val="152756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577564-F440-445F-98A4-FB4BD980F03A}" type="slidenum">
              <a:rPr lang="en-US" altLang="en-US" smtClean="0"/>
              <a:pPr/>
              <a:t>17</a:t>
            </a:fld>
            <a:endParaRPr lang="en-US" altLang="en-US" dirty="0"/>
          </a:p>
        </p:txBody>
      </p:sp>
    </p:spTree>
    <p:extLst>
      <p:ext uri="{BB962C8B-B14F-4D97-AF65-F5344CB8AC3E}">
        <p14:creationId xmlns:p14="http://schemas.microsoft.com/office/powerpoint/2010/main" val="163077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kern="1200" dirty="0">
                <a:solidFill>
                  <a:schemeClr val="tx1"/>
                </a:solidFill>
                <a:effectLst/>
                <a:latin typeface="+mn-lt"/>
                <a:ea typeface="MS PGothic" panose="020B0600070205080204" pitchFamily="34" charset="-128"/>
                <a:cs typeface="MS PGothic" charset="0"/>
              </a:rPr>
              <a:t>Personal protective equipment, or PPE, is essential for hot work operations. </a:t>
            </a:r>
          </a:p>
          <a:p>
            <a:r>
              <a:rPr lang="en-US" sz="1100" kern="1200" dirty="0">
                <a:solidFill>
                  <a:schemeClr val="tx1"/>
                </a:solidFill>
                <a:effectLst/>
                <a:latin typeface="+mn-lt"/>
                <a:ea typeface="MS PGothic" panose="020B0600070205080204" pitchFamily="34" charset="-128"/>
                <a:cs typeface="MS PGothic" charset="0"/>
              </a:rPr>
              <a:t> </a:t>
            </a:r>
          </a:p>
          <a:p>
            <a:r>
              <a:rPr lang="en-US" sz="1100" kern="1200" dirty="0">
                <a:solidFill>
                  <a:schemeClr val="tx1"/>
                </a:solidFill>
                <a:effectLst/>
                <a:latin typeface="+mn-lt"/>
                <a:ea typeface="MS PGothic" panose="020B0600070205080204" pitchFamily="34" charset="-128"/>
                <a:cs typeface="MS PGothic" charset="0"/>
              </a:rPr>
              <a:t>This part of this training </a:t>
            </a:r>
            <a:r>
              <a:rPr lang="en-US" sz="1100" kern="1200">
                <a:solidFill>
                  <a:schemeClr val="tx1"/>
                </a:solidFill>
                <a:effectLst/>
                <a:latin typeface="+mn-lt"/>
                <a:ea typeface="MS PGothic" panose="020B0600070205080204" pitchFamily="34" charset="-128"/>
                <a:cs typeface="MS PGothic" charset="0"/>
              </a:rPr>
              <a:t>will address:</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common </a:t>
            </a:r>
            <a:r>
              <a:rPr lang="en-US" sz="1100" kern="1200" dirty="0">
                <a:solidFill>
                  <a:schemeClr val="tx1"/>
                </a:solidFill>
                <a:effectLst/>
                <a:latin typeface="+mn-lt"/>
                <a:ea typeface="MS PGothic" panose="020B0600070205080204" pitchFamily="34" charset="-128"/>
                <a:cs typeface="MS PGothic" charset="0"/>
              </a:rPr>
              <a:t>PPE designed for </a:t>
            </a:r>
            <a:r>
              <a:rPr lang="en-US" sz="1100" kern="1200">
                <a:solidFill>
                  <a:schemeClr val="tx1"/>
                </a:solidFill>
                <a:effectLst/>
                <a:latin typeface="+mn-lt"/>
                <a:ea typeface="MS PGothic" panose="020B0600070205080204" pitchFamily="34" charset="-128"/>
                <a:cs typeface="MS PGothic" charset="0"/>
              </a:rPr>
              <a:t>hot work</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how </a:t>
            </a:r>
            <a:r>
              <a:rPr lang="en-US" sz="1100" kern="1200" dirty="0">
                <a:solidFill>
                  <a:schemeClr val="tx1"/>
                </a:solidFill>
                <a:effectLst/>
                <a:latin typeface="+mn-lt"/>
                <a:ea typeface="MS PGothic" panose="020B0600070205080204" pitchFamily="34" charset="-128"/>
                <a:cs typeface="MS PGothic" charset="0"/>
              </a:rPr>
              <a:t>to select </a:t>
            </a:r>
            <a:r>
              <a:rPr lang="en-US" sz="1100" kern="1200">
                <a:solidFill>
                  <a:schemeClr val="tx1"/>
                </a:solidFill>
                <a:effectLst/>
                <a:latin typeface="+mn-lt"/>
                <a:ea typeface="MS PGothic" panose="020B0600070205080204" pitchFamily="34" charset="-128"/>
                <a:cs typeface="MS PGothic" charset="0"/>
              </a:rPr>
              <a:t>eye protection</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the </a:t>
            </a:r>
            <a:r>
              <a:rPr lang="en-US" sz="1100" kern="1200" dirty="0">
                <a:solidFill>
                  <a:schemeClr val="tx1"/>
                </a:solidFill>
                <a:effectLst/>
                <a:latin typeface="+mn-lt"/>
                <a:ea typeface="MS PGothic" panose="020B0600070205080204" pitchFamily="34" charset="-128"/>
                <a:cs typeface="MS PGothic" charset="0"/>
              </a:rPr>
              <a:t>proper use of respirators to reduce exposure to hazardous fumes and vapors.</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Keep yourself safe by learning and following all PPE requirements.</a:t>
            </a:r>
            <a:endParaRPr lang="en-US" sz="1100" kern="1200" dirty="0">
              <a:solidFill>
                <a:schemeClr val="tx1"/>
              </a:solidFill>
              <a:effectLst/>
              <a:latin typeface="+mn-lt"/>
              <a:ea typeface="MS PGothic" panose="020B0600070205080204" pitchFamily="34" charset="-128"/>
              <a:cs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76DA6D9-8D85-4295-A41D-38242A75B778}" type="slidenum">
              <a:rPr lang="en-US" altLang="en-US"/>
              <a:pPr>
                <a:spcBef>
                  <a:spcPct val="0"/>
                </a:spcBef>
              </a:pPr>
              <a:t>18</a:t>
            </a:fld>
            <a:endParaRPr lang="en-US" altLang="en-US" dirty="0"/>
          </a:p>
        </p:txBody>
      </p:sp>
    </p:spTree>
    <p:extLst>
      <p:ext uri="{BB962C8B-B14F-4D97-AF65-F5344CB8AC3E}">
        <p14:creationId xmlns:p14="http://schemas.microsoft.com/office/powerpoint/2010/main" val="137717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itchFamily="34" charset="0"/>
              <a:ea typeface="+mn-ea"/>
              <a:cs typeface="Tahoma"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2C8D67-AE67-4EFA-B44C-5720EB968BBA}" type="slidenum">
              <a:rPr lang="en-US" altLang="en-US" smtClean="0">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6359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12A85B-39A1-44C8-A6DE-2D85E3A53CBB}" type="slidenum">
              <a:rPr lang="en-US" altLang="en-US" smtClean="0">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75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538"/>
              </a:spcAft>
            </a:pPr>
            <a:endParaRPr lang="en-US" altLang="en-US" sz="1200" dirty="0">
              <a:latin typeface="Tahoma" panose="020B0604030504040204" pitchFamily="34" charset="0"/>
              <a:cs typeface="Tahoma" panose="020B060403050404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D216EC-A9D1-4922-BA59-F5C8701E4E0B}"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9470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a:solidFill>
                  <a:schemeClr val="tx1"/>
                </a:solidFill>
                <a:effectLst/>
                <a:latin typeface="+mn-lt"/>
                <a:ea typeface="MS PGothic" panose="020B0600070205080204" pitchFamily="34" charset="-128"/>
                <a:cs typeface="MS PGothic" charset="0"/>
              </a:rPr>
              <a:t>Different intensities of light require different levels of protection. </a:t>
            </a:r>
          </a:p>
          <a:p>
            <a:r>
              <a:rPr lang="en-US" sz="1100" kern="1200" dirty="0">
                <a:solidFill>
                  <a:schemeClr val="tx1"/>
                </a:solidFill>
                <a:effectLst/>
                <a:latin typeface="+mn-lt"/>
                <a:ea typeface="MS PGothic" panose="020B0600070205080204" pitchFamily="34" charset="-128"/>
                <a:cs typeface="MS PGothic" charset="0"/>
              </a:rPr>
              <a:t>	</a:t>
            </a:r>
          </a:p>
          <a:p>
            <a:r>
              <a:rPr lang="en-US" sz="1100" kern="1200" dirty="0">
                <a:solidFill>
                  <a:schemeClr val="tx1"/>
                </a:solidFill>
                <a:effectLst/>
                <a:latin typeface="+mn-lt"/>
                <a:ea typeface="MS PGothic" panose="020B0600070205080204" pitchFamily="34" charset="-128"/>
                <a:cs typeface="MS PGothic" charset="0"/>
              </a:rPr>
              <a:t>Light intensity varies based on the type of hot work activity, the thickness of the metal being worked on, and the arc current used.</a:t>
            </a:r>
          </a:p>
          <a:p>
            <a:r>
              <a:rPr lang="en-US" sz="1100" kern="1200" dirty="0">
                <a:solidFill>
                  <a:schemeClr val="tx1"/>
                </a:solidFill>
                <a:effectLst/>
                <a:latin typeface="+mn-lt"/>
                <a:ea typeface="MS PGothic" panose="020B0600070205080204" pitchFamily="34" charset="-128"/>
                <a:cs typeface="MS PGothic" charset="0"/>
              </a:rPr>
              <a:t>	</a:t>
            </a:r>
          </a:p>
          <a:p>
            <a:r>
              <a:rPr lang="en-US" sz="1100" kern="1200" dirty="0">
                <a:solidFill>
                  <a:schemeClr val="tx1"/>
                </a:solidFill>
                <a:effectLst/>
                <a:latin typeface="+mn-lt"/>
                <a:ea typeface="MS PGothic" panose="020B0600070205080204" pitchFamily="34" charset="-128"/>
                <a:cs typeface="MS PGothic" charset="0"/>
              </a:rPr>
              <a:t>As this chart shows, gas welding creates more light than torch soldiering because it is used on thicker metal. </a:t>
            </a:r>
          </a:p>
          <a:p>
            <a:r>
              <a:rPr lang="en-US" sz="1100" kern="1200" dirty="0">
                <a:solidFill>
                  <a:schemeClr val="tx1"/>
                </a:solidFill>
                <a:effectLst/>
                <a:latin typeface="+mn-lt"/>
                <a:ea typeface="MS PGothic" panose="020B0600070205080204" pitchFamily="34" charset="-128"/>
                <a:cs typeface="MS PGothic" charset="0"/>
              </a:rPr>
              <a:t>	</a:t>
            </a:r>
          </a:p>
          <a:p>
            <a:r>
              <a:rPr lang="en-US" sz="1100" kern="1200" dirty="0">
                <a:solidFill>
                  <a:schemeClr val="tx1"/>
                </a:solidFill>
                <a:effectLst/>
                <a:latin typeface="+mn-lt"/>
                <a:ea typeface="MS PGothic" panose="020B0600070205080204" pitchFamily="34" charset="-128"/>
                <a:cs typeface="MS PGothic" charset="0"/>
              </a:rPr>
              <a:t>Because carbon arc welding uses a high current, it requires the highest level of protection. </a:t>
            </a:r>
          </a:p>
          <a:p>
            <a:r>
              <a:rPr lang="en-US" sz="1100" kern="1200" dirty="0">
                <a:solidFill>
                  <a:schemeClr val="tx1"/>
                </a:solidFill>
                <a:effectLst/>
                <a:latin typeface="+mn-lt"/>
                <a:ea typeface="MS PGothic" panose="020B0600070205080204" pitchFamily="34" charset="-128"/>
                <a:cs typeface="MS PGothic" charset="0"/>
              </a:rPr>
              <a:t>		</a:t>
            </a:r>
          </a:p>
          <a:p>
            <a:r>
              <a:rPr lang="en-US" sz="1100" kern="1200" dirty="0">
                <a:solidFill>
                  <a:schemeClr val="tx1"/>
                </a:solidFill>
                <a:effectLst/>
                <a:latin typeface="+mn-lt"/>
                <a:ea typeface="MS PGothic" panose="020B0600070205080204" pitchFamily="34" charset="-128"/>
                <a:cs typeface="MS PGothic" charset="0"/>
              </a:rPr>
              <a:t>Both the employees performing the hot work and observers must wear the recommended level of eye protection.</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3FA12F2-420E-4010-98BB-0D02019DBA56}" type="slidenum">
              <a:rPr lang="en-US" altLang="en-US" smtClean="0">
                <a:latin typeface="Calibri" panose="020F0502020204030204" pitchFamily="34" charset="0"/>
              </a:rPr>
              <a:pPr/>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46059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F91D25-8243-4736-AD41-447ACAA25C95}" type="slidenum">
              <a:rPr lang="en-US" altLang="en-US" smtClean="0">
                <a:latin typeface="Calibri" panose="020F0502020204030204" pitchFamily="34" charset="0"/>
              </a:rPr>
              <a:pPr/>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761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kern="1200">
                <a:solidFill>
                  <a:schemeClr val="tx1"/>
                </a:solidFill>
                <a:effectLst/>
                <a:latin typeface="+mn-lt"/>
                <a:ea typeface="MS PGothic" panose="020B0600070205080204" pitchFamily="34" charset="-128"/>
                <a:cs typeface="MS PGothic" charset="0"/>
              </a:rPr>
              <a:t>Arc welding is a process that manipulates electricity to melt metal. The welder creates an electrical arc between an electrode—which is charged by a welding machine—and a base material.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The following slides address how to safely handle arc welding tools and what safety procedures to follow.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Learn how to keep yourself and those around you safe when arc welding.</a:t>
            </a:r>
            <a:endParaRPr lang="en-US" sz="1100" kern="1200" dirty="0">
              <a:solidFill>
                <a:schemeClr val="tx1"/>
              </a:solidFill>
              <a:effectLst/>
              <a:latin typeface="+mn-lt"/>
              <a:ea typeface="MS PGothic" panose="020B0600070205080204" pitchFamily="34" charset="-128"/>
              <a:cs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76DA6D9-8D85-4295-A41D-38242A75B778}" type="slidenum">
              <a:rPr lang="en-US" altLang="en-US"/>
              <a:pPr>
                <a:spcBef>
                  <a:spcPct val="0"/>
                </a:spcBef>
              </a:pPr>
              <a:t>23</a:t>
            </a:fld>
            <a:endParaRPr lang="en-US" altLang="en-US" dirty="0"/>
          </a:p>
        </p:txBody>
      </p:sp>
    </p:spTree>
    <p:extLst>
      <p:ext uri="{BB962C8B-B14F-4D97-AF65-F5344CB8AC3E}">
        <p14:creationId xmlns:p14="http://schemas.microsoft.com/office/powerpoint/2010/main" val="112102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itchFamily="34" charset="0"/>
              <a:ea typeface="+mn-ea"/>
              <a:cs typeface="Tahoma"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D2D4EE1-23AA-41EB-A030-181A4F09CDD5}" type="slidenum">
              <a:rPr lang="en-US" altLang="en-US" smtClean="0">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73642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anose="020B0604030504040204" pitchFamily="34" charset="0"/>
              <a:ea typeface="+mn-ea"/>
              <a:cs typeface="Tahoma" panose="020B0604030504040204" pitchFamily="34"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D4401F-599B-43C3-90DB-A970769C46DE}" type="slidenum">
              <a:rPr lang="en-US" altLang="en-US" smtClean="0">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2703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ts val="0"/>
              </a:spcBef>
              <a:spcAft>
                <a:spcPts val="1070"/>
              </a:spcAft>
              <a:defRPr/>
            </a:pPr>
            <a:endParaRPr lang="en-US" sz="1136" dirty="0">
              <a:ea typeface="Tahoma" pitchFamily="34" charset="0"/>
              <a:cs typeface="Tahoma"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C992489-566B-4DC1-9F0C-B563E45ECBA7}" type="slidenum">
              <a:rPr lang="en-US" altLang="en-US" smtClean="0">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06780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C58DC9-5BFC-407B-97A9-050A3F5DC0DC}" type="slidenum">
              <a:rPr lang="en-US" altLang="en-US" smtClean="0">
                <a:latin typeface="Calibri" panose="020F0502020204030204" pitchFamily="34" charset="0"/>
              </a:rPr>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31352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kern="1200">
                <a:solidFill>
                  <a:schemeClr val="tx1"/>
                </a:solidFill>
                <a:effectLst/>
                <a:latin typeface="+mn-lt"/>
                <a:ea typeface="MS PGothic" panose="020B0600070205080204" pitchFamily="34" charset="-128"/>
                <a:cs typeface="MS PGothic" charset="0"/>
              </a:rPr>
              <a:t>Torches used for welding, cutting, and brazing use gases and gas-fuels, which are stored in cylinders, piped through hoses, and heated to metal-melting temperatures.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The following section addresses equipment inspection procedures, safe use of torch cutting equipment, safety guidelines for supply hoses, and safe use of cylinder valves.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The safe handling of cylinders will be explored in more detail in the next section.</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These guidelines will help you prevent injuries.</a:t>
            </a:r>
            <a:endParaRPr lang="en-US" sz="1100" kern="1200" dirty="0">
              <a:solidFill>
                <a:schemeClr val="tx1"/>
              </a:solidFill>
              <a:effectLst/>
              <a:latin typeface="+mn-lt"/>
              <a:ea typeface="MS PGothic" panose="020B0600070205080204" pitchFamily="34" charset="-128"/>
              <a:cs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76DA6D9-8D85-4295-A41D-38242A75B778}" type="slidenum">
              <a:rPr lang="en-US" altLang="en-US"/>
              <a:pPr>
                <a:spcBef>
                  <a:spcPct val="0"/>
                </a:spcBef>
              </a:pPr>
              <a:t>28</a:t>
            </a:fld>
            <a:endParaRPr lang="en-US" altLang="en-US" dirty="0"/>
          </a:p>
        </p:txBody>
      </p:sp>
    </p:spTree>
    <p:extLst>
      <p:ext uri="{BB962C8B-B14F-4D97-AF65-F5344CB8AC3E}">
        <p14:creationId xmlns:p14="http://schemas.microsoft.com/office/powerpoint/2010/main" val="3183935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A8D131C-AD00-40FB-80A2-4C3F3D4C8FB9}" type="slidenum">
              <a:rPr lang="en-US" altLang="en-US" smtClean="0">
                <a:latin typeface="Calibri" panose="020F0502020204030204" pitchFamily="34" charset="0"/>
              </a:rPr>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37969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79AB35-077F-4F41-88C1-E9567E122C7F}" type="slidenum">
              <a:rPr lang="en-US" altLang="en-US" smtClean="0">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6954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809625" y="685800"/>
            <a:ext cx="5238750" cy="3429000"/>
          </a:xfrm>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84225" indent="-301625">
              <a:spcBef>
                <a:spcPct val="30000"/>
              </a:spcBef>
              <a:defRPr sz="1200">
                <a:solidFill>
                  <a:schemeClr val="tx1"/>
                </a:solidFill>
                <a:latin typeface="Arial" panose="020B0604020202020204" pitchFamily="34" charset="0"/>
                <a:cs typeface="Arial" panose="020B0604020202020204" pitchFamily="34" charset="0"/>
              </a:defRPr>
            </a:lvl2pPr>
            <a:lvl3pPr marL="1208088" indent="-241300">
              <a:spcBef>
                <a:spcPct val="30000"/>
              </a:spcBef>
              <a:defRPr sz="1200">
                <a:solidFill>
                  <a:schemeClr val="tx1"/>
                </a:solidFill>
                <a:latin typeface="Arial" panose="020B0604020202020204" pitchFamily="34" charset="0"/>
                <a:cs typeface="Arial" panose="020B0604020202020204" pitchFamily="34" charset="0"/>
              </a:defRPr>
            </a:lvl3pPr>
            <a:lvl4pPr marL="1690688" indent="-241300">
              <a:spcBef>
                <a:spcPct val="30000"/>
              </a:spcBef>
              <a:defRPr sz="1200">
                <a:solidFill>
                  <a:schemeClr val="tx1"/>
                </a:solidFill>
                <a:latin typeface="Arial" panose="020B0604020202020204" pitchFamily="34" charset="0"/>
                <a:cs typeface="Arial" panose="020B0604020202020204" pitchFamily="34" charset="0"/>
              </a:defRPr>
            </a:lvl4pPr>
            <a:lvl5pPr marL="2174875" indent="-241300">
              <a:spcBef>
                <a:spcPct val="30000"/>
              </a:spcBef>
              <a:defRPr sz="1200">
                <a:solidFill>
                  <a:schemeClr val="tx1"/>
                </a:solidFill>
                <a:latin typeface="Arial" panose="020B0604020202020204" pitchFamily="34" charset="0"/>
                <a:cs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2F6B80-D341-48DC-95EC-E9DEC6508970}" type="slidenum">
              <a:rPr lang="en-US" altLang="en-US" sz="1300" smtClean="0"/>
              <a:pPr>
                <a:spcBef>
                  <a:spcPct val="0"/>
                </a:spcBef>
              </a:pPr>
              <a:t>3</a:t>
            </a:fld>
            <a:endParaRPr lang="en-US" altLang="en-US" sz="1300" dirty="0"/>
          </a:p>
        </p:txBody>
      </p:sp>
    </p:spTree>
    <p:extLst>
      <p:ext uri="{BB962C8B-B14F-4D97-AF65-F5344CB8AC3E}">
        <p14:creationId xmlns:p14="http://schemas.microsoft.com/office/powerpoint/2010/main" val="1966189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kern="1200">
                <a:solidFill>
                  <a:schemeClr val="tx1"/>
                </a:solidFill>
                <a:effectLst/>
                <a:latin typeface="+mn-lt"/>
                <a:ea typeface="MS PGothic" panose="020B0600070205080204" pitchFamily="34" charset="-128"/>
                <a:cs typeface="MS PGothic" charset="0"/>
              </a:rPr>
              <a:t>Gas cylinders are a necessary but dangerous part of hot work.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Because they are pressurized, an uncontrolled release of gas could turn a cylinder into a projectile. In addition, the gases can be toxic, oxygen-displacing, flammable, or explosive.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To protect yourself and those around you, you will need to know hazard communication resources, identification requirements, safe handling practices, guidelines for moving and storage, and environments and practices to avoid.</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By handling cylinders with care, you can prevent accidents and injuries.</a:t>
            </a:r>
          </a:p>
          <a:p>
            <a:r>
              <a:rPr lang="en-US" sz="1100" kern="1200">
                <a:solidFill>
                  <a:schemeClr val="tx1"/>
                </a:solidFill>
                <a:effectLst/>
                <a:latin typeface="+mn-lt"/>
                <a:ea typeface="MS PGothic" panose="020B0600070205080204" pitchFamily="34" charset="-128"/>
                <a:cs typeface="MS PGothic" charset="0"/>
              </a:rPr>
              <a:t> </a:t>
            </a:r>
            <a:endParaRPr lang="en-US" sz="1100" kern="1200" dirty="0">
              <a:solidFill>
                <a:schemeClr val="tx1"/>
              </a:solidFill>
              <a:effectLst/>
              <a:latin typeface="+mn-lt"/>
              <a:ea typeface="MS PGothic" panose="020B0600070205080204" pitchFamily="34" charset="-128"/>
              <a:cs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76DA6D9-8D85-4295-A41D-38242A75B778}" type="slidenum">
              <a:rPr lang="en-US" altLang="en-US"/>
              <a:pPr>
                <a:spcBef>
                  <a:spcPct val="0"/>
                </a:spcBef>
              </a:pPr>
              <a:t>32</a:t>
            </a:fld>
            <a:endParaRPr lang="en-US" altLang="en-US" dirty="0"/>
          </a:p>
        </p:txBody>
      </p:sp>
    </p:spTree>
    <p:extLst>
      <p:ext uri="{BB962C8B-B14F-4D97-AF65-F5344CB8AC3E}">
        <p14:creationId xmlns:p14="http://schemas.microsoft.com/office/powerpoint/2010/main" val="1301211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anose="020B0604030504040204" pitchFamily="34" charset="0"/>
              <a:ea typeface="+mn-ea"/>
              <a:cs typeface="Tahoma" panose="020B0604030504040204" pitchFamily="34"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CFF810C-2814-4E74-9C16-DEE0C70817EC}" type="slidenum">
              <a:rPr lang="en-US" altLang="en-US" smtClean="0">
                <a:latin typeface="Calibri" panose="020F0502020204030204" pitchFamily="34" charset="0"/>
              </a:rPr>
              <a:pPr/>
              <a:t>33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63969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923327A-0CBE-47F2-B8E2-80009D4950DB}" type="slidenum">
              <a:rPr lang="en-US" altLang="en-US" smtClean="0">
                <a:latin typeface="Calibri" panose="020F0502020204030204" pitchFamily="34" charset="0"/>
              </a:rPr>
              <a:pPr/>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28934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extLst/>
        </p:spPr>
        <p:txBody>
          <a:bodyPr wrap="square" numCol="1" anchor="t" anchorCtr="0" compatLnSpc="1">
            <a:prstTxWarp prst="textNoShape">
              <a:avLst/>
            </a:prstTxWarp>
          </a:bodyPr>
          <a:lstStyle/>
          <a:p>
            <a:pPr marL="183939">
              <a:lnSpc>
                <a:spcPct val="150000"/>
              </a:lnSpc>
              <a:spcBef>
                <a:spcPts val="0"/>
              </a:spcBef>
              <a:spcAft>
                <a:spcPts val="1070"/>
              </a:spcAft>
              <a:defRPr/>
            </a:pPr>
            <a:endParaRPr lang="en-US" sz="1136" dirty="0">
              <a:ea typeface="Times New Roman"/>
              <a:cs typeface="+mn-cs"/>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132B68-3FA6-400C-B663-8D6BFBBCCBF0}" type="slidenum">
              <a:rPr lang="en-US" altLang="en-US" smtClean="0">
                <a:latin typeface="Calibri" panose="020F0502020204030204" pitchFamily="34" charset="0"/>
              </a:rPr>
              <a:pPr/>
              <a:t>35</a:t>
            </a:fld>
            <a:endParaRPr lang="en-US" altLang="en-US" dirty="0">
              <a:latin typeface="Calibri" panose="020F0502020204030204" pitchFamily="34" charset="0"/>
            </a:endParaRPr>
          </a:p>
        </p:txBody>
      </p:sp>
    </p:spTree>
    <p:extLst>
      <p:ext uri="{BB962C8B-B14F-4D97-AF65-F5344CB8AC3E}">
        <p14:creationId xmlns:p14="http://schemas.microsoft.com/office/powerpoint/2010/main" val="847130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itchFamily="34" charset="0"/>
              <a:ea typeface="+mn-ea"/>
              <a:cs typeface="Tahoma" pitchFamily="34"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D75819-BFC7-4E3C-89CD-9C483E5D9313}" type="slidenum">
              <a:rPr lang="en-US" altLang="en-US" smtClean="0">
                <a:latin typeface="Calibri" panose="020F0502020204030204" pitchFamily="34" charset="0"/>
              </a:rPr>
              <a:pPr/>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69492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itchFamily="34" charset="0"/>
              <a:ea typeface="+mn-ea"/>
              <a:cs typeface="Tahoma" pitchFamily="34"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4CF01F-A6CA-4A40-BDCA-1F8265D15D72}" type="slidenum">
              <a:rPr lang="en-US" altLang="en-US" smtClean="0">
                <a:latin typeface="Calibri" panose="020F0502020204030204" pitchFamily="34" charset="0"/>
              </a:rPr>
              <a:pPr/>
              <a:t>37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33992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altLang="en-US" sz="1136" dirty="0">
              <a:latin typeface="Tahoma" panose="020B0604030504040204" pitchFamily="34" charset="0"/>
              <a:ea typeface="+mn-ea"/>
              <a:cs typeface="Tahoma" panose="020B0604030504040204"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D84863-5B76-4F2D-98EB-6CA37AD311C6}" type="slidenum">
              <a:rPr lang="en-US" altLang="en-US" smtClean="0">
                <a:latin typeface="Calibri" panose="020F0502020204030204" pitchFamily="34" charset="0"/>
              </a:rPr>
              <a:pPr/>
              <a:t>38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6853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extLst/>
        </p:spPr>
        <p:txBody>
          <a:bodyPr wrap="square" numCol="1" anchor="t" anchorCtr="0" compatLnSpc="1">
            <a:prstTxWarp prst="textNoShape">
              <a:avLst/>
            </a:prstTxWarp>
          </a:bodyPr>
          <a:lstStyle/>
          <a:p>
            <a:pPr marL="1416" indent="-1416">
              <a:spcBef>
                <a:spcPts val="0"/>
              </a:spcBef>
              <a:spcAft>
                <a:spcPts val="1070"/>
              </a:spcAft>
              <a:defRPr/>
            </a:pPr>
            <a:endParaRPr lang="en-US" sz="1136" dirty="0">
              <a:ea typeface="Tahoma" pitchFamily="34" charset="0"/>
              <a:cs typeface="Tahoma" pitchFamily="34"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90FF16B-7FFD-4F70-A643-EF39AC7C3549}" type="slidenum">
              <a:rPr lang="en-US" altLang="en-US" smtClean="0">
                <a:latin typeface="Calibri" panose="020F0502020204030204" pitchFamily="34" charset="0"/>
              </a:rPr>
              <a:pPr/>
              <a:t>39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3204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kern="1200">
                <a:solidFill>
                  <a:schemeClr val="tx1"/>
                </a:solidFill>
                <a:effectLst/>
                <a:latin typeface="+mn-lt"/>
                <a:ea typeface="MS PGothic" panose="020B0600070205080204" pitchFamily="34" charset="-128"/>
                <a:cs typeface="MS PGothic" charset="0"/>
              </a:rPr>
              <a:t>Hot work poses significant safety and health risks. As you work through this portion of the training, you’ll need to know:</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The hazards associated with hot work, including fire, flammable gases, toxic metal coatings, electric shock, and intense light. </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Which environments require unique hazard prevention training and precautions prior to beginning hot work.</a:t>
            </a:r>
          </a:p>
          <a:p>
            <a:pPr marL="0" indent="0">
              <a:buFont typeface="Arial" panose="020B0604020202020204" pitchFamily="34" charset="0"/>
              <a:buNone/>
            </a:pPr>
            <a:endParaRPr lang="en-US" sz="1100" kern="1200">
              <a:solidFill>
                <a:schemeClr val="tx1"/>
              </a:solidFill>
              <a:effectLst/>
              <a:latin typeface="+mn-lt"/>
              <a:ea typeface="MS PGothic" panose="020B0600070205080204" pitchFamily="34" charset="-128"/>
              <a:cs typeface="MS PGothic" charset="0"/>
            </a:endParaRPr>
          </a:p>
          <a:p>
            <a:pPr marL="0" indent="0">
              <a:buFont typeface="Arial" panose="020B0604020202020204" pitchFamily="34" charset="0"/>
              <a:buNone/>
            </a:pPr>
            <a:r>
              <a:rPr lang="en-US" sz="1100" kern="1200">
                <a:solidFill>
                  <a:schemeClr val="tx1"/>
                </a:solidFill>
                <a:effectLst/>
                <a:latin typeface="+mn-lt"/>
                <a:ea typeface="MS PGothic" panose="020B0600070205080204" pitchFamily="34" charset="-128"/>
                <a:cs typeface="MS PGothic" charset="0"/>
              </a:rPr>
              <a:t>The risks discussed in this section highlight the importance</a:t>
            </a:r>
            <a:r>
              <a:rPr lang="en-US" sz="1100" kern="1200" baseline="0">
                <a:solidFill>
                  <a:schemeClr val="tx1"/>
                </a:solidFill>
                <a:effectLst/>
                <a:latin typeface="+mn-lt"/>
                <a:ea typeface="MS PGothic" panose="020B0600070205080204" pitchFamily="34" charset="-128"/>
                <a:cs typeface="MS PGothic" charset="0"/>
              </a:rPr>
              <a:t> of </a:t>
            </a:r>
            <a:r>
              <a:rPr lang="en-US" sz="1100" kern="1200">
                <a:solidFill>
                  <a:schemeClr val="tx1"/>
                </a:solidFill>
                <a:effectLst/>
                <a:latin typeface="+mn-lt"/>
                <a:ea typeface="MS PGothic" panose="020B0600070205080204" pitchFamily="34" charset="-128"/>
                <a:cs typeface="MS PGothic" charset="0"/>
              </a:rPr>
              <a:t>safety precautions.</a:t>
            </a:r>
            <a:endParaRPr lang="en-US" sz="1100" kern="1200" dirty="0">
              <a:solidFill>
                <a:schemeClr val="tx1"/>
              </a:solidFill>
              <a:effectLst/>
              <a:latin typeface="+mn-lt"/>
              <a:ea typeface="MS PGothic" panose="020B0600070205080204" pitchFamily="34" charset="-128"/>
              <a:cs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76DA6D9-8D85-4295-A41D-38242A75B778}" type="slidenum">
              <a:rPr lang="en-US" altLang="en-US"/>
              <a:pPr>
                <a:spcBef>
                  <a:spcPct val="0"/>
                </a:spcBef>
              </a:pPr>
              <a:t>4</a:t>
            </a:fld>
            <a:endParaRPr lang="en-US" altLang="en-US" dirty="0"/>
          </a:p>
        </p:txBody>
      </p:sp>
    </p:spTree>
    <p:extLst>
      <p:ext uri="{BB962C8B-B14F-4D97-AF65-F5344CB8AC3E}">
        <p14:creationId xmlns:p14="http://schemas.microsoft.com/office/powerpoint/2010/main" val="346070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altLang="en-US" sz="1136" dirty="0">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33CF30-CC23-4797-ADE4-2E13783E9A0F}" type="slidenum">
              <a:rPr lang="en-US" altLang="en-US" smtClean="0"/>
              <a:pPr/>
              <a:t>5</a:t>
            </a:fld>
            <a:endParaRPr lang="en-US" altLang="en-US" dirty="0"/>
          </a:p>
        </p:txBody>
      </p:sp>
    </p:spTree>
    <p:extLst>
      <p:ext uri="{BB962C8B-B14F-4D97-AF65-F5344CB8AC3E}">
        <p14:creationId xmlns:p14="http://schemas.microsoft.com/office/powerpoint/2010/main" val="338554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altLang="en-US" sz="1136" dirty="0">
              <a:ea typeface="+mn-ea"/>
              <a:cs typeface="+mn-cs"/>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0A96B3-54F5-4060-815B-9AFB4B2EA803}" type="slidenum">
              <a:rPr lang="en-US" altLang="en-US" smtClean="0"/>
              <a:pPr/>
              <a:t>6</a:t>
            </a:fld>
            <a:endParaRPr lang="en-US" altLang="en-US" dirty="0"/>
          </a:p>
        </p:txBody>
      </p:sp>
    </p:spTree>
    <p:extLst>
      <p:ext uri="{BB962C8B-B14F-4D97-AF65-F5344CB8AC3E}">
        <p14:creationId xmlns:p14="http://schemas.microsoft.com/office/powerpoint/2010/main" val="320125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ahoma" panose="020B0604030504040204" pitchFamily="34" charset="0"/>
              <a:cs typeface="Tahoma" panose="020B0604030504040204" pitchFamily="34"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4C5B03-CE38-4CB5-AF3C-9BB8043672D0}"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16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kern="1200">
                <a:solidFill>
                  <a:schemeClr val="tx1"/>
                </a:solidFill>
                <a:effectLst/>
                <a:latin typeface="+mn-lt"/>
                <a:ea typeface="MS PGothic" panose="020B0600070205080204" pitchFamily="34" charset="-128"/>
                <a:cs typeface="MS PGothic" charset="0"/>
              </a:rPr>
              <a:t>In this section, we will look at best practices for keeping the workplace safe, including safety procedures and responsibilities. </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You will need to know the following:</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the roles and responsibilities of management, appointed supervisors, and welders</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the administrative procedures that must precede any hot work activity</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the general hazard controls used to keep you and co-workers safe before, during, and after hot work</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the additional controls for environments with special hazard considerations</a:t>
            </a:r>
          </a:p>
          <a:p>
            <a:pPr marL="171450" indent="-171450">
              <a:buFont typeface="Arial" panose="020B0604020202020204" pitchFamily="34" charset="0"/>
              <a:buChar char="•"/>
            </a:pPr>
            <a:r>
              <a:rPr lang="en-US" sz="1100" kern="1200">
                <a:solidFill>
                  <a:schemeClr val="tx1"/>
                </a:solidFill>
                <a:effectLst/>
                <a:latin typeface="+mn-lt"/>
                <a:ea typeface="MS PGothic" panose="020B0600070205080204" pitchFamily="34" charset="-128"/>
                <a:cs typeface="MS PGothic" charset="0"/>
              </a:rPr>
              <a:t>safety restrictions associated with hot work.</a:t>
            </a:r>
          </a:p>
          <a:p>
            <a:r>
              <a:rPr lang="en-US" sz="1100" kern="1200">
                <a:solidFill>
                  <a:schemeClr val="tx1"/>
                </a:solidFill>
                <a:effectLst/>
                <a:latin typeface="+mn-lt"/>
                <a:ea typeface="MS PGothic" panose="020B0600070205080204" pitchFamily="34" charset="-128"/>
                <a:cs typeface="MS PGothic" charset="0"/>
              </a:rPr>
              <a:t> </a:t>
            </a:r>
          </a:p>
          <a:p>
            <a:r>
              <a:rPr lang="en-US" sz="1100" kern="1200">
                <a:solidFill>
                  <a:schemeClr val="tx1"/>
                </a:solidFill>
                <a:effectLst/>
                <a:latin typeface="+mn-lt"/>
                <a:ea typeface="MS PGothic" panose="020B0600070205080204" pitchFamily="34" charset="-128"/>
                <a:cs typeface="MS PGothic" charset="0"/>
              </a:rPr>
              <a:t>These policies and procedures are an essential part of a safe work environment</a:t>
            </a:r>
            <a:endParaRPr lang="en-US" sz="1100" kern="1200" dirty="0">
              <a:solidFill>
                <a:schemeClr val="tx1"/>
              </a:solidFill>
              <a:effectLst/>
              <a:latin typeface="+mn-lt"/>
              <a:ea typeface="MS PGothic" panose="020B0600070205080204" pitchFamily="34" charset="-128"/>
              <a:cs typeface="MS PGothic"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76DA6D9-8D85-4295-A41D-38242A75B778}" type="slidenum">
              <a:rPr lang="en-US" altLang="en-US"/>
              <a:pPr>
                <a:spcBef>
                  <a:spcPct val="0"/>
                </a:spcBef>
              </a:pPr>
              <a:t>8</a:t>
            </a:fld>
            <a:endParaRPr lang="en-US" altLang="en-US" dirty="0"/>
          </a:p>
        </p:txBody>
      </p:sp>
    </p:spTree>
    <p:extLst>
      <p:ext uri="{BB962C8B-B14F-4D97-AF65-F5344CB8AC3E}">
        <p14:creationId xmlns:p14="http://schemas.microsoft.com/office/powerpoint/2010/main" val="293905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altLang="en-US" sz="1136" dirty="0">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9D1428A-D7AE-4B18-927A-73ECB4C2E44E}" type="slidenum">
              <a:rPr lang="en-US" altLang="en-US" smtClean="0"/>
              <a:pPr/>
              <a:t>9</a:t>
            </a:fld>
            <a:endParaRPr lang="en-US" altLang="en-US" dirty="0"/>
          </a:p>
        </p:txBody>
      </p:sp>
    </p:spTree>
    <p:extLst>
      <p:ext uri="{BB962C8B-B14F-4D97-AF65-F5344CB8AC3E}">
        <p14:creationId xmlns:p14="http://schemas.microsoft.com/office/powerpoint/2010/main" val="1391932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s">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003399"/>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9"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600" y="5880491"/>
            <a:ext cx="2812150" cy="520309"/>
          </a:xfrm>
          <a:prstGeom prst="rect">
            <a:avLst/>
          </a:prstGeom>
        </p:spPr>
      </p:pic>
    </p:spTree>
    <p:extLst>
      <p:ext uri="{BB962C8B-B14F-4D97-AF65-F5344CB8AC3E}">
        <p14:creationId xmlns:p14="http://schemas.microsoft.com/office/powerpoint/2010/main" val="1583610651"/>
      </p:ext>
    </p:extLst>
  </p:cSld>
  <p:clrMapOvr>
    <a:masterClrMapping/>
  </p:clrMapOvr>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2122">
          <p15:clr>
            <a:srgbClr val="FBAE40"/>
          </p15:clr>
        </p15:guide>
        <p15:guide id="5" pos="2170">
          <p15:clr>
            <a:srgbClr val="FBAE40"/>
          </p15:clr>
        </p15:guide>
        <p15:guide id="6" pos="4090">
          <p15:clr>
            <a:srgbClr val="FBAE40"/>
          </p15:clr>
        </p15:guide>
        <p15:guide id="7" pos="4042">
          <p15:clr>
            <a:srgbClr val="FBAE40"/>
          </p15:clr>
        </p15:guide>
        <p15:guide id="8" pos="399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columns - right image">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20675" y="457200"/>
            <a:ext cx="5866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7"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8975948"/>
      </p:ext>
    </p:extLst>
  </p:cSld>
  <p:clrMapOvr>
    <a:masterClrMapping/>
  </p:clrMapOvr>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s - right image">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20675" y="457200"/>
            <a:ext cx="5866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003399"/>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7"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a:blip r:embed="rId2"/>
          <a:stretch>
            <a:fillRect/>
          </a:stretch>
        </p:blipFill>
        <p:spPr>
          <a:xfrm>
            <a:off x="3529975" y="5882595"/>
            <a:ext cx="2810500" cy="518205"/>
          </a:xfrm>
          <a:prstGeom prst="rect">
            <a:avLst/>
          </a:prstGeom>
        </p:spPr>
      </p:pic>
    </p:spTree>
    <p:extLst>
      <p:ext uri="{BB962C8B-B14F-4D97-AF65-F5344CB8AC3E}">
        <p14:creationId xmlns:p14="http://schemas.microsoft.com/office/powerpoint/2010/main" val="2513017295"/>
      </p:ext>
    </p:extLst>
  </p:cSld>
  <p:clrMapOvr>
    <a:masterClrMapping/>
  </p:clrMapOvr>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 no header">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003399"/>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7"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a:blip r:embed="rId2"/>
          <a:stretch>
            <a:fillRect/>
          </a:stretch>
        </p:blipFill>
        <p:spPr>
          <a:xfrm>
            <a:off x="3529975" y="5882595"/>
            <a:ext cx="2810500" cy="518205"/>
          </a:xfrm>
          <a:prstGeom prst="rect">
            <a:avLst/>
          </a:prstGeom>
        </p:spPr>
      </p:pic>
    </p:spTree>
    <p:extLst>
      <p:ext uri="{BB962C8B-B14F-4D97-AF65-F5344CB8AC3E}">
        <p14:creationId xmlns:p14="http://schemas.microsoft.com/office/powerpoint/2010/main" val="2675908350"/>
      </p:ext>
    </p:extLst>
  </p:cSld>
  <p:clrMapOvr>
    <a:masterClrMapping/>
  </p:clrMapOvr>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 columns">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val 4"/>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20676" y="457200"/>
            <a:ext cx="6781800" cy="865930"/>
          </a:xfrm>
          <a:prstGeom prst="rect">
            <a:avLst/>
          </a:prstGeom>
        </p:spPr>
        <p:txBody>
          <a:bodyPr lIns="81510" tIns="40755" rIns="81510" bIns="40755"/>
          <a:lstStyle>
            <a:lvl1pPr algn="l">
              <a:defRPr sz="2800" b="1">
                <a:solidFill>
                  <a:srgbClr val="003399"/>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9" name="Content Placeholder 2"/>
          <p:cNvSpPr>
            <a:spLocks noGrp="1"/>
          </p:cNvSpPr>
          <p:nvPr>
            <p:ph idx="1"/>
          </p:nvPr>
        </p:nvSpPr>
        <p:spPr>
          <a:xfrm>
            <a:off x="320674" y="1371600"/>
            <a:ext cx="6781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a:blip r:embed="rId2"/>
          <a:stretch>
            <a:fillRect/>
          </a:stretch>
        </p:blipFill>
        <p:spPr>
          <a:xfrm>
            <a:off x="3487425" y="5882595"/>
            <a:ext cx="2810500" cy="518205"/>
          </a:xfrm>
          <a:prstGeom prst="rect">
            <a:avLst/>
          </a:prstGeom>
        </p:spPr>
      </p:pic>
    </p:spTree>
    <p:extLst>
      <p:ext uri="{BB962C8B-B14F-4D97-AF65-F5344CB8AC3E}">
        <p14:creationId xmlns:p14="http://schemas.microsoft.com/office/powerpoint/2010/main" val="2299108145"/>
      </p:ext>
    </p:extLst>
  </p:cSld>
  <p:clrMapOvr>
    <a:masterClrMapping/>
  </p:clrMapOvr>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 right half image">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val 4"/>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20675" y="457200"/>
            <a:ext cx="4342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20676" y="457200"/>
            <a:ext cx="4495799" cy="865930"/>
          </a:xfrm>
          <a:prstGeom prst="rect">
            <a:avLst/>
          </a:prstGeom>
        </p:spPr>
        <p:txBody>
          <a:bodyPr lIns="81510" tIns="40755" rIns="81510" bIns="40755"/>
          <a:lstStyle>
            <a:lvl1pPr algn="l">
              <a:defRPr sz="2800" b="1">
                <a:solidFill>
                  <a:srgbClr val="003399"/>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9" name="Content Placeholder 2"/>
          <p:cNvSpPr>
            <a:spLocks noGrp="1"/>
          </p:cNvSpPr>
          <p:nvPr>
            <p:ph idx="1"/>
          </p:nvPr>
        </p:nvSpPr>
        <p:spPr>
          <a:xfrm>
            <a:off x="320675" y="1371600"/>
            <a:ext cx="4495800"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a:blip r:embed="rId2"/>
          <a:stretch>
            <a:fillRect/>
          </a:stretch>
        </p:blipFill>
        <p:spPr>
          <a:xfrm>
            <a:off x="3411225" y="5882595"/>
            <a:ext cx="2810500" cy="518205"/>
          </a:xfrm>
          <a:prstGeom prst="rect">
            <a:avLst/>
          </a:prstGeom>
        </p:spPr>
      </p:pic>
    </p:spTree>
    <p:extLst>
      <p:ext uri="{BB962C8B-B14F-4D97-AF65-F5344CB8AC3E}">
        <p14:creationId xmlns:p14="http://schemas.microsoft.com/office/powerpoint/2010/main" val="827900936"/>
      </p:ext>
    </p:extLst>
  </p:cSld>
  <p:clrMapOvr>
    <a:masterClrMapping/>
  </p:clrMapOvr>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2 columns - no header">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0676" y="457200"/>
            <a:ext cx="6781800" cy="914400"/>
          </a:xfrm>
          <a:prstGeom prst="rect">
            <a:avLst/>
          </a:prstGeom>
        </p:spPr>
        <p:txBody>
          <a:bodyPr lIns="81510" tIns="40755" rIns="81510" bIns="40755"/>
          <a:lstStyle>
            <a:lvl1pPr algn="l">
              <a:defRPr sz="2800" b="1">
                <a:solidFill>
                  <a:srgbClr val="003399"/>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dirty="0"/>
              <a:t>Click to edit Master title style</a:t>
            </a:r>
          </a:p>
        </p:txBody>
      </p:sp>
      <p:sp>
        <p:nvSpPr>
          <p:cNvPr id="5" name="Content Placeholder 2"/>
          <p:cNvSpPr>
            <a:spLocks noGrp="1"/>
          </p:cNvSpPr>
          <p:nvPr>
            <p:ph idx="1"/>
          </p:nvPr>
        </p:nvSpPr>
        <p:spPr>
          <a:xfrm>
            <a:off x="320674" y="1371600"/>
            <a:ext cx="6781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a:blip r:embed="rId2"/>
          <a:stretch>
            <a:fillRect/>
          </a:stretch>
        </p:blipFill>
        <p:spPr>
          <a:xfrm>
            <a:off x="3566144" y="5882595"/>
            <a:ext cx="2810500" cy="518205"/>
          </a:xfrm>
          <a:prstGeom prst="rect">
            <a:avLst/>
          </a:prstGeom>
        </p:spPr>
      </p:pic>
    </p:spTree>
    <p:extLst>
      <p:ext uri="{BB962C8B-B14F-4D97-AF65-F5344CB8AC3E}">
        <p14:creationId xmlns:p14="http://schemas.microsoft.com/office/powerpoint/2010/main" val="1375925063"/>
      </p:ext>
    </p:extLst>
  </p:cSld>
  <p:clrMapOvr>
    <a:masterClrMapping/>
  </p:clrMapOvr>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788" y="1988398"/>
            <a:ext cx="8316199" cy="1372024"/>
          </a:xfrm>
          <a:prstGeom prst="rect">
            <a:avLst/>
          </a:prstGeom>
        </p:spPr>
        <p:txBody>
          <a:bodyPr lIns="81510" tIns="40755" rIns="81510" bIns="40755"/>
          <a:lstStyle/>
          <a:p>
            <a:r>
              <a:rPr lang="en-US"/>
              <a:t>Click to edit Master title style</a:t>
            </a:r>
          </a:p>
        </p:txBody>
      </p:sp>
      <p:sp>
        <p:nvSpPr>
          <p:cNvPr id="3" name="Subtitle 2"/>
          <p:cNvSpPr>
            <a:spLocks noGrp="1"/>
          </p:cNvSpPr>
          <p:nvPr>
            <p:ph type="subTitle" idx="1"/>
          </p:nvPr>
        </p:nvSpPr>
        <p:spPr>
          <a:xfrm>
            <a:off x="1467567" y="3627120"/>
            <a:ext cx="6848635" cy="1635760"/>
          </a:xfrm>
          <a:prstGeom prst="rect">
            <a:avLst/>
          </a:prstGeom>
        </p:spPr>
        <p:txBody>
          <a:bodyPr lIns="81510" tIns="40755" rIns="81510" bIns="40755"/>
          <a:lstStyle>
            <a:lvl1pPr marL="0" indent="0" algn="ctr">
              <a:buNone/>
              <a:defRPr/>
            </a:lvl1pPr>
            <a:lvl2pPr marL="381679" indent="0" algn="ctr">
              <a:buNone/>
              <a:defRPr/>
            </a:lvl2pPr>
            <a:lvl3pPr marL="763359" indent="0" algn="ctr">
              <a:buNone/>
              <a:defRPr/>
            </a:lvl3pPr>
            <a:lvl4pPr marL="1145038" indent="0" algn="ctr">
              <a:buNone/>
              <a:defRPr/>
            </a:lvl4pPr>
            <a:lvl5pPr marL="1526716" indent="0" algn="ctr">
              <a:buNone/>
              <a:defRPr/>
            </a:lvl5pPr>
            <a:lvl6pPr marL="1908395" indent="0" algn="ctr">
              <a:buNone/>
              <a:defRPr/>
            </a:lvl6pPr>
            <a:lvl7pPr marL="2290076" indent="0" algn="ctr">
              <a:buNone/>
              <a:defRPr/>
            </a:lvl7pPr>
            <a:lvl8pPr marL="2671754" indent="0" algn="ctr">
              <a:buNone/>
              <a:defRPr/>
            </a:lvl8pPr>
            <a:lvl9pPr marL="3053435" indent="0" algn="ctr">
              <a:buNone/>
              <a:defRPr/>
            </a:lvl9pPr>
          </a:lstStyle>
          <a:p>
            <a:r>
              <a:rPr lang="en-US"/>
              <a:t>Click to edit Master subtitle style</a:t>
            </a:r>
          </a:p>
        </p:txBody>
      </p:sp>
    </p:spTree>
    <p:extLst>
      <p:ext uri="{BB962C8B-B14F-4D97-AF65-F5344CB8AC3E}">
        <p14:creationId xmlns:p14="http://schemas.microsoft.com/office/powerpoint/2010/main" val="18343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81" y="256330"/>
            <a:ext cx="8991600" cy="696406"/>
          </a:xfrm>
          <a:prstGeom prst="rect">
            <a:avLst/>
          </a:prstGeom>
        </p:spPr>
        <p:txBody>
          <a:bodyPr lIns="81510" tIns="40755" rIns="81510" bIns="40755"/>
          <a:lstStyle>
            <a:lvl1pPr algn="l">
              <a:defRPr sz="2000" b="1">
                <a:solidFill>
                  <a:srgbClr val="4A72A8"/>
                </a:solidFill>
              </a:defRPr>
            </a:lvl1pPr>
          </a:lstStyle>
          <a:p>
            <a:r>
              <a:rPr lang="en-US" dirty="0"/>
              <a:t>Click to edit Master title style</a:t>
            </a:r>
          </a:p>
        </p:txBody>
      </p:sp>
      <p:sp>
        <p:nvSpPr>
          <p:cNvPr id="3" name="Content Placeholder 2"/>
          <p:cNvSpPr>
            <a:spLocks noGrp="1"/>
          </p:cNvSpPr>
          <p:nvPr>
            <p:ph idx="1"/>
          </p:nvPr>
        </p:nvSpPr>
        <p:spPr>
          <a:xfrm>
            <a:off x="505209" y="1212088"/>
            <a:ext cx="4213766" cy="4224233"/>
          </a:xfrm>
          <a:prstGeom prst="rect">
            <a:avLst/>
          </a:prstGeom>
        </p:spPr>
        <p:txBody>
          <a:bodyPr lIns="81510" tIns="40755" rIns="81510" bIns="40755"/>
          <a:lstStyle>
            <a:lvl1pPr>
              <a:defRPr sz="1124">
                <a:solidFill>
                  <a:srgbClr val="3D3D3D"/>
                </a:solidFill>
              </a:defRPr>
            </a:lvl1pPr>
            <a:lvl2pPr>
              <a:defRPr sz="1124">
                <a:solidFill>
                  <a:srgbClr val="3D3D3D"/>
                </a:solidFill>
              </a:defRPr>
            </a:lvl2pPr>
            <a:lvl3pPr>
              <a:defRPr sz="1124">
                <a:solidFill>
                  <a:srgbClr val="3D3D3D"/>
                </a:solidFill>
              </a:defRPr>
            </a:lvl3pPr>
            <a:lvl4pPr>
              <a:defRPr sz="1124">
                <a:solidFill>
                  <a:srgbClr val="3D3D3D"/>
                </a:solidFill>
              </a:defRPr>
            </a:lvl4pPr>
            <a:lvl5pPr>
              <a:defRPr sz="1124">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73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9189" y="256336"/>
            <a:ext cx="8805388" cy="1066800"/>
          </a:xfrm>
          <a:prstGeom prst="rect">
            <a:avLst/>
          </a:prstGeom>
        </p:spPr>
        <p:txBody>
          <a:bodyPr lIns="81510" tIns="40755" rIns="81510" bIns="40755"/>
          <a:lstStyle>
            <a:lvl1pPr algn="l">
              <a:defRPr sz="1686" b="1"/>
            </a:lvl1pPr>
          </a:lstStyle>
          <a:p>
            <a:r>
              <a:rPr lang="en-US" dirty="0"/>
              <a:t>Click to edit Master title style</a:t>
            </a:r>
          </a:p>
        </p:txBody>
      </p:sp>
      <p:sp>
        <p:nvSpPr>
          <p:cNvPr id="3" name="Content Placeholder 2"/>
          <p:cNvSpPr>
            <a:spLocks noGrp="1"/>
          </p:cNvSpPr>
          <p:nvPr>
            <p:ph sz="half" idx="1"/>
          </p:nvPr>
        </p:nvSpPr>
        <p:spPr>
          <a:xfrm>
            <a:off x="489188" y="1493530"/>
            <a:ext cx="4321162" cy="4224233"/>
          </a:xfrm>
          <a:prstGeom prst="rect">
            <a:avLst/>
          </a:prstGeom>
        </p:spPr>
        <p:txBody>
          <a:bodyPr lIns="81510" tIns="40755" rIns="81510" bIns="40755"/>
          <a:lstStyle>
            <a:lvl1pPr>
              <a:defRPr sz="1124"/>
            </a:lvl1pPr>
            <a:lvl2pPr>
              <a:defRPr sz="1124"/>
            </a:lvl2pPr>
            <a:lvl3pPr>
              <a:defRPr sz="1124"/>
            </a:lvl3pPr>
            <a:lvl4pPr>
              <a:defRPr sz="1124"/>
            </a:lvl4pPr>
            <a:lvl5pPr>
              <a:defRPr sz="1124"/>
            </a:lvl5pPr>
            <a:lvl6pPr>
              <a:defRPr sz="1499"/>
            </a:lvl6pPr>
            <a:lvl7pPr>
              <a:defRPr sz="1499"/>
            </a:lvl7pPr>
            <a:lvl8pPr>
              <a:defRPr sz="1499"/>
            </a:lvl8pPr>
            <a:lvl9pPr>
              <a:defRPr sz="14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3417" y="1493530"/>
            <a:ext cx="4321162" cy="4224233"/>
          </a:xfrm>
          <a:prstGeom prst="rect">
            <a:avLst/>
          </a:prstGeom>
        </p:spPr>
        <p:txBody>
          <a:bodyPr lIns="81510" tIns="40755" rIns="81510" bIns="40755"/>
          <a:lstStyle>
            <a:lvl1pPr>
              <a:defRPr sz="1124"/>
            </a:lvl1pPr>
            <a:lvl2pPr>
              <a:defRPr sz="1124"/>
            </a:lvl2pPr>
            <a:lvl3pPr>
              <a:defRPr sz="1124"/>
            </a:lvl3pPr>
            <a:lvl4pPr>
              <a:defRPr sz="1124"/>
            </a:lvl4pPr>
            <a:lvl5pPr>
              <a:defRPr sz="1124"/>
            </a:lvl5pPr>
            <a:lvl6pPr>
              <a:defRPr sz="1499"/>
            </a:lvl6pPr>
            <a:lvl7pPr>
              <a:defRPr sz="1499"/>
            </a:lvl7pPr>
            <a:lvl8pPr>
              <a:defRPr sz="1499"/>
            </a:lvl8pPr>
            <a:lvl9pPr>
              <a:defRPr sz="14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926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theme" Target="../theme/theme2.xml"/><Relationship Id="rId10" Type="http://schemas.openxmlformats.org/officeDocument/2006/relationships/image" Target="../media/image8.png"/><Relationship Id="rId4" Type="http://schemas.openxmlformats.org/officeDocument/2006/relationships/slideLayout" Target="../slideLayouts/slideLayout10.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stretch>
            <a:fillRect/>
          </a:stretch>
        </p:blipFill>
        <p:spPr>
          <a:xfrm>
            <a:off x="794" y="5857875"/>
            <a:ext cx="9782175" cy="542925"/>
          </a:xfrm>
          <a:prstGeom prst="rect">
            <a:avLst/>
          </a:prstGeom>
        </p:spPr>
      </p:pic>
      <p:sp>
        <p:nvSpPr>
          <p:cNvPr id="14" name="Rectangle 13"/>
          <p:cNvSpPr/>
          <p:nvPr userDrawn="1"/>
        </p:nvSpPr>
        <p:spPr>
          <a:xfrm>
            <a:off x="0" y="-2500"/>
            <a:ext cx="9783763"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72836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900">
          <a:solidFill>
            <a:schemeClr val="tx1"/>
          </a:solidFill>
          <a:latin typeface="+mn-lt"/>
          <a:ea typeface="+mn-ea"/>
          <a:cs typeface="+mn-cs"/>
        </a:defRPr>
      </a:lvl1pPr>
      <a:lvl2pPr marL="661988" indent="-254000" algn="l" rtl="0" eaLnBrk="1" fontAlgn="base" hangingPunct="1">
        <a:spcBef>
          <a:spcPct val="20000"/>
        </a:spcBef>
        <a:spcAft>
          <a:spcPct val="0"/>
        </a:spcAft>
        <a:buChar char="–"/>
        <a:defRPr sz="2500">
          <a:solidFill>
            <a:schemeClr val="tx1"/>
          </a:solidFill>
          <a:latin typeface="+mn-lt"/>
          <a:cs typeface="+mn-cs"/>
        </a:defRPr>
      </a:lvl2pPr>
      <a:lvl3pPr marL="1017588" indent="-203200" algn="l" rtl="0" eaLnBrk="1" fontAlgn="base" hangingPunct="1">
        <a:spcBef>
          <a:spcPct val="20000"/>
        </a:spcBef>
        <a:spcAft>
          <a:spcPct val="0"/>
        </a:spcAft>
        <a:buChar char="•"/>
        <a:defRPr sz="2100">
          <a:solidFill>
            <a:schemeClr val="tx1"/>
          </a:solidFill>
          <a:latin typeface="+mn-lt"/>
          <a:cs typeface="+mn-cs"/>
        </a:defRPr>
      </a:lvl3pPr>
      <a:lvl4pPr marL="1425575" indent="-203200" algn="l" rtl="0" eaLnBrk="1" fontAlgn="base" hangingPunct="1">
        <a:spcBef>
          <a:spcPct val="20000"/>
        </a:spcBef>
        <a:spcAft>
          <a:spcPct val="0"/>
        </a:spcAft>
        <a:buChar char="–"/>
        <a:defRPr>
          <a:solidFill>
            <a:schemeClr val="tx1"/>
          </a:solidFill>
          <a:latin typeface="+mn-lt"/>
          <a:cs typeface="+mn-cs"/>
        </a:defRPr>
      </a:lvl4pPr>
      <a:lvl5pPr marL="1833563" indent="-203200" algn="l" rtl="0" eaLnBrk="1" fontAlgn="base" hangingPunct="1">
        <a:spcBef>
          <a:spcPct val="20000"/>
        </a:spcBef>
        <a:spcAft>
          <a:spcPct val="0"/>
        </a:spcAft>
        <a:buChar char="»"/>
        <a:defRPr>
          <a:solidFill>
            <a:schemeClr val="tx1"/>
          </a:solidFill>
          <a:latin typeface="+mn-lt"/>
          <a:cs typeface="+mn-cs"/>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15096" rtl="0" eaLnBrk="1" latinLnBrk="0" hangingPunct="1">
        <a:defRPr sz="1600" kern="1200">
          <a:solidFill>
            <a:schemeClr val="tx1"/>
          </a:solidFill>
          <a:latin typeface="+mn-lt"/>
          <a:ea typeface="+mn-ea"/>
          <a:cs typeface="+mn-cs"/>
        </a:defRPr>
      </a:lvl1pPr>
      <a:lvl2pPr marL="407548" algn="l" defTabSz="815096" rtl="0" eaLnBrk="1" latinLnBrk="0" hangingPunct="1">
        <a:defRPr sz="1600" kern="1200">
          <a:solidFill>
            <a:schemeClr val="tx1"/>
          </a:solidFill>
          <a:latin typeface="+mn-lt"/>
          <a:ea typeface="+mn-ea"/>
          <a:cs typeface="+mn-cs"/>
        </a:defRPr>
      </a:lvl2pPr>
      <a:lvl3pPr marL="815096" algn="l" defTabSz="815096" rtl="0" eaLnBrk="1" latinLnBrk="0" hangingPunct="1">
        <a:defRPr sz="1600" kern="1200">
          <a:solidFill>
            <a:schemeClr val="tx1"/>
          </a:solidFill>
          <a:latin typeface="+mn-lt"/>
          <a:ea typeface="+mn-ea"/>
          <a:cs typeface="+mn-cs"/>
        </a:defRPr>
      </a:lvl3pPr>
      <a:lvl4pPr marL="1222644" algn="l" defTabSz="815096" rtl="0" eaLnBrk="1" latinLnBrk="0" hangingPunct="1">
        <a:defRPr sz="1600" kern="1200">
          <a:solidFill>
            <a:schemeClr val="tx1"/>
          </a:solidFill>
          <a:latin typeface="+mn-lt"/>
          <a:ea typeface="+mn-ea"/>
          <a:cs typeface="+mn-cs"/>
        </a:defRPr>
      </a:lvl4pPr>
      <a:lvl5pPr marL="1630192" algn="l" defTabSz="815096" rtl="0" eaLnBrk="1" latinLnBrk="0" hangingPunct="1">
        <a:defRPr sz="1600" kern="1200">
          <a:solidFill>
            <a:schemeClr val="tx1"/>
          </a:solidFill>
          <a:latin typeface="+mn-lt"/>
          <a:ea typeface="+mn-ea"/>
          <a:cs typeface="+mn-cs"/>
        </a:defRPr>
      </a:lvl5pPr>
      <a:lvl6pPr marL="2037740" algn="l" defTabSz="815096" rtl="0" eaLnBrk="1" latinLnBrk="0" hangingPunct="1">
        <a:defRPr sz="1600" kern="1200">
          <a:solidFill>
            <a:schemeClr val="tx1"/>
          </a:solidFill>
          <a:latin typeface="+mn-lt"/>
          <a:ea typeface="+mn-ea"/>
          <a:cs typeface="+mn-cs"/>
        </a:defRPr>
      </a:lvl6pPr>
      <a:lvl7pPr marL="2445288" algn="l" defTabSz="815096" rtl="0" eaLnBrk="1" latinLnBrk="0" hangingPunct="1">
        <a:defRPr sz="1600" kern="1200">
          <a:solidFill>
            <a:schemeClr val="tx1"/>
          </a:solidFill>
          <a:latin typeface="+mn-lt"/>
          <a:ea typeface="+mn-ea"/>
          <a:cs typeface="+mn-cs"/>
        </a:defRPr>
      </a:lvl7pPr>
      <a:lvl8pPr marL="2852837" algn="l" defTabSz="815096" rtl="0" eaLnBrk="1" latinLnBrk="0" hangingPunct="1">
        <a:defRPr sz="1600" kern="1200">
          <a:solidFill>
            <a:schemeClr val="tx1"/>
          </a:solidFill>
          <a:latin typeface="+mn-lt"/>
          <a:ea typeface="+mn-ea"/>
          <a:cs typeface="+mn-cs"/>
        </a:defRPr>
      </a:lvl8pPr>
      <a:lvl9pPr marL="3260385" algn="l" defTabSz="815096"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4">
          <p15:clr>
            <a:srgbClr val="F26B43"/>
          </p15:clr>
        </p15:guide>
        <p15:guide id="2" pos="202">
          <p15:clr>
            <a:srgbClr val="F26B43"/>
          </p15:clr>
        </p15:guide>
        <p15:guide id="3" pos="5962">
          <p15:clr>
            <a:srgbClr val="F26B43"/>
          </p15:clr>
        </p15:guide>
        <p15:guide id="4" orient="horz" pos="288">
          <p15:clr>
            <a:srgbClr val="F26B43"/>
          </p15:clr>
        </p15:guide>
        <p15:guide id="5" orient="horz" pos="3696">
          <p15:clr>
            <a:srgbClr val="F26B43"/>
          </p15:clr>
        </p15:guide>
        <p15:guide id="6" orient="horz" pos="912">
          <p15:clr>
            <a:srgbClr val="F26B43"/>
          </p15:clr>
        </p15:guide>
        <p15:guide id="7" orient="horz" pos="3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585" y="5628802"/>
            <a:ext cx="8732593" cy="645021"/>
          </a:xfrm>
          <a:prstGeom prst="rect">
            <a:avLst/>
          </a:prstGeom>
        </p:spPr>
      </p:pic>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77916" y="181349"/>
            <a:ext cx="185042" cy="185042"/>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1966" y="5629496"/>
            <a:ext cx="948865" cy="649224"/>
          </a:xfrm>
          <a:prstGeom prst="rect">
            <a:avLst/>
          </a:prstGeom>
        </p:spPr>
      </p:pic>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25585" y="5626700"/>
            <a:ext cx="936381" cy="649224"/>
          </a:xfrm>
          <a:prstGeom prst="rect">
            <a:avLst/>
          </a:prstGeom>
        </p:spPr>
      </p:pic>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b="98457"/>
          <a:stretch/>
        </p:blipFill>
        <p:spPr>
          <a:xfrm>
            <a:off x="0" y="-2500"/>
            <a:ext cx="9783763" cy="98192"/>
          </a:xfrm>
          <a:prstGeom prst="rect">
            <a:avLst/>
          </a:prstGeom>
        </p:spPr>
      </p:pic>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61966" y="5624599"/>
            <a:ext cx="948866" cy="6492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Lst>
  <p:txStyles>
    <p:titleStyle>
      <a:lvl1pPr algn="ctr" rtl="0" eaLnBrk="0" fontAlgn="base" hangingPunct="0">
        <a:spcBef>
          <a:spcPct val="0"/>
        </a:spcBef>
        <a:spcAft>
          <a:spcPct val="0"/>
        </a:spcAft>
        <a:defRPr sz="36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600">
          <a:solidFill>
            <a:schemeClr val="tx2"/>
          </a:solidFill>
          <a:latin typeface="Tahoma" pitchFamily="34" charset="0"/>
          <a:ea typeface="MS PGothic" panose="020B0600070205080204" pitchFamily="34" charset="-128"/>
          <a:cs typeface="MS PGothic" charset="0"/>
        </a:defRPr>
      </a:lvl2pPr>
      <a:lvl3pPr algn="ctr" rtl="0" eaLnBrk="0" fontAlgn="base" hangingPunct="0">
        <a:spcBef>
          <a:spcPct val="0"/>
        </a:spcBef>
        <a:spcAft>
          <a:spcPct val="0"/>
        </a:spcAft>
        <a:defRPr sz="3600">
          <a:solidFill>
            <a:schemeClr val="tx2"/>
          </a:solidFill>
          <a:latin typeface="Tahoma" pitchFamily="34" charset="0"/>
          <a:ea typeface="MS PGothic" panose="020B0600070205080204" pitchFamily="34" charset="-128"/>
          <a:cs typeface="MS PGothic" charset="0"/>
        </a:defRPr>
      </a:lvl3pPr>
      <a:lvl4pPr algn="ctr" rtl="0" eaLnBrk="0" fontAlgn="base" hangingPunct="0">
        <a:spcBef>
          <a:spcPct val="0"/>
        </a:spcBef>
        <a:spcAft>
          <a:spcPct val="0"/>
        </a:spcAft>
        <a:defRPr sz="3600">
          <a:solidFill>
            <a:schemeClr val="tx2"/>
          </a:solidFill>
          <a:latin typeface="Tahoma" pitchFamily="34" charset="0"/>
          <a:ea typeface="MS PGothic" panose="020B0600070205080204" pitchFamily="34" charset="-128"/>
          <a:cs typeface="MS PGothic" charset="0"/>
        </a:defRPr>
      </a:lvl4pPr>
      <a:lvl5pPr algn="ctr" rtl="0" eaLnBrk="0" fontAlgn="base" hangingPunct="0">
        <a:spcBef>
          <a:spcPct val="0"/>
        </a:spcBef>
        <a:spcAft>
          <a:spcPct val="0"/>
        </a:spcAft>
        <a:defRPr sz="3600">
          <a:solidFill>
            <a:schemeClr val="tx2"/>
          </a:solidFill>
          <a:latin typeface="Tahoma" pitchFamily="34" charset="0"/>
          <a:ea typeface="MS PGothic" panose="020B0600070205080204" pitchFamily="34" charset="-128"/>
          <a:cs typeface="MS PGothic" charset="0"/>
        </a:defRPr>
      </a:lvl5pPr>
      <a:lvl6pPr marL="381679" algn="ctr" rtl="0" fontAlgn="base">
        <a:spcBef>
          <a:spcPct val="0"/>
        </a:spcBef>
        <a:spcAft>
          <a:spcPct val="0"/>
        </a:spcAft>
        <a:defRPr sz="3651">
          <a:solidFill>
            <a:schemeClr val="tx2"/>
          </a:solidFill>
          <a:latin typeface="Arial" charset="0"/>
          <a:cs typeface="Arial" charset="0"/>
        </a:defRPr>
      </a:lvl6pPr>
      <a:lvl7pPr marL="763359" algn="ctr" rtl="0" fontAlgn="base">
        <a:spcBef>
          <a:spcPct val="0"/>
        </a:spcBef>
        <a:spcAft>
          <a:spcPct val="0"/>
        </a:spcAft>
        <a:defRPr sz="3651">
          <a:solidFill>
            <a:schemeClr val="tx2"/>
          </a:solidFill>
          <a:latin typeface="Arial" charset="0"/>
          <a:cs typeface="Arial" charset="0"/>
        </a:defRPr>
      </a:lvl7pPr>
      <a:lvl8pPr marL="1145038" algn="ctr" rtl="0" fontAlgn="base">
        <a:spcBef>
          <a:spcPct val="0"/>
        </a:spcBef>
        <a:spcAft>
          <a:spcPct val="0"/>
        </a:spcAft>
        <a:defRPr sz="3651">
          <a:solidFill>
            <a:schemeClr val="tx2"/>
          </a:solidFill>
          <a:latin typeface="Arial" charset="0"/>
          <a:cs typeface="Arial" charset="0"/>
        </a:defRPr>
      </a:lvl8pPr>
      <a:lvl9pPr marL="1526716" algn="ctr" rtl="0" fontAlgn="base">
        <a:spcBef>
          <a:spcPct val="0"/>
        </a:spcBef>
        <a:spcAft>
          <a:spcPct val="0"/>
        </a:spcAft>
        <a:defRPr sz="3651">
          <a:solidFill>
            <a:schemeClr val="tx2"/>
          </a:solidFill>
          <a:latin typeface="Arial" charset="0"/>
          <a:cs typeface="Arial" charset="0"/>
        </a:defRPr>
      </a:lvl9pPr>
    </p:titleStyle>
    <p:bodyStyle>
      <a:lvl1pPr marL="284163" indent="-284163" algn="l" rtl="0" eaLnBrk="0" fontAlgn="base" hangingPunct="0">
        <a:spcBef>
          <a:spcPct val="20000"/>
        </a:spcBef>
        <a:spcAft>
          <a:spcPct val="0"/>
        </a:spcAft>
        <a:buChar char="•"/>
        <a:defRPr sz="2700">
          <a:solidFill>
            <a:schemeClr val="tx1"/>
          </a:solidFill>
          <a:latin typeface="+mn-lt"/>
          <a:ea typeface="MS PGothic" panose="020B0600070205080204" pitchFamily="34" charset="-128"/>
          <a:cs typeface="MS PGothic" charset="0"/>
        </a:defRPr>
      </a:lvl1pPr>
      <a:lvl2pPr marL="619125" indent="-236538" algn="l" rtl="0" eaLnBrk="0" fontAlgn="base" hangingPunct="0">
        <a:spcBef>
          <a:spcPct val="20000"/>
        </a:spcBef>
        <a:spcAft>
          <a:spcPct val="0"/>
        </a:spcAft>
        <a:buChar char="–"/>
        <a:defRPr sz="2300">
          <a:solidFill>
            <a:schemeClr val="tx1"/>
          </a:solidFill>
          <a:latin typeface="+mn-lt"/>
          <a:ea typeface="MS PGothic" panose="020B0600070205080204" pitchFamily="34" charset="-128"/>
          <a:cs typeface="MS PGothic" charset="0"/>
        </a:defRPr>
      </a:lvl2pPr>
      <a:lvl3pPr marL="952500" indent="-188913" algn="l" rtl="0" eaLnBrk="0" fontAlgn="base" hangingPunct="0">
        <a:spcBef>
          <a:spcPct val="20000"/>
        </a:spcBef>
        <a:spcAft>
          <a:spcPct val="0"/>
        </a:spcAft>
        <a:buChar char="•"/>
        <a:defRPr sz="1900">
          <a:solidFill>
            <a:schemeClr val="tx1"/>
          </a:solidFill>
          <a:latin typeface="+mn-lt"/>
          <a:ea typeface="MS PGothic" panose="020B0600070205080204" pitchFamily="34" charset="-128"/>
          <a:cs typeface="MS PGothic" charset="0"/>
        </a:defRPr>
      </a:lvl3pPr>
      <a:lvl4pPr marL="1333500" indent="-188913"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4pPr>
      <a:lvl5pPr marL="1716088" indent="-188913"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p:bodyStyle>
    <p:otherStyle>
      <a:defPPr>
        <a:defRPr lang="en-US"/>
      </a:defPPr>
      <a:lvl1pPr marL="0" algn="l" defTabSz="763359" rtl="0" eaLnBrk="1" latinLnBrk="0" hangingPunct="1">
        <a:defRPr sz="1499" kern="1200">
          <a:solidFill>
            <a:schemeClr val="tx1"/>
          </a:solidFill>
          <a:latin typeface="+mn-lt"/>
          <a:ea typeface="+mn-ea"/>
          <a:cs typeface="+mn-cs"/>
        </a:defRPr>
      </a:lvl1pPr>
      <a:lvl2pPr marL="381679" algn="l" defTabSz="763359" rtl="0" eaLnBrk="1" latinLnBrk="0" hangingPunct="1">
        <a:defRPr sz="1499" kern="1200">
          <a:solidFill>
            <a:schemeClr val="tx1"/>
          </a:solidFill>
          <a:latin typeface="+mn-lt"/>
          <a:ea typeface="+mn-ea"/>
          <a:cs typeface="+mn-cs"/>
        </a:defRPr>
      </a:lvl2pPr>
      <a:lvl3pPr marL="763359" algn="l" defTabSz="763359" rtl="0" eaLnBrk="1" latinLnBrk="0" hangingPunct="1">
        <a:defRPr sz="1499" kern="1200">
          <a:solidFill>
            <a:schemeClr val="tx1"/>
          </a:solidFill>
          <a:latin typeface="+mn-lt"/>
          <a:ea typeface="+mn-ea"/>
          <a:cs typeface="+mn-cs"/>
        </a:defRPr>
      </a:lvl3pPr>
      <a:lvl4pPr marL="1145038" algn="l" defTabSz="763359" rtl="0" eaLnBrk="1" latinLnBrk="0" hangingPunct="1">
        <a:defRPr sz="1499" kern="1200">
          <a:solidFill>
            <a:schemeClr val="tx1"/>
          </a:solidFill>
          <a:latin typeface="+mn-lt"/>
          <a:ea typeface="+mn-ea"/>
          <a:cs typeface="+mn-cs"/>
        </a:defRPr>
      </a:lvl4pPr>
      <a:lvl5pPr marL="1526716" algn="l" defTabSz="763359" rtl="0" eaLnBrk="1" latinLnBrk="0" hangingPunct="1">
        <a:defRPr sz="1499" kern="1200">
          <a:solidFill>
            <a:schemeClr val="tx1"/>
          </a:solidFill>
          <a:latin typeface="+mn-lt"/>
          <a:ea typeface="+mn-ea"/>
          <a:cs typeface="+mn-cs"/>
        </a:defRPr>
      </a:lvl5pPr>
      <a:lvl6pPr marL="1908395" algn="l" defTabSz="763359" rtl="0" eaLnBrk="1" latinLnBrk="0" hangingPunct="1">
        <a:defRPr sz="1499" kern="1200">
          <a:solidFill>
            <a:schemeClr val="tx1"/>
          </a:solidFill>
          <a:latin typeface="+mn-lt"/>
          <a:ea typeface="+mn-ea"/>
          <a:cs typeface="+mn-cs"/>
        </a:defRPr>
      </a:lvl6pPr>
      <a:lvl7pPr marL="2290076" algn="l" defTabSz="763359" rtl="0" eaLnBrk="1" latinLnBrk="0" hangingPunct="1">
        <a:defRPr sz="1499" kern="1200">
          <a:solidFill>
            <a:schemeClr val="tx1"/>
          </a:solidFill>
          <a:latin typeface="+mn-lt"/>
          <a:ea typeface="+mn-ea"/>
          <a:cs typeface="+mn-cs"/>
        </a:defRPr>
      </a:lvl7pPr>
      <a:lvl8pPr marL="2671754" algn="l" defTabSz="763359" rtl="0" eaLnBrk="1" latinLnBrk="0" hangingPunct="1">
        <a:defRPr sz="1499" kern="1200">
          <a:solidFill>
            <a:schemeClr val="tx1"/>
          </a:solidFill>
          <a:latin typeface="+mn-lt"/>
          <a:ea typeface="+mn-ea"/>
          <a:cs typeface="+mn-cs"/>
        </a:defRPr>
      </a:lvl8pPr>
      <a:lvl9pPr marL="3053435" algn="l" defTabSz="763359" rtl="0" eaLnBrk="1" latinLnBrk="0" hangingPunct="1">
        <a:defRPr sz="14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bgtest2.gif"/>
          <p:cNvPicPr>
            <a:picLocks noChangeAspect="1"/>
          </p:cNvPicPr>
          <p:nvPr/>
        </p:nvPicPr>
        <p:blipFill rotWithShape="1">
          <a:blip r:embed="rId3">
            <a:extLst>
              <a:ext uri="{28A0092B-C50C-407E-A947-70E740481C1C}">
                <a14:useLocalDpi xmlns:a14="http://schemas.microsoft.com/office/drawing/2010/main" val="0"/>
              </a:ext>
            </a:extLst>
          </a:blip>
          <a:srcRect l="13626" t="8857" r="528"/>
          <a:stretch/>
        </p:blipFill>
        <p:spPr bwMode="auto">
          <a:xfrm>
            <a:off x="0" y="29817"/>
            <a:ext cx="9783763" cy="5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69154" y="3488636"/>
            <a:ext cx="6019800" cy="865930"/>
          </a:xfrm>
        </p:spPr>
        <p:txBody>
          <a:bodyPr/>
          <a:lstStyle/>
          <a:p>
            <a:r>
              <a:rPr lang="en-US" dirty="0">
                <a:latin typeface="+mj-lt"/>
              </a:rPr>
              <a:t>Welding and Hot 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40475" y="4527718"/>
            <a:ext cx="3443288" cy="90153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Hazard Assessment</a:t>
            </a:r>
          </a:p>
        </p:txBody>
      </p:sp>
      <p:sp>
        <p:nvSpPr>
          <p:cNvPr id="2" name="Content Placeholder 1"/>
          <p:cNvSpPr>
            <a:spLocks noGrp="1"/>
          </p:cNvSpPr>
          <p:nvPr>
            <p:ph idx="1"/>
          </p:nvPr>
        </p:nvSpPr>
        <p:spPr>
          <a:xfrm>
            <a:off x="320674" y="1371600"/>
            <a:ext cx="5842001" cy="2428875"/>
          </a:xfrm>
        </p:spPr>
        <p:txBody>
          <a:bodyPr/>
          <a:lstStyle/>
          <a:p>
            <a:pPr marL="0" indent="0">
              <a:spcAft>
                <a:spcPts val="3000"/>
              </a:spcAft>
              <a:buNone/>
            </a:pPr>
            <a:r>
              <a:rPr lang="en-US" dirty="0">
                <a:latin typeface="+mj-lt"/>
              </a:rPr>
              <a:t>Your supervisor must take certain precautions before hot work begins. The most important of these is the hazard assessment. </a:t>
            </a:r>
            <a:endParaRPr lang="en-US" altLang="en-US" dirty="0">
              <a:latin typeface="+mj-lt"/>
            </a:endParaRPr>
          </a:p>
          <a:p>
            <a:pPr marL="0" indent="0">
              <a:spcAft>
                <a:spcPts val="1000"/>
              </a:spcAft>
              <a:buNone/>
            </a:pPr>
            <a:r>
              <a:rPr lang="en-US" altLang="en-US" b="1" dirty="0">
                <a:solidFill>
                  <a:srgbClr val="E65F25"/>
                </a:solidFill>
                <a:latin typeface="+mj-lt"/>
              </a:rPr>
              <a:t>The hazard assessment considers:</a:t>
            </a:r>
          </a:p>
          <a:p>
            <a:pPr marL="342900" indent="-338138">
              <a:buFont typeface="Tahoma" panose="020B0604030504040204" pitchFamily="34" charset="0"/>
              <a:buChar char="•"/>
            </a:pPr>
            <a:r>
              <a:rPr lang="en-US" altLang="en-US" dirty="0">
                <a:latin typeface="+mj-lt"/>
              </a:rPr>
              <a:t>All the activities required for completing the task.</a:t>
            </a:r>
          </a:p>
          <a:p>
            <a:pPr marL="342900" indent="-338138">
              <a:buFont typeface="Tahoma" panose="020B0604030504040204" pitchFamily="34" charset="0"/>
              <a:buChar char="•"/>
            </a:pPr>
            <a:r>
              <a:rPr lang="en-US" altLang="en-US" dirty="0">
                <a:latin typeface="+mj-lt"/>
              </a:rPr>
              <a:t>The hazards associated with each of those activities. </a:t>
            </a:r>
          </a:p>
          <a:p>
            <a:pPr marL="342900" indent="-338138">
              <a:buFont typeface="Tahoma" panose="020B0604030504040204" pitchFamily="34" charset="0"/>
              <a:buChar char="•"/>
            </a:pPr>
            <a:r>
              <a:rPr lang="en-US" altLang="en-US" dirty="0">
                <a:latin typeface="+mj-lt"/>
              </a:rPr>
              <a:t>Any additional environmental hazards.</a:t>
            </a:r>
          </a:p>
        </p:txBody>
      </p:sp>
      <p:sp>
        <p:nvSpPr>
          <p:cNvPr id="5" name="TextBox 4"/>
          <p:cNvSpPr txBox="1"/>
          <p:nvPr/>
        </p:nvSpPr>
        <p:spPr>
          <a:xfrm>
            <a:off x="6943725" y="4633087"/>
            <a:ext cx="2520950" cy="692497"/>
          </a:xfrm>
          <a:prstGeom prst="rect">
            <a:avLst/>
          </a:prstGeom>
          <a:noFill/>
        </p:spPr>
        <p:txBody>
          <a:bodyPr wrap="square">
            <a:spAutoFit/>
          </a:bodyPr>
          <a:lstStyle/>
          <a:p>
            <a:pPr marL="0" indent="0">
              <a:spcAft>
                <a:spcPts val="1000"/>
              </a:spcAft>
              <a:buNone/>
            </a:pPr>
            <a:r>
              <a:rPr lang="en-US" altLang="en-US" sz="1300" i="1">
                <a:solidFill>
                  <a:srgbClr val="3D3D3D"/>
                </a:solidFill>
                <a:latin typeface="+mj-lt"/>
                <a:ea typeface="Open Sans" panose="020B0606030504020204" pitchFamily="34" charset="0"/>
                <a:cs typeface="Open Sans" panose="020B0606030504020204" pitchFamily="34" charset="0"/>
              </a:rPr>
              <a:t>The hazard assessment will guide the choice of hazard controls and PPE. </a:t>
            </a:r>
          </a:p>
        </p:txBody>
      </p:sp>
      <p:pic>
        <p:nvPicPr>
          <p:cNvPr id="286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1447800"/>
            <a:ext cx="3048000" cy="295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a:xfrm rot="781729">
            <a:off x="6406616" y="4488103"/>
            <a:ext cx="532605" cy="1016196"/>
          </a:xfrm>
          <a:prstGeom prst="rect">
            <a:avLst/>
          </a:prstGeom>
          <a:effectLst/>
        </p:spPr>
        <p:txBody>
          <a:bodyPr lIns="81510" tIns="40755" rIns="81510" bIns="40755"/>
          <a:lstStyle>
            <a:lvl1pPr algn="l" rtl="0" eaLnBrk="0" fontAlgn="base" hangingPunct="0">
              <a:spcBef>
                <a:spcPct val="0"/>
              </a:spcBef>
              <a:spcAft>
                <a:spcPct val="0"/>
              </a:spcAft>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r>
              <a:rPr lang="en-US" sz="6000" kern="0">
                <a:ln>
                  <a:solidFill>
                    <a:srgbClr val="E65F25"/>
                  </a:solidFill>
                </a:ln>
                <a:solidFill>
                  <a:schemeClr val="bg1"/>
                </a:solidFill>
                <a:latin typeface="Calibri" panose="020F0502020204030204" pitchFamily="34" charset="0"/>
              </a:rPr>
              <a:t>*</a:t>
            </a:r>
            <a:endParaRPr lang="en-US" sz="6000" kern="0" dirty="0">
              <a:ln>
                <a:solidFill>
                  <a:srgbClr val="E65F25"/>
                </a:solidFill>
              </a:ln>
              <a:solidFill>
                <a:schemeClr val="bg1"/>
              </a:solidFill>
              <a:latin typeface="Calibri" panose="020F0502020204030204" pitchFamily="34" charset="0"/>
            </a:endParaRPr>
          </a:p>
        </p:txBody>
      </p:sp>
      <p:sp>
        <p:nvSpPr>
          <p:cNvPr id="9" name="Rectangle 8"/>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0"/>
              </a:spcBef>
              <a:spcAft>
                <a:spcPts val="3000"/>
              </a:spcAft>
              <a:buNone/>
              <a:defRPr/>
            </a:pPr>
            <a:r>
              <a:rPr lang="en-US" dirty="0">
                <a:latin typeface="+mj-lt"/>
                <a:cs typeface="Arial" panose="020B0604020202020204" pitchFamily="34" charset="0"/>
              </a:rPr>
              <a:t>Next, your supervisor will perform the following administrative tasks.</a:t>
            </a:r>
            <a:endParaRPr lang="en-US" b="1" dirty="0">
              <a:solidFill>
                <a:schemeClr val="tx1"/>
              </a:solidFill>
              <a:latin typeface="+mj-lt"/>
              <a:cs typeface="Times New Roman" charset="0"/>
            </a:endParaRPr>
          </a:p>
          <a:p>
            <a:pPr marL="0" indent="0">
              <a:spcBef>
                <a:spcPct val="0"/>
              </a:spcBef>
              <a:spcAft>
                <a:spcPts val="1000"/>
              </a:spcAft>
              <a:buFontTx/>
              <a:buNone/>
              <a:defRPr/>
            </a:pPr>
            <a:r>
              <a:rPr lang="en-US" b="1" dirty="0">
                <a:solidFill>
                  <a:srgbClr val="E65F25"/>
                </a:solidFill>
                <a:latin typeface="+mj-lt"/>
                <a:cs typeface="Times New Roman" charset="0"/>
              </a:rPr>
              <a:t>Notification:</a:t>
            </a:r>
          </a:p>
          <a:p>
            <a:pPr marL="0" indent="0">
              <a:spcBef>
                <a:spcPct val="0"/>
              </a:spcBef>
              <a:spcAft>
                <a:spcPts val="3000"/>
              </a:spcAft>
              <a:buFontTx/>
              <a:buNone/>
              <a:defRPr/>
            </a:pPr>
            <a:r>
              <a:rPr lang="en-US" dirty="0">
                <a:latin typeface="+mj-lt"/>
                <a:cs typeface="Times New Roman" charset="0"/>
              </a:rPr>
              <a:t>Notify area management and employees of planned hot work activities.</a:t>
            </a:r>
          </a:p>
          <a:p>
            <a:pPr marL="0" indent="0">
              <a:spcBef>
                <a:spcPct val="0"/>
              </a:spcBef>
              <a:spcAft>
                <a:spcPts val="1000"/>
              </a:spcAft>
              <a:buFontTx/>
              <a:buNone/>
              <a:defRPr/>
            </a:pPr>
            <a:r>
              <a:rPr lang="en-US" b="1" dirty="0">
                <a:solidFill>
                  <a:srgbClr val="E65F25"/>
                </a:solidFill>
                <a:latin typeface="+mj-lt"/>
                <a:cs typeface="Times New Roman" charset="0"/>
              </a:rPr>
              <a:t>Permits:</a:t>
            </a:r>
          </a:p>
          <a:p>
            <a:pPr marL="0" indent="0">
              <a:spcBef>
                <a:spcPct val="0"/>
              </a:spcBef>
              <a:spcAft>
                <a:spcPts val="1000"/>
              </a:spcAft>
              <a:buNone/>
              <a:defRPr/>
            </a:pPr>
            <a:r>
              <a:rPr lang="en-US" dirty="0">
                <a:latin typeface="+mj-lt"/>
                <a:cs typeface="Times New Roman" charset="0"/>
              </a:rPr>
              <a:t>To certify that hazards are thoroughly identified and addressed, acquire and complete hot work permits. </a:t>
            </a:r>
          </a:p>
          <a:p>
            <a:pPr>
              <a:spcBef>
                <a:spcPct val="0"/>
              </a:spcBef>
              <a:spcAft>
                <a:spcPts val="300"/>
              </a:spcAft>
              <a:defRPr/>
            </a:pPr>
            <a:r>
              <a:rPr lang="en-US" dirty="0">
                <a:latin typeface="+mj-lt"/>
                <a:cs typeface="Times New Roman" charset="0"/>
              </a:rPr>
              <a:t>Each separate operation requires a permit. </a:t>
            </a:r>
          </a:p>
          <a:p>
            <a:pPr marL="690563" indent="-350838">
              <a:spcBef>
                <a:spcPct val="0"/>
              </a:spcBef>
              <a:spcAft>
                <a:spcPts val="1000"/>
              </a:spcAft>
              <a:buFont typeface="Tahoma" panose="020B0604030504040204" pitchFamily="34" charset="0"/>
              <a:buChar char="‒"/>
              <a:defRPr/>
            </a:pPr>
            <a:r>
              <a:rPr lang="en-US" dirty="0">
                <a:latin typeface="+mj-lt"/>
                <a:cs typeface="Times New Roman" charset="0"/>
              </a:rPr>
              <a:t>Sometimes a new permit is needed for each shift or if new hazards are introduced. </a:t>
            </a:r>
          </a:p>
          <a:p>
            <a:pPr>
              <a:spcBef>
                <a:spcPct val="0"/>
              </a:spcBef>
              <a:spcAft>
                <a:spcPts val="1000"/>
              </a:spcAft>
              <a:defRPr/>
            </a:pPr>
            <a:r>
              <a:rPr lang="en-US" dirty="0">
                <a:latin typeface="+mj-lt"/>
                <a:cs typeface="Times New Roman" charset="0"/>
              </a:rPr>
              <a:t>The organization should keep permits for at least one year after the hot work has been performed.</a:t>
            </a:r>
          </a:p>
        </p:txBody>
      </p:sp>
      <p:pic>
        <p:nvPicPr>
          <p:cNvPr id="307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7975" y="1371600"/>
            <a:ext cx="2689289" cy="40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mj-lt"/>
              </a:rPr>
              <a:t>Administrative Procedures</a:t>
            </a:r>
          </a:p>
        </p:txBody>
      </p:sp>
      <p:sp>
        <p:nvSpPr>
          <p:cNvPr id="11" name="Rectangle 10"/>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Hazard Controls</a:t>
            </a:r>
          </a:p>
        </p:txBody>
      </p:sp>
      <p:sp>
        <p:nvSpPr>
          <p:cNvPr id="29699" name="Content Placeholder 8"/>
          <p:cNvSpPr>
            <a:spLocks noGrp="1"/>
          </p:cNvSpPr>
          <p:nvPr>
            <p:ph idx="1"/>
          </p:nvPr>
        </p:nvSpPr>
        <p:spPr bwMode="auto">
          <a:xfrm>
            <a:off x="178530" y="1369296"/>
            <a:ext cx="6019801" cy="42791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spcAft>
                <a:spcPts val="2000"/>
              </a:spcAft>
              <a:buNone/>
              <a:defRPr/>
            </a:pPr>
            <a:r>
              <a:rPr lang="en-US" dirty="0">
                <a:latin typeface="+mj-lt"/>
                <a:cs typeface="Arial" panose="020B0604020202020204" pitchFamily="34" charset="0"/>
              </a:rPr>
              <a:t>Based on the hazard assessment, your supervisor will establish hazard controls for each risk. </a:t>
            </a:r>
            <a:endParaRPr lang="en-US" altLang="en-US" b="1" dirty="0">
              <a:solidFill>
                <a:schemeClr val="tx1"/>
              </a:solidFill>
              <a:latin typeface="+mj-lt"/>
            </a:endParaRPr>
          </a:p>
          <a:p>
            <a:pPr marL="0" indent="0" eaLnBrk="1" hangingPunct="1">
              <a:spcBef>
                <a:spcPts val="0"/>
              </a:spcBef>
              <a:spcAft>
                <a:spcPts val="1000"/>
              </a:spcAft>
              <a:buFontTx/>
              <a:buNone/>
              <a:defRPr/>
            </a:pPr>
            <a:r>
              <a:rPr lang="en-US" altLang="en-US" b="1" dirty="0">
                <a:solidFill>
                  <a:srgbClr val="E65F25"/>
                </a:solidFill>
                <a:latin typeface="+mj-lt"/>
              </a:rPr>
              <a:t>Controlling combustible materials: </a:t>
            </a:r>
          </a:p>
          <a:p>
            <a:pPr marL="349250" indent="-349250" eaLnBrk="1" hangingPunct="1">
              <a:spcBef>
                <a:spcPts val="0"/>
              </a:spcBef>
              <a:defRPr/>
            </a:pPr>
            <a:r>
              <a:rPr lang="en-US" altLang="en-US" dirty="0">
                <a:latin typeface="+mj-lt"/>
              </a:rPr>
              <a:t>Remove all combustible materials </a:t>
            </a:r>
            <a:r>
              <a:rPr lang="en-US" altLang="en-US" b="1" dirty="0">
                <a:latin typeface="+mj-lt"/>
              </a:rPr>
              <a:t>35 feet </a:t>
            </a:r>
            <a:r>
              <a:rPr lang="en-US" altLang="en-US" dirty="0">
                <a:latin typeface="+mj-lt"/>
              </a:rPr>
              <a:t>from the work area.</a:t>
            </a:r>
          </a:p>
          <a:p>
            <a:pPr marL="349250" indent="-347663" eaLnBrk="1" hangingPunct="1">
              <a:spcBef>
                <a:spcPts val="0"/>
              </a:spcBef>
              <a:defRPr/>
            </a:pPr>
            <a:r>
              <a:rPr lang="en-US" altLang="en-US" dirty="0">
                <a:latin typeface="+mj-lt"/>
                <a:ea typeface="ＭＳ Ｐゴシック" pitchFamily="34" charset="-128"/>
              </a:rPr>
              <a:t>Move combustibles</a:t>
            </a:r>
            <a:r>
              <a:rPr lang="en-US" altLang="en-US" b="1" dirty="0">
                <a:latin typeface="+mj-lt"/>
                <a:ea typeface="ＭＳ Ｐゴシック" pitchFamily="34" charset="-128"/>
              </a:rPr>
              <a:t> </a:t>
            </a:r>
            <a:r>
              <a:rPr lang="en-US" altLang="en-US" dirty="0">
                <a:latin typeface="+mj-lt"/>
                <a:ea typeface="ＭＳ Ｐゴシック" pitchFamily="34" charset="-128"/>
              </a:rPr>
              <a:t>located on the opposite side of partitions and ceilings that will be subject to welding or cutting.</a:t>
            </a:r>
          </a:p>
          <a:p>
            <a:pPr marL="349250" indent="-349250" eaLnBrk="1" hangingPunct="1">
              <a:spcBef>
                <a:spcPts val="0"/>
              </a:spcBef>
              <a:spcAft>
                <a:spcPts val="2000"/>
              </a:spcAft>
              <a:defRPr/>
            </a:pPr>
            <a:r>
              <a:rPr lang="en-US" altLang="en-US" dirty="0">
                <a:latin typeface="+mj-lt"/>
              </a:rPr>
              <a:t>Avoid unmovable combustible materials, such as wooden floors. </a:t>
            </a:r>
          </a:p>
          <a:p>
            <a:pPr marL="1587" indent="0" eaLnBrk="1" hangingPunct="1">
              <a:spcBef>
                <a:spcPts val="0"/>
              </a:spcBef>
              <a:spcAft>
                <a:spcPts val="1000"/>
              </a:spcAft>
              <a:buNone/>
              <a:defRPr/>
            </a:pPr>
            <a:r>
              <a:rPr lang="en-US" altLang="en-US" b="1" dirty="0">
                <a:solidFill>
                  <a:srgbClr val="E65F25"/>
                </a:solidFill>
                <a:latin typeface="+mj-lt"/>
                <a:ea typeface="ＭＳ Ｐゴシック" charset="0"/>
              </a:rPr>
              <a:t>If unable to remove or avoid fire hazards: </a:t>
            </a:r>
          </a:p>
          <a:p>
            <a:pPr marL="349250" indent="-347663" eaLnBrk="1" hangingPunct="1">
              <a:spcBef>
                <a:spcPts val="0"/>
              </a:spcBef>
              <a:defRPr/>
            </a:pPr>
            <a:r>
              <a:rPr lang="en-US" altLang="en-US" dirty="0">
                <a:latin typeface="+mj-lt"/>
                <a:ea typeface="ＭＳ Ｐゴシック" charset="0"/>
              </a:rPr>
              <a:t>Cover combustible floors or materials with fire blankets or other </a:t>
            </a:r>
            <a:r>
              <a:rPr lang="en-US" altLang="en-US">
                <a:latin typeface="+mj-lt"/>
                <a:ea typeface="ＭＳ Ｐゴシック" charset="0"/>
              </a:rPr>
              <a:t>suitable non-combustible </a:t>
            </a:r>
            <a:r>
              <a:rPr lang="en-US" altLang="en-US" dirty="0">
                <a:latin typeface="+mj-lt"/>
                <a:ea typeface="ＭＳ Ｐゴシック" charset="0"/>
              </a:rPr>
              <a:t>material to contain slag and sparks.</a:t>
            </a:r>
          </a:p>
          <a:p>
            <a:pPr marL="349250" indent="-349250" eaLnBrk="1" hangingPunct="1">
              <a:spcBef>
                <a:spcPts val="0"/>
              </a:spcBef>
              <a:defRPr/>
            </a:pPr>
            <a:r>
              <a:rPr lang="en-US" altLang="en-US" dirty="0">
                <a:latin typeface="+mj-lt"/>
              </a:rPr>
              <a:t>Use guards.</a:t>
            </a:r>
          </a:p>
          <a:p>
            <a:pPr marL="349250" indent="-349250" eaLnBrk="1" hangingPunct="1">
              <a:spcBef>
                <a:spcPts val="0"/>
              </a:spcBef>
              <a:defRPr/>
            </a:pPr>
            <a:r>
              <a:rPr lang="en-US" altLang="en-US" dirty="0">
                <a:latin typeface="+mj-lt"/>
              </a:rPr>
              <a:t>Establish restrictions.</a:t>
            </a:r>
          </a:p>
          <a:p>
            <a:pPr marL="349250" indent="-347663" eaLnBrk="1" hangingPunct="1">
              <a:spcBef>
                <a:spcPts val="0"/>
              </a:spcBef>
              <a:defRPr/>
            </a:pPr>
            <a:r>
              <a:rPr lang="en-US" altLang="en-US" dirty="0">
                <a:latin typeface="+mj-lt"/>
              </a:rPr>
              <a:t>In some cases, hot work may be prohibited entirely.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185" y="466725"/>
            <a:ext cx="3582449" cy="5400675"/>
          </a:xfrm>
          <a:prstGeom prst="rect">
            <a:avLst/>
          </a:prstGeom>
        </p:spPr>
      </p:pic>
      <p:sp>
        <p:nvSpPr>
          <p:cNvPr id="10" name="Rectangle 9"/>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320675" y="457200"/>
            <a:ext cx="6982949" cy="865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Additional Fire Prevention Measures</a:t>
            </a:r>
            <a:endParaRPr lang="en-US" altLang="en-US" b="0" dirty="0">
              <a:latin typeface="+mj-lt"/>
            </a:endParaRPr>
          </a:p>
        </p:txBody>
      </p:sp>
      <p:sp>
        <p:nvSpPr>
          <p:cNvPr id="9" name="Content Placeholder 8"/>
          <p:cNvSpPr>
            <a:spLocks noGrp="1"/>
          </p:cNvSpPr>
          <p:nvPr>
            <p:ph idx="1"/>
          </p:nvPr>
        </p:nvSpPr>
        <p:spPr>
          <a:xfrm>
            <a:off x="320674" y="1371600"/>
            <a:ext cx="6019802" cy="4224232"/>
          </a:xfrm>
        </p:spPr>
        <p:txBody>
          <a:bodyPr vert="horz" wrap="square" numCol="1" anchor="t" anchorCtr="0" compatLnSpc="1">
            <a:prstTxWarp prst="textNoShape">
              <a:avLst/>
            </a:prstTxWarp>
          </a:bodyPr>
          <a:lstStyle/>
          <a:p>
            <a:pPr marL="339725" indent="-339725" eaLnBrk="1" hangingPunct="1">
              <a:spcBef>
                <a:spcPts val="0"/>
              </a:spcBef>
              <a:spcAft>
                <a:spcPts val="1300"/>
              </a:spcAft>
              <a:defRPr/>
            </a:pPr>
            <a:r>
              <a:rPr lang="en-US" altLang="en-US" sz="1300" b="1" dirty="0">
                <a:latin typeface="+mj-lt"/>
                <a:ea typeface="ＭＳ Ｐゴシック" pitchFamily="34" charset="-128"/>
                <a:cs typeface="+mn-cs"/>
              </a:rPr>
              <a:t>Fire watch: </a:t>
            </a:r>
            <a:r>
              <a:rPr lang="en-US" altLang="en-US" sz="1300" dirty="0">
                <a:latin typeface="+mj-lt"/>
                <a:ea typeface="ＭＳ Ｐゴシック" pitchFamily="34" charset="-128"/>
                <a:cs typeface="+mn-cs"/>
              </a:rPr>
              <a:t>Establish a fire watch in areas where fires might develop. Continue the watch for at least 30 – 60 minutes after completion of hot work.</a:t>
            </a:r>
          </a:p>
          <a:p>
            <a:pPr marL="349250" indent="-347663" eaLnBrk="1" hangingPunct="1">
              <a:spcBef>
                <a:spcPts val="0"/>
              </a:spcBef>
              <a:spcAft>
                <a:spcPts val="1300"/>
              </a:spcAft>
              <a:defRPr/>
            </a:pPr>
            <a:r>
              <a:rPr lang="en-US" altLang="en-US" sz="1300" b="1" dirty="0">
                <a:latin typeface="+mj-lt"/>
                <a:ea typeface="ＭＳ Ｐゴシック" pitchFamily="34" charset="-128"/>
                <a:cs typeface="+mn-cs"/>
              </a:rPr>
              <a:t>Fire extinguishers: </a:t>
            </a:r>
            <a:r>
              <a:rPr lang="en-US" altLang="en-US" sz="1300" dirty="0">
                <a:latin typeface="+mj-lt"/>
                <a:ea typeface="ＭＳ Ｐゴシック" pitchFamily="34" charset="-128"/>
                <a:cs typeface="+mn-cs"/>
              </a:rPr>
              <a:t>Provide at least one 10-pound ABC fire extinguisher in each hot work zone.</a:t>
            </a:r>
            <a:endParaRPr lang="en-US" altLang="en-US" sz="1300" b="1" dirty="0">
              <a:latin typeface="+mj-lt"/>
              <a:ea typeface="ＭＳ Ｐゴシック" pitchFamily="34" charset="-128"/>
              <a:cs typeface="+mn-cs"/>
            </a:endParaRPr>
          </a:p>
          <a:p>
            <a:pPr marL="349250" indent="-347663" eaLnBrk="1" hangingPunct="1">
              <a:spcBef>
                <a:spcPts val="0"/>
              </a:spcBef>
              <a:spcAft>
                <a:spcPts val="1300"/>
              </a:spcAft>
              <a:defRPr/>
            </a:pPr>
            <a:r>
              <a:rPr lang="en-US" altLang="en-US" sz="1300" b="1" dirty="0">
                <a:latin typeface="+mj-lt"/>
                <a:ea typeface="ＭＳ Ｐゴシック" charset="0"/>
                <a:cs typeface="+mn-cs"/>
              </a:rPr>
              <a:t>Ducts and conveyer systems: </a:t>
            </a:r>
            <a:r>
              <a:rPr lang="en-US" altLang="en-US" sz="1300" dirty="0">
                <a:latin typeface="+mj-lt"/>
                <a:ea typeface="ＭＳ Ｐゴシック" charset="0"/>
                <a:cs typeface="+mn-cs"/>
              </a:rPr>
              <a:t>Shut down ducts and conveyor systems that might carry sparks.</a:t>
            </a:r>
          </a:p>
          <a:p>
            <a:pPr marL="349250" indent="-349250">
              <a:spcBef>
                <a:spcPts val="0"/>
              </a:spcBef>
              <a:spcAft>
                <a:spcPts val="1300"/>
              </a:spcAft>
              <a:defRPr/>
            </a:pPr>
            <a:r>
              <a:rPr lang="en-US" altLang="en-US" sz="1300" b="1" dirty="0">
                <a:latin typeface="+mj-lt"/>
              </a:rPr>
              <a:t>Atmosphere control: </a:t>
            </a:r>
            <a:r>
              <a:rPr lang="en-US" altLang="en-US" sz="1300" dirty="0">
                <a:latin typeface="+mj-lt"/>
              </a:rPr>
              <a:t>Monitor the air, checking for flammable or explosive gases or vapors. If</a:t>
            </a:r>
            <a:r>
              <a:rPr lang="en-US" altLang="en-US" sz="1300" b="1" dirty="0">
                <a:latin typeface="+mj-lt"/>
              </a:rPr>
              <a:t> </a:t>
            </a:r>
            <a:r>
              <a:rPr lang="en-US" altLang="en-US" sz="1300" dirty="0">
                <a:latin typeface="+mj-lt"/>
              </a:rPr>
              <a:t>necessary, purge and inert the atmosphere. </a:t>
            </a:r>
          </a:p>
          <a:p>
            <a:pPr marL="349250" indent="-349250">
              <a:spcBef>
                <a:spcPts val="0"/>
              </a:spcBef>
              <a:spcAft>
                <a:spcPts val="1300"/>
              </a:spcAft>
              <a:defRPr/>
            </a:pPr>
            <a:r>
              <a:rPr lang="en-US" altLang="en-US" sz="1300" b="1" dirty="0">
                <a:latin typeface="+mj-lt"/>
              </a:rPr>
              <a:t>Safe disposal: </a:t>
            </a:r>
            <a:r>
              <a:rPr lang="en-US" altLang="en-US" sz="1300" dirty="0">
                <a:latin typeface="+mj-lt"/>
              </a:rPr>
              <a:t>Provide metal buckets or containers for safe disposal of hot work debris.</a:t>
            </a:r>
            <a:endParaRPr lang="en-US" altLang="en-US" sz="1300" dirty="0">
              <a:latin typeface="+mj-lt"/>
              <a:ea typeface="ＭＳ Ｐゴシック" charset="0"/>
              <a:cs typeface="+mn-cs"/>
            </a:endParaRP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100" y="1371600"/>
            <a:ext cx="1870182" cy="386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Other Hazards</a:t>
            </a:r>
          </a:p>
        </p:txBody>
      </p:sp>
      <p:sp>
        <p:nvSpPr>
          <p:cNvPr id="35843" name="Content Placeholder 2"/>
          <p:cNvSpPr>
            <a:spLocks noGrp="1"/>
          </p:cNvSpPr>
          <p:nvPr>
            <p:ph idx="1"/>
          </p:nvPr>
        </p:nvSpPr>
        <p:spPr bwMode="auto">
          <a:xfrm>
            <a:off x="320674" y="1371600"/>
            <a:ext cx="4565651" cy="4224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spcAft>
                <a:spcPts val="1300"/>
              </a:spcAft>
            </a:pPr>
            <a:r>
              <a:rPr lang="en-US" altLang="en-US" sz="1300" b="1" dirty="0">
                <a:latin typeface="+mj-lt"/>
              </a:rPr>
              <a:t>Welding arc rays: </a:t>
            </a:r>
            <a:r>
              <a:rPr lang="en-US" altLang="en-US" sz="1300" dirty="0">
                <a:latin typeface="+mj-lt"/>
              </a:rPr>
              <a:t>Position welding curtains to protect employees from intense light. Provide the proper shade of lens. </a:t>
            </a:r>
          </a:p>
          <a:p>
            <a:pPr marL="342900" indent="-342900">
              <a:spcAft>
                <a:spcPts val="1300"/>
              </a:spcAft>
            </a:pPr>
            <a:r>
              <a:rPr lang="en-US" altLang="en-US" sz="1300" b="1" dirty="0">
                <a:latin typeface="+mj-lt"/>
              </a:rPr>
              <a:t>Electrical shock: </a:t>
            </a:r>
            <a:r>
              <a:rPr lang="en-US" altLang="en-US" sz="1300" dirty="0">
                <a:latin typeface="+mj-lt"/>
              </a:rPr>
              <a:t>Keep working conditions dry, and provide proper PPE.</a:t>
            </a:r>
            <a:endParaRPr lang="en-US" altLang="en-US" sz="1300" b="1" dirty="0">
              <a:latin typeface="+mj-lt"/>
            </a:endParaRPr>
          </a:p>
          <a:p>
            <a:pPr marL="342900" indent="-342900" eaLnBrk="1" hangingPunct="1">
              <a:spcBef>
                <a:spcPct val="0"/>
              </a:spcBef>
              <a:spcAft>
                <a:spcPts val="1300"/>
              </a:spcAft>
            </a:pPr>
            <a:r>
              <a:rPr lang="en-US" altLang="en-US" sz="1300" b="1" dirty="0">
                <a:latin typeface="+mj-lt"/>
              </a:rPr>
              <a:t>Arc flash: </a:t>
            </a:r>
            <a:r>
              <a:rPr lang="en-US" altLang="en-US" sz="1300" dirty="0">
                <a:latin typeface="+mj-lt"/>
              </a:rPr>
              <a:t>Provide high-resistance grounding and proper PPE.</a:t>
            </a:r>
          </a:p>
          <a:p>
            <a:pPr marL="342900" indent="-342900" eaLnBrk="1" hangingPunct="1">
              <a:spcBef>
                <a:spcPct val="0"/>
              </a:spcBef>
              <a:spcAft>
                <a:spcPts val="1300"/>
              </a:spcAft>
            </a:pPr>
            <a:r>
              <a:rPr lang="en-US" altLang="en-US" sz="1300" b="1" dirty="0">
                <a:latin typeface="+mj-lt"/>
              </a:rPr>
              <a:t>Burns: </a:t>
            </a:r>
            <a:r>
              <a:rPr lang="en-US" altLang="en-US" sz="1300" dirty="0">
                <a:latin typeface="+mj-lt"/>
              </a:rPr>
              <a:t>Install guards, and provide proper PPE.</a:t>
            </a:r>
          </a:p>
          <a:p>
            <a:pPr marL="342900" indent="-342900" eaLnBrk="1" hangingPunct="1">
              <a:spcBef>
                <a:spcPct val="0"/>
              </a:spcBef>
              <a:spcAft>
                <a:spcPts val="1300"/>
              </a:spcAft>
            </a:pPr>
            <a:r>
              <a:rPr lang="en-US" altLang="en-US" sz="1300" b="1" dirty="0">
                <a:latin typeface="+mj-lt"/>
              </a:rPr>
              <a:t>Fumes and other toxic byproducts: </a:t>
            </a:r>
            <a:r>
              <a:rPr lang="en-US" altLang="en-US" sz="1300" dirty="0">
                <a:latin typeface="+mj-lt"/>
              </a:rPr>
              <a:t>Properly ventilate work areas, and provide</a:t>
            </a:r>
            <a:r>
              <a:rPr lang="en-US" altLang="en-US" sz="1300" b="1" dirty="0">
                <a:latin typeface="+mj-lt"/>
              </a:rPr>
              <a:t> </a:t>
            </a:r>
            <a:r>
              <a:rPr lang="en-US" altLang="en-US" sz="1300" dirty="0">
                <a:latin typeface="+mj-lt"/>
              </a:rPr>
              <a:t>adequate</a:t>
            </a:r>
            <a:r>
              <a:rPr lang="en-US" altLang="en-US" sz="1300" b="1" dirty="0">
                <a:latin typeface="+mj-lt"/>
              </a:rPr>
              <a:t> </a:t>
            </a:r>
            <a:r>
              <a:rPr lang="en-US" altLang="en-US" sz="1300" dirty="0">
                <a:latin typeface="+mj-lt"/>
              </a:rPr>
              <a:t>respirators.</a:t>
            </a:r>
          </a:p>
          <a:p>
            <a:pPr marL="342900" indent="-342900" eaLnBrk="1" hangingPunct="1">
              <a:spcBef>
                <a:spcPct val="0"/>
              </a:spcBef>
              <a:spcAft>
                <a:spcPts val="1300"/>
              </a:spcAft>
            </a:pPr>
            <a:r>
              <a:rPr lang="en-US" altLang="en-US" sz="1300" b="1" dirty="0">
                <a:latin typeface="+mj-lt"/>
              </a:rPr>
              <a:t>Toxic coatings: </a:t>
            </a:r>
            <a:r>
              <a:rPr lang="en-US" altLang="en-US" sz="1300" dirty="0">
                <a:latin typeface="+mj-lt"/>
              </a:rPr>
              <a:t>When possible,</a:t>
            </a:r>
            <a:r>
              <a:rPr lang="en-US" altLang="en-US" sz="1300" b="1" dirty="0">
                <a:latin typeface="+mj-lt"/>
              </a:rPr>
              <a:t> </a:t>
            </a:r>
            <a:r>
              <a:rPr lang="en-US" altLang="en-US" sz="1300" dirty="0">
                <a:latin typeface="+mj-lt"/>
              </a:rPr>
              <a:t>strip</a:t>
            </a:r>
            <a:r>
              <a:rPr lang="en-US" altLang="en-US" sz="1300" b="1" dirty="0">
                <a:latin typeface="+mj-lt"/>
              </a:rPr>
              <a:t> </a:t>
            </a:r>
            <a:r>
              <a:rPr lang="en-US" altLang="en-US" sz="1300" dirty="0">
                <a:latin typeface="+mj-lt"/>
              </a:rPr>
              <a:t>toxic coatings from metal before beginning hot work.</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875" y="3731570"/>
            <a:ext cx="2133600" cy="186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85025" y="4789255"/>
            <a:ext cx="2279650" cy="892552"/>
          </a:xfrm>
          <a:prstGeom prst="rect">
            <a:avLst/>
          </a:prstGeom>
          <a:noFill/>
        </p:spPr>
        <p:txBody>
          <a:bodyPr wrap="square">
            <a:spAutoFit/>
          </a:bodyPr>
          <a:lstStyle/>
          <a:p>
            <a:pPr>
              <a:defRPr/>
            </a:pPr>
            <a:r>
              <a:rPr lang="en-US" sz="1300" b="1" dirty="0">
                <a:solidFill>
                  <a:srgbClr val="3D3D3D"/>
                </a:solidFill>
                <a:latin typeface="+mj-lt"/>
                <a:ea typeface="Open Sans Condensed" panose="020B0806030504020204" pitchFamily="34" charset="0"/>
                <a:cs typeface="Open Sans Condensed" panose="020B0806030504020204" pitchFamily="34" charset="0"/>
              </a:rPr>
              <a:t>A welder uses a local exhaust duct to quickly remove toxic fumes and gases. </a:t>
            </a:r>
          </a:p>
        </p:txBody>
      </p:sp>
      <p:pic>
        <p:nvPicPr>
          <p:cNvPr id="6" name="Picture 2"/>
          <p:cNvPicPr>
            <a:picLocks noChangeAspect="1"/>
          </p:cNvPicPr>
          <p:nvPr/>
        </p:nvPicPr>
        <p:blipFill rotWithShape="1">
          <a:blip r:embed="rId4">
            <a:extLst>
              <a:ext uri="{28A0092B-C50C-407E-A947-70E740481C1C}">
                <a14:useLocalDpi xmlns:a14="http://schemas.microsoft.com/office/drawing/2010/main" val="0"/>
              </a:ext>
            </a:extLst>
          </a:blip>
          <a:srcRect t="12016" b="19878"/>
          <a:stretch/>
        </p:blipFill>
        <p:spPr bwMode="auto">
          <a:xfrm>
            <a:off x="4968875" y="1706478"/>
            <a:ext cx="2133600" cy="186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7185025" y="2476399"/>
            <a:ext cx="227965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300" b="1" dirty="0">
                <a:solidFill>
                  <a:srgbClr val="3D3D3D"/>
                </a:solidFill>
                <a:latin typeface="+mj-lt"/>
                <a:ea typeface="Open Sans Condensed" panose="020B0806030504020204" pitchFamily="34" charset="0"/>
                <a:cs typeface="Open Sans Condensed" panose="020B0806030504020204" pitchFamily="34" charset="0"/>
              </a:rPr>
              <a:t>A welding curtain shields employees from the direct rays of  arc welding and cutting operations.</a:t>
            </a: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20675" y="457200"/>
            <a:ext cx="8290889" cy="865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mj-lt"/>
              </a:rPr>
              <a:t>Controlling Hazards Around Confined Spaces </a:t>
            </a:r>
          </a:p>
        </p:txBody>
      </p:sp>
      <p:sp>
        <p:nvSpPr>
          <p:cNvPr id="19459" name="Rectangle 3"/>
          <p:cNvSpPr>
            <a:spLocks noGrp="1" noChangeArrowheads="1"/>
          </p:cNvSpPr>
          <p:nvPr>
            <p:ph idx="1"/>
          </p:nvPr>
        </p:nvSpPr>
        <p:spPr bwMode="auto">
          <a:xfrm>
            <a:off x="320675" y="1912513"/>
            <a:ext cx="4495800" cy="25642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defRPr/>
            </a:pPr>
            <a:r>
              <a:rPr lang="en-US" altLang="en-US" sz="1300" dirty="0">
                <a:latin typeface="+mj-lt"/>
                <a:cs typeface="Tahoma" panose="020B0604030504040204" pitchFamily="34" charset="0"/>
              </a:rPr>
              <a:t>Move all ignition sources outside the hot work area.</a:t>
            </a:r>
          </a:p>
          <a:p>
            <a:pPr>
              <a:spcBef>
                <a:spcPct val="0"/>
              </a:spcBef>
              <a:defRPr/>
            </a:pPr>
            <a:r>
              <a:rPr lang="en-US" altLang="en-US" sz="1300" dirty="0">
                <a:latin typeface="+mj-lt"/>
                <a:cs typeface="Tahoma" panose="020B0604030504040204" pitchFamily="34" charset="0"/>
              </a:rPr>
              <a:t>Use local exhaust ventilation to keep exposures within acceptable limits.</a:t>
            </a:r>
          </a:p>
          <a:p>
            <a:pPr>
              <a:spcBef>
                <a:spcPct val="0"/>
              </a:spcBef>
              <a:defRPr/>
            </a:pPr>
            <a:r>
              <a:rPr lang="en-US" altLang="en-US" sz="1300" dirty="0">
                <a:latin typeface="+mj-lt"/>
                <a:cs typeface="Tahoma" panose="020B0604030504040204" pitchFamily="34" charset="0"/>
              </a:rPr>
              <a:t>Follow your organization’s respiratory protection program.</a:t>
            </a:r>
          </a:p>
          <a:p>
            <a:pPr>
              <a:spcBef>
                <a:spcPct val="0"/>
              </a:spcBef>
              <a:defRPr/>
            </a:pPr>
            <a:r>
              <a:rPr lang="en-US" altLang="en-US" sz="1300" dirty="0">
                <a:latin typeface="+mj-lt"/>
                <a:cs typeface="Tahoma" panose="020B0604030504040204" pitchFamily="34" charset="0"/>
              </a:rPr>
              <a:t>Your supervisor will arrange for monitoring to evaluate air quality, potential contaminants, and ignition sources.</a:t>
            </a:r>
            <a:endParaRPr lang="en-US" altLang="en-US" sz="1300" b="1" dirty="0">
              <a:latin typeface="+mj-lt"/>
            </a:endParaRPr>
          </a:p>
        </p:txBody>
      </p:sp>
      <p:sp>
        <p:nvSpPr>
          <p:cNvPr id="39940" name="Rectangle 2"/>
          <p:cNvSpPr>
            <a:spLocks noChangeArrowheads="1"/>
          </p:cNvSpPr>
          <p:nvPr/>
        </p:nvSpPr>
        <p:spPr bwMode="auto">
          <a:xfrm>
            <a:off x="320674" y="1371600"/>
            <a:ext cx="914399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1000"/>
              </a:spcAft>
            </a:pPr>
            <a:r>
              <a:rPr lang="en-US" altLang="en-US" sz="1300" dirty="0">
                <a:solidFill>
                  <a:srgbClr val="3D3D3D"/>
                </a:solidFill>
                <a:latin typeface="+mj-lt"/>
                <a:ea typeface="Open Sans" panose="020B0606030504020204" pitchFamily="34" charset="0"/>
                <a:cs typeface="Open Sans" panose="020B0606030504020204" pitchFamily="34" charset="0"/>
              </a:rPr>
              <a:t>Certain environments, such as well sites, vessels, and other confined spaces, require additional precautions.</a:t>
            </a:r>
          </a:p>
        </p:txBody>
      </p:sp>
      <p:sp>
        <p:nvSpPr>
          <p:cNvPr id="19461" name="Rectangle 3"/>
          <p:cNvSpPr>
            <a:spLocks noChangeArrowheads="1"/>
          </p:cNvSpPr>
          <p:nvPr/>
        </p:nvSpPr>
        <p:spPr bwMode="auto">
          <a:xfrm>
            <a:off x="4891087" y="1912513"/>
            <a:ext cx="4573587"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eaLnBrk="1" hangingPunct="1">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Before beginning hot work on vessels that formerly contained flammable or toxic materials, thoroughly clean them.</a:t>
            </a:r>
          </a:p>
          <a:p>
            <a:pPr marL="285750" indent="-285750" eaLnBrk="1" hangingPunct="1">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Always vent and purge hollow spaces. </a:t>
            </a:r>
          </a:p>
          <a:p>
            <a:pPr marL="285750" indent="-285750" eaLnBrk="1" hangingPunct="1">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Assure that oxygen is not displaced, or use a supplied air respirator.</a:t>
            </a:r>
          </a:p>
          <a:p>
            <a:pPr marL="285750" indent="-285750" eaLnBrk="1" hangingPunct="1">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Do not bring cylinders or welding machines inside of confined spaces.</a:t>
            </a:r>
          </a:p>
          <a:p>
            <a:pPr marL="285750" indent="-285750" eaLnBrk="1" hangingPunct="1">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Follow your organization’s </a:t>
            </a:r>
            <a:r>
              <a:rPr lang="en-US" altLang="ja-JP" sz="1300" dirty="0">
                <a:solidFill>
                  <a:srgbClr val="3D3D3D"/>
                </a:solidFill>
                <a:latin typeface="+mj-lt"/>
                <a:ea typeface="Open Sans" panose="020B0606030504020204" pitchFamily="34" charset="0"/>
                <a:cs typeface="Open Sans" panose="020B0606030504020204" pitchFamily="34" charset="0"/>
              </a:rPr>
              <a:t>policies for working in confined spaces.</a:t>
            </a:r>
          </a:p>
        </p:txBody>
      </p:sp>
      <p:sp>
        <p:nvSpPr>
          <p:cNvPr id="7" name="Rectangle 6"/>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mj-lt"/>
              </a:rPr>
              <a:t>Safety Restrictions</a:t>
            </a:r>
          </a:p>
        </p:txBody>
      </p:sp>
      <p:sp>
        <p:nvSpPr>
          <p:cNvPr id="27651" name="Rectangle 3"/>
          <p:cNvSpPr>
            <a:spLocks noGrp="1" noChangeArrowheads="1"/>
          </p:cNvSpPr>
          <p:nvPr>
            <p:ph idx="1"/>
          </p:nvPr>
        </p:nvSpPr>
        <p:spPr bwMode="auto">
          <a:xfrm>
            <a:off x="320674" y="1901266"/>
            <a:ext cx="4495801" cy="2924176"/>
          </a:xfrm>
          <a:extLst/>
        </p:spPr>
        <p:txBody>
          <a:bodyPr vert="horz" wrap="square" numCol="1" anchor="t" anchorCtr="0" compatLnSpc="1">
            <a:prstTxWarp prst="textNoShape">
              <a:avLst/>
            </a:prstTxWarp>
          </a:bodyPr>
          <a:lstStyle/>
          <a:p>
            <a:pPr marL="0" indent="0" eaLnBrk="1" hangingPunct="1">
              <a:spcBef>
                <a:spcPts val="0"/>
              </a:spcBef>
              <a:spcAft>
                <a:spcPts val="1000"/>
              </a:spcAft>
              <a:buFontTx/>
              <a:buNone/>
              <a:defRPr/>
            </a:pPr>
            <a:r>
              <a:rPr lang="en-US" altLang="en-US" b="1">
                <a:solidFill>
                  <a:srgbClr val="E65F25"/>
                </a:solidFill>
                <a:latin typeface="+mj-lt"/>
              </a:rPr>
              <a:t>Never weld in the following locations:</a:t>
            </a:r>
            <a:endParaRPr lang="en-US" altLang="en-US">
              <a:solidFill>
                <a:srgbClr val="E65F25"/>
              </a:solidFill>
              <a:latin typeface="+mj-lt"/>
            </a:endParaRPr>
          </a:p>
          <a:p>
            <a:pPr marL="349250" indent="-349250" eaLnBrk="1" hangingPunct="1">
              <a:spcBef>
                <a:spcPts val="0"/>
              </a:spcBef>
              <a:spcAft>
                <a:spcPts val="1300"/>
              </a:spcAft>
              <a:defRPr/>
            </a:pPr>
            <a:r>
              <a:rPr lang="en-US" altLang="en-US">
                <a:latin typeface="+mj-lt"/>
              </a:rPr>
              <a:t>Rooms where fire sprinklers are impaired</a:t>
            </a:r>
          </a:p>
          <a:p>
            <a:pPr marL="349250" indent="-349250" eaLnBrk="1" hangingPunct="1">
              <a:spcBef>
                <a:spcPts val="0"/>
              </a:spcBef>
              <a:spcAft>
                <a:spcPts val="1300"/>
              </a:spcAft>
              <a:defRPr/>
            </a:pPr>
            <a:r>
              <a:rPr lang="en-US" altLang="en-US">
                <a:latin typeface="+mj-lt"/>
              </a:rPr>
              <a:t>Spaces with potentially explosive atmospheres</a:t>
            </a:r>
          </a:p>
          <a:p>
            <a:pPr marL="349250" indent="-349250" eaLnBrk="1" hangingPunct="1">
              <a:spcBef>
                <a:spcPts val="0"/>
              </a:spcBef>
              <a:spcAft>
                <a:spcPts val="1300"/>
              </a:spcAft>
              <a:defRPr/>
            </a:pPr>
            <a:r>
              <a:rPr lang="en-US" altLang="en-US">
                <a:latin typeface="+mj-lt"/>
              </a:rPr>
              <a:t>Areas near the storage of large quantities of readily ignitable materials</a:t>
            </a:r>
            <a:endParaRPr lang="en-US" altLang="en-US" b="1" dirty="0">
              <a:latin typeface="+mj-lt"/>
            </a:endParaRPr>
          </a:p>
        </p:txBody>
      </p:sp>
      <p:sp>
        <p:nvSpPr>
          <p:cNvPr id="2" name="TextBox 1"/>
          <p:cNvSpPr txBox="1"/>
          <p:nvPr/>
        </p:nvSpPr>
        <p:spPr>
          <a:xfrm>
            <a:off x="320675" y="1380279"/>
            <a:ext cx="7848600" cy="292388"/>
          </a:xfrm>
          <a:prstGeom prst="rect">
            <a:avLst/>
          </a:prstGeom>
          <a:noFill/>
        </p:spPr>
        <p:txBody>
          <a:bodyPr>
            <a:spAutoFit/>
          </a:bodyPr>
          <a:lstStyle/>
          <a:p>
            <a:pPr>
              <a:defRPr/>
            </a:pPr>
            <a:r>
              <a:rPr lang="en-US" sz="1300" dirty="0">
                <a:solidFill>
                  <a:srgbClr val="3D3D3D"/>
                </a:solidFill>
                <a:latin typeface="+mj-lt"/>
                <a:ea typeface="Open Sans" panose="020B0606030504020204" pitchFamily="34" charset="0"/>
                <a:cs typeface="Open Sans" panose="020B0606030504020204" pitchFamily="34" charset="0"/>
              </a:rPr>
              <a:t>In some conditions, you should </a:t>
            </a:r>
            <a:r>
              <a:rPr lang="en-US" sz="1300" b="1" dirty="0">
                <a:solidFill>
                  <a:srgbClr val="3D3D3D"/>
                </a:solidFill>
                <a:latin typeface="+mj-lt"/>
                <a:ea typeface="Open Sans" panose="020B0606030504020204" pitchFamily="34" charset="0"/>
                <a:cs typeface="Open Sans" panose="020B0606030504020204" pitchFamily="34" charset="0"/>
              </a:rPr>
              <a:t>never</a:t>
            </a:r>
            <a:r>
              <a:rPr lang="en-US" sz="1300" dirty="0">
                <a:solidFill>
                  <a:srgbClr val="3D3D3D"/>
                </a:solidFill>
                <a:latin typeface="+mj-lt"/>
                <a:ea typeface="Open Sans" panose="020B0606030504020204" pitchFamily="34" charset="0"/>
                <a:cs typeface="Open Sans" panose="020B0606030504020204" pitchFamily="34" charset="0"/>
              </a:rPr>
              <a:t> perform hot work.</a:t>
            </a:r>
          </a:p>
        </p:txBody>
      </p:sp>
      <p:sp>
        <p:nvSpPr>
          <p:cNvPr id="7" name="Rectangle 3"/>
          <p:cNvSpPr txBox="1">
            <a:spLocks noChangeArrowheads="1"/>
          </p:cNvSpPr>
          <p:nvPr/>
        </p:nvSpPr>
        <p:spPr bwMode="auto">
          <a:xfrm>
            <a:off x="4891089" y="1901266"/>
            <a:ext cx="4497386" cy="1600201"/>
          </a:xfrm>
          <a:prstGeom prst="rect">
            <a:avLst/>
          </a:prstGeom>
          <a:extLst/>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ts val="0"/>
              </a:spcBef>
              <a:spcAft>
                <a:spcPts val="1000"/>
              </a:spcAft>
              <a:buFontTx/>
              <a:buNone/>
              <a:defRPr/>
            </a:pPr>
            <a:r>
              <a:rPr lang="en-US" altLang="en-US" sz="1300" b="1" kern="0" dirty="0">
                <a:solidFill>
                  <a:srgbClr val="E65F25"/>
                </a:solidFill>
                <a:latin typeface="+mj-lt"/>
                <a:ea typeface="Open Sans" panose="020B0606030504020204" pitchFamily="34" charset="0"/>
                <a:cs typeface="Open Sans" panose="020B0606030504020204" pitchFamily="34" charset="0"/>
              </a:rPr>
              <a:t>Never weld on the following materials:</a:t>
            </a:r>
          </a:p>
          <a:p>
            <a:pPr marL="349250" indent="-349250">
              <a:spcBef>
                <a:spcPts val="0"/>
              </a:spcBef>
              <a:spcAft>
                <a:spcPts val="1300"/>
              </a:spcAft>
              <a:defRPr/>
            </a:pPr>
            <a:r>
              <a:rPr lang="en-US" altLang="en-US" sz="1300" kern="0" dirty="0">
                <a:latin typeface="+mj-lt"/>
                <a:ea typeface="Open Sans" panose="020B0606030504020204" pitchFamily="34" charset="0"/>
                <a:cs typeface="Open Sans" panose="020B0606030504020204" pitchFamily="34" charset="0"/>
              </a:rPr>
              <a:t>Metal that has combustible covers or layers</a:t>
            </a:r>
          </a:p>
          <a:p>
            <a:pPr marL="349250" indent="-349250">
              <a:spcBef>
                <a:spcPts val="0"/>
              </a:spcBef>
              <a:spcAft>
                <a:spcPts val="1300"/>
              </a:spcAft>
              <a:defRPr/>
            </a:pPr>
            <a:r>
              <a:rPr lang="en-US" altLang="en-US" sz="1300" kern="0" dirty="0">
                <a:latin typeface="+mj-lt"/>
                <a:ea typeface="Open Sans" panose="020B0606030504020204" pitchFamily="34" charset="0"/>
                <a:cs typeface="Open Sans" panose="020B0606030504020204" pitchFamily="34" charset="0"/>
              </a:rPr>
              <a:t>Metal in close proximity to combustibles</a:t>
            </a:r>
            <a:endParaRPr lang="en-US" altLang="en-US" sz="1300" b="1" kern="0" dirty="0">
              <a:latin typeface="+mj-lt"/>
              <a:ea typeface="Open Sans" panose="020B0606030504020204" pitchFamily="34" charset="0"/>
              <a:cs typeface="Open Sans" panose="020B0606030504020204" pitchFamily="34" charset="0"/>
            </a:endParaRP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1" descr="sparks2gray.png"/>
          <p:cNvPicPr>
            <a:picLocks noChangeAspect="1"/>
          </p:cNvPicPr>
          <p:nvPr/>
        </p:nvPicPr>
        <p:blipFill rotWithShape="1">
          <a:blip r:embed="rId3">
            <a:extLst>
              <a:ext uri="{28A0092B-C50C-407E-A947-70E740481C1C}">
                <a14:useLocalDpi xmlns:a14="http://schemas.microsoft.com/office/drawing/2010/main" val="0"/>
              </a:ext>
            </a:extLst>
          </a:blip>
          <a:srcRect l="3644" r="674"/>
          <a:stretch/>
        </p:blipFill>
        <p:spPr bwMode="auto">
          <a:xfrm>
            <a:off x="79021" y="533400"/>
            <a:ext cx="9704741"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Content Placeholder 2"/>
          <p:cNvSpPr>
            <a:spLocks noGrp="1"/>
          </p:cNvSpPr>
          <p:nvPr>
            <p:ph idx="1"/>
          </p:nvPr>
        </p:nvSpPr>
        <p:spPr bwMode="auto">
          <a:xfrm>
            <a:off x="320674" y="1371600"/>
            <a:ext cx="5209249" cy="42242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9250" indent="-349250">
              <a:spcBef>
                <a:spcPct val="0"/>
              </a:spcBef>
              <a:spcAft>
                <a:spcPts val="1300"/>
              </a:spcAft>
              <a:defRPr/>
            </a:pPr>
            <a:r>
              <a:rPr lang="en-US" altLang="en-US" sz="1300" dirty="0">
                <a:latin typeface="+mj-lt"/>
              </a:rPr>
              <a:t>Wait for your supervisor to finalize the permit. </a:t>
            </a:r>
          </a:p>
          <a:p>
            <a:pPr marL="349250" indent="-349250">
              <a:spcBef>
                <a:spcPct val="0"/>
              </a:spcBef>
              <a:spcAft>
                <a:spcPts val="1300"/>
              </a:spcAft>
              <a:defRPr/>
            </a:pPr>
            <a:r>
              <a:rPr lang="en-US" altLang="en-US" sz="1300" dirty="0">
                <a:latin typeface="+mj-lt"/>
              </a:rPr>
              <a:t>Only work on equipment if properly trained and authorized by the organization. </a:t>
            </a:r>
          </a:p>
          <a:p>
            <a:pPr marL="349250" indent="-349250">
              <a:spcBef>
                <a:spcPct val="0"/>
              </a:spcBef>
              <a:spcAft>
                <a:spcPts val="1300"/>
              </a:spcAft>
              <a:defRPr/>
            </a:pPr>
            <a:r>
              <a:rPr lang="en-US" altLang="en-US" sz="1300" dirty="0">
                <a:latin typeface="+mj-lt"/>
              </a:rPr>
              <a:t>Inspect all PPE.</a:t>
            </a:r>
          </a:p>
          <a:p>
            <a:pPr marL="349250" indent="-349250">
              <a:spcBef>
                <a:spcPct val="0"/>
              </a:spcBef>
              <a:spcAft>
                <a:spcPts val="1300"/>
              </a:spcAft>
              <a:defRPr/>
            </a:pPr>
            <a:r>
              <a:rPr lang="en-US" altLang="en-US" sz="1300" dirty="0">
                <a:latin typeface="+mj-lt"/>
              </a:rPr>
              <a:t>Inspect all hot work equipment.</a:t>
            </a:r>
            <a:endParaRPr lang="en-US" altLang="en-US" sz="1100" dirty="0">
              <a:latin typeface="+mj-lt"/>
            </a:endParaRPr>
          </a:p>
          <a:p>
            <a:pPr marL="349250" indent="-349250">
              <a:spcBef>
                <a:spcPct val="0"/>
              </a:spcBef>
              <a:spcAft>
                <a:spcPts val="1300"/>
              </a:spcAft>
              <a:defRPr/>
            </a:pPr>
            <a:r>
              <a:rPr lang="en-US" altLang="en-US" sz="1300" dirty="0">
                <a:latin typeface="+mj-lt"/>
              </a:rPr>
              <a:t>Follow the lockout/tagout program requirements.</a:t>
            </a:r>
          </a:p>
          <a:p>
            <a:pPr marL="349250" indent="-349250">
              <a:spcBef>
                <a:spcPct val="0"/>
              </a:spcBef>
              <a:spcAft>
                <a:spcPts val="1300"/>
              </a:spcAft>
              <a:defRPr/>
            </a:pPr>
            <a:r>
              <a:rPr lang="en-US" altLang="en-US" sz="1300" dirty="0">
                <a:latin typeface="+mj-lt"/>
              </a:rPr>
              <a:t>Follow respiratory protection requirements.</a:t>
            </a:r>
          </a:p>
        </p:txBody>
      </p:sp>
      <p:grpSp>
        <p:nvGrpSpPr>
          <p:cNvPr id="68614" name="Group 4"/>
          <p:cNvGrpSpPr>
            <a:grpSpLocks/>
          </p:cNvGrpSpPr>
          <p:nvPr/>
        </p:nvGrpSpPr>
        <p:grpSpPr bwMode="auto">
          <a:xfrm>
            <a:off x="7726352" y="1193167"/>
            <a:ext cx="1830388" cy="3130550"/>
            <a:chOff x="7556396" y="1345059"/>
            <a:chExt cx="1830492" cy="3129979"/>
          </a:xfrm>
        </p:grpSpPr>
        <p:pic>
          <p:nvPicPr>
            <p:cNvPr id="686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4969" y="1345059"/>
              <a:ext cx="1231919" cy="186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396" y="1580152"/>
              <a:ext cx="952096" cy="289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861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3090" y="2037717"/>
            <a:ext cx="9271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70577" y="3815717"/>
            <a:ext cx="16875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mj-lt"/>
              </a:rPr>
              <a:t>Before Beginning Any Hot Work</a:t>
            </a:r>
          </a:p>
        </p:txBody>
      </p:sp>
      <p:sp>
        <p:nvSpPr>
          <p:cNvPr id="17" name="Rectangle 16"/>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8"/>
          <a:stretch>
            <a:fillRect/>
          </a:stretch>
        </p:blipFill>
        <p:spPr>
          <a:xfrm>
            <a:off x="5140743" y="2037717"/>
            <a:ext cx="1715294" cy="3914571"/>
          </a:xfrm>
          <a:prstGeom prst="rect">
            <a:avLst/>
          </a:prstGeom>
        </p:spPr>
      </p:pic>
    </p:spTree>
    <p:extLst>
      <p:ext uri="{BB962C8B-B14F-4D97-AF65-F5344CB8AC3E}">
        <p14:creationId xmlns:p14="http://schemas.microsoft.com/office/powerpoint/2010/main" val="1333875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21756" y="457200"/>
            <a:ext cx="6705600" cy="762000"/>
          </a:xfrm>
          <a:prstGeom prst="rect">
            <a:avLst/>
          </a:prstGeom>
          <a:noFill/>
          <a:ln>
            <a:miter lim="800000"/>
            <a:headEnd/>
            <a:tailEnd/>
          </a:ln>
          <a:extLst/>
        </p:spPr>
        <p:txBody>
          <a:bodyPr lIns="91485" tIns="45742" rIns="91485" bIns="45742" anchor="t" anchorCtr="0"/>
          <a:lstStyle/>
          <a:p>
            <a:pPr algn="l" eaLnBrk="1" hangingPunct="1"/>
            <a:r>
              <a:rPr lang="en-US" altLang="en-US" sz="2600" b="1" dirty="0">
                <a:latin typeface="+mj-lt"/>
              </a:rPr>
              <a:t>Personal Protective Equipment (PPE)</a:t>
            </a:r>
          </a:p>
        </p:txBody>
      </p:sp>
      <p:sp>
        <p:nvSpPr>
          <p:cNvPr id="12291" name="Rectangle 3"/>
          <p:cNvSpPr>
            <a:spLocks noGrp="1" noChangeArrowheads="1"/>
          </p:cNvSpPr>
          <p:nvPr>
            <p:ph idx="4294967295"/>
          </p:nvPr>
        </p:nvSpPr>
        <p:spPr>
          <a:xfrm>
            <a:off x="2606676" y="1371600"/>
            <a:ext cx="4495799" cy="4114800"/>
          </a:xfrm>
          <a:prstGeom prst="rect">
            <a:avLst/>
          </a:prstGeom>
        </p:spPr>
        <p:txBody>
          <a:bodyPr/>
          <a:lstStyle/>
          <a:p>
            <a:pPr marL="0" indent="0">
              <a:spcBef>
                <a:spcPts val="0"/>
              </a:spcBef>
              <a:spcAft>
                <a:spcPts val="1000"/>
              </a:spcAft>
              <a:buNone/>
            </a:pPr>
            <a:r>
              <a:rPr lang="en-US" sz="1300" b="1" dirty="0">
                <a:solidFill>
                  <a:srgbClr val="E65F25"/>
                </a:solidFill>
                <a:latin typeface="+mj-lt"/>
                <a:ea typeface="Open Sans" panose="020B0606030504020204" pitchFamily="34" charset="0"/>
                <a:cs typeface="Open Sans" panose="020B0606030504020204" pitchFamily="34" charset="0"/>
              </a:rPr>
              <a:t>What you need to know:</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Common PPE designed for hot work</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How to select eye protection </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The proper use of respirators</a:t>
            </a:r>
          </a:p>
        </p:txBody>
      </p:sp>
      <p:sp>
        <p:nvSpPr>
          <p:cNvPr id="6" name="TextBox 5"/>
          <p:cNvSpPr txBox="1"/>
          <p:nvPr/>
        </p:nvSpPr>
        <p:spPr>
          <a:xfrm>
            <a:off x="178207" y="-134005"/>
            <a:ext cx="2133600" cy="4401205"/>
          </a:xfrm>
          <a:prstGeom prst="rect">
            <a:avLst/>
          </a:prstGeom>
          <a:noFill/>
        </p:spPr>
        <p:txBody>
          <a:bodyPr wrap="square" rtlCol="0">
            <a:spAutoFit/>
          </a:bodyPr>
          <a:lstStyle/>
          <a:p>
            <a:r>
              <a:rPr lang="en-US" sz="28000" b="1">
                <a:solidFill>
                  <a:srgbClr val="FA834E"/>
                </a:solidFill>
              </a:rPr>
              <a:t>3</a:t>
            </a:r>
            <a:endParaRPr lang="en-US" sz="28000" b="1" dirty="0">
              <a:solidFill>
                <a:srgbClr val="FA834E"/>
              </a:solidFill>
            </a:endParaRPr>
          </a:p>
        </p:txBody>
      </p:sp>
      <p:cxnSp>
        <p:nvCxnSpPr>
          <p:cNvPr id="7" name="Straight Connector 6"/>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69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5121"/>
          <a:stretch/>
        </p:blipFill>
        <p:spPr>
          <a:xfrm>
            <a:off x="4613285" y="609576"/>
            <a:ext cx="2537609" cy="5494662"/>
          </a:xfrm>
          <a:prstGeom prst="rect">
            <a:avLst/>
          </a:prstGeom>
        </p:spPr>
      </p:pic>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Common PPE</a:t>
            </a:r>
          </a:p>
        </p:txBody>
      </p:sp>
      <p:sp>
        <p:nvSpPr>
          <p:cNvPr id="3" name="Content Placeholder 2"/>
          <p:cNvSpPr>
            <a:spLocks noGrp="1"/>
          </p:cNvSpPr>
          <p:nvPr>
            <p:ph idx="1"/>
          </p:nvPr>
        </p:nvSpPr>
        <p:spPr>
          <a:xfrm>
            <a:off x="320674" y="1371600"/>
            <a:ext cx="2286001" cy="4224232"/>
          </a:xfrm>
        </p:spPr>
        <p:txBody>
          <a:bodyPr/>
          <a:lstStyle/>
          <a:p>
            <a:pPr marL="0" indent="0">
              <a:buNone/>
            </a:pPr>
            <a:r>
              <a:rPr lang="en-US" altLang="en-US" dirty="0">
                <a:latin typeface="+mj-lt"/>
              </a:rPr>
              <a:t>Your supervisor will identify required PPE as part of the hazard assessment. Required PPE for hot work may include skin, body, and foot protection. </a:t>
            </a:r>
          </a:p>
        </p:txBody>
      </p:sp>
      <p:sp>
        <p:nvSpPr>
          <p:cNvPr id="52229" name="TextBox 3"/>
          <p:cNvSpPr txBox="1">
            <a:spLocks noChangeArrowheads="1"/>
          </p:cNvSpPr>
          <p:nvPr/>
        </p:nvSpPr>
        <p:spPr bwMode="auto">
          <a:xfrm>
            <a:off x="7178676" y="1371600"/>
            <a:ext cx="2286000" cy="312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1300"/>
              </a:spcAft>
            </a:pPr>
            <a:r>
              <a:rPr lang="en-US" altLang="en-US" sz="1300" b="1" dirty="0">
                <a:solidFill>
                  <a:srgbClr val="E65F25"/>
                </a:solidFill>
                <a:latin typeface="+mj-lt"/>
                <a:ea typeface="Open Sans" panose="020B0606030504020204" pitchFamily="34" charset="0"/>
                <a:cs typeface="Open Sans" panose="020B0606030504020204" pitchFamily="34" charset="0"/>
              </a:rPr>
              <a:t>Buttonable collar</a:t>
            </a:r>
          </a:p>
          <a:p>
            <a:pPr>
              <a:spcAft>
                <a:spcPts val="0"/>
              </a:spcAft>
            </a:pPr>
            <a:r>
              <a:rPr lang="en-US" altLang="en-US" sz="1300" b="1" dirty="0">
                <a:solidFill>
                  <a:srgbClr val="E65F25"/>
                </a:solidFill>
                <a:latin typeface="+mj-lt"/>
                <a:ea typeface="Open Sans" panose="020B0606030504020204" pitchFamily="34" charset="0"/>
                <a:cs typeface="Open Sans" panose="020B0606030504020204" pitchFamily="34" charset="0"/>
              </a:rPr>
              <a:t>Welding hood</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a:spcAft>
                <a:spcPts val="1300"/>
              </a:spcAft>
            </a:pPr>
            <a:r>
              <a:rPr lang="en-US" altLang="en-US" sz="1300" dirty="0">
                <a:solidFill>
                  <a:srgbClr val="3D3D3D"/>
                </a:solidFill>
                <a:latin typeface="+mj-lt"/>
                <a:ea typeface="Open Sans" panose="020B0606030504020204" pitchFamily="34" charset="0"/>
                <a:cs typeface="Open Sans" panose="020B0606030504020204" pitchFamily="34" charset="0"/>
              </a:rPr>
              <a:t>with adjustable lens filter</a:t>
            </a:r>
          </a:p>
          <a:p>
            <a:pPr>
              <a:spcAft>
                <a:spcPts val="1300"/>
              </a:spcAft>
            </a:pPr>
            <a:r>
              <a:rPr lang="en-US" altLang="en-US" sz="1300" b="1" dirty="0">
                <a:solidFill>
                  <a:srgbClr val="E65F25"/>
                </a:solidFill>
                <a:latin typeface="+mj-lt"/>
                <a:ea typeface="Open Sans" panose="020B0606030504020204" pitchFamily="34" charset="0"/>
                <a:cs typeface="Open Sans" panose="020B0606030504020204" pitchFamily="34" charset="0"/>
              </a:rPr>
              <a:t>Fire resistant gloves</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a:spcAft>
                <a:spcPts val="0"/>
              </a:spcAft>
            </a:pPr>
            <a:r>
              <a:rPr lang="en-US" altLang="en-US" sz="1300" b="1" dirty="0">
                <a:solidFill>
                  <a:srgbClr val="E65F25"/>
                </a:solidFill>
                <a:latin typeface="+mj-lt"/>
                <a:ea typeface="Open Sans" panose="020B0606030504020204" pitchFamily="34" charset="0"/>
                <a:cs typeface="Open Sans" panose="020B0606030504020204" pitchFamily="34" charset="0"/>
              </a:rPr>
              <a:t>Fire resistant jacket</a:t>
            </a:r>
          </a:p>
          <a:p>
            <a:pPr>
              <a:spcAft>
                <a:spcPts val="1300"/>
              </a:spcAft>
            </a:pPr>
            <a:r>
              <a:rPr lang="en-US" altLang="en-US" sz="1300" dirty="0">
                <a:solidFill>
                  <a:srgbClr val="3D3D3D"/>
                </a:solidFill>
                <a:latin typeface="+mj-lt"/>
                <a:ea typeface="Open Sans" panose="020B0606030504020204" pitchFamily="34" charset="0"/>
                <a:cs typeface="Open Sans" panose="020B0606030504020204" pitchFamily="34" charset="0"/>
              </a:rPr>
              <a:t>hanging outside of pants without open pockets</a:t>
            </a:r>
          </a:p>
          <a:p>
            <a:pPr>
              <a:spcAft>
                <a:spcPts val="0"/>
              </a:spcAft>
            </a:pPr>
            <a:r>
              <a:rPr lang="en-US" altLang="en-US" sz="1300" b="1" dirty="0">
                <a:solidFill>
                  <a:srgbClr val="E65F25"/>
                </a:solidFill>
                <a:latin typeface="+mj-lt"/>
                <a:ea typeface="Open Sans" panose="020B0606030504020204" pitchFamily="34" charset="0"/>
                <a:cs typeface="Open Sans" panose="020B0606030504020204" pitchFamily="34" charset="0"/>
              </a:rPr>
              <a:t>Fire resistant trousers</a:t>
            </a:r>
          </a:p>
          <a:p>
            <a:pPr>
              <a:spcAft>
                <a:spcPts val="1300"/>
              </a:spcAft>
            </a:pPr>
            <a:r>
              <a:rPr lang="en-US" altLang="en-US" sz="1300" dirty="0">
                <a:solidFill>
                  <a:srgbClr val="3D3D3D"/>
                </a:solidFill>
                <a:latin typeface="+mj-lt"/>
                <a:ea typeface="Open Sans" panose="020B0606030504020204" pitchFamily="34" charset="0"/>
                <a:cs typeface="Open Sans" panose="020B0606030504020204" pitchFamily="34" charset="0"/>
              </a:rPr>
              <a:t>without cuffs on pant legs</a:t>
            </a:r>
          </a:p>
          <a:p>
            <a:pPr>
              <a:spcAft>
                <a:spcPts val="1300"/>
              </a:spcAft>
            </a:pPr>
            <a:r>
              <a:rPr lang="en-US" altLang="en-US" sz="1300" b="1" dirty="0">
                <a:solidFill>
                  <a:srgbClr val="E65F25"/>
                </a:solidFill>
                <a:latin typeface="+mj-lt"/>
                <a:ea typeface="Open Sans" panose="020B0606030504020204" pitchFamily="34" charset="0"/>
                <a:cs typeface="Open Sans" panose="020B0606030504020204" pitchFamily="34" charset="0"/>
              </a:rPr>
              <a:t>Leather high-top boots </a:t>
            </a:r>
            <a:r>
              <a:rPr lang="en-US" altLang="en-US" sz="1300" dirty="0">
                <a:solidFill>
                  <a:srgbClr val="3D3D3D"/>
                </a:solidFill>
                <a:latin typeface="+mj-lt"/>
                <a:ea typeface="Open Sans" panose="020B0606030504020204" pitchFamily="34" charset="0"/>
                <a:cs typeface="Open Sans" panose="020B0606030504020204" pitchFamily="34" charset="0"/>
              </a:rPr>
              <a:t>with steel toes</a:t>
            </a:r>
          </a:p>
        </p:txBody>
      </p:sp>
      <p:sp>
        <p:nvSpPr>
          <p:cNvPr id="7" name="Rectangle 6"/>
          <p:cNvSpPr/>
          <p:nvPr/>
        </p:nvSpPr>
        <p:spPr>
          <a:xfrm>
            <a:off x="2627361" y="1397741"/>
            <a:ext cx="2229634" cy="1459374"/>
          </a:xfrm>
          <a:prstGeom prst="rect">
            <a:avLst/>
          </a:prstGeom>
        </p:spPr>
        <p:txBody>
          <a:bodyPr wrap="square">
            <a:spAutoFit/>
          </a:bodyPr>
          <a:lstStyle/>
          <a:p>
            <a:pPr>
              <a:spcAft>
                <a:spcPts val="1300"/>
              </a:spcAft>
            </a:pPr>
            <a:r>
              <a:rPr lang="en-US" altLang="en-US" sz="1300" dirty="0">
                <a:solidFill>
                  <a:srgbClr val="3D3D3D"/>
                </a:solidFill>
                <a:latin typeface="+mj-lt"/>
                <a:ea typeface="Open Sans" panose="020B0606030504020204" pitchFamily="34" charset="0"/>
                <a:cs typeface="Open Sans" panose="020B0606030504020204" pitchFamily="34" charset="0"/>
              </a:rPr>
              <a:t>To protect against </a:t>
            </a:r>
            <a:r>
              <a:rPr lang="en-US" altLang="en-US" sz="1300" b="1" dirty="0">
                <a:solidFill>
                  <a:srgbClr val="3D3D3D"/>
                </a:solidFill>
                <a:latin typeface="+mj-lt"/>
                <a:ea typeface="Open Sans" panose="020B0606030504020204" pitchFamily="34" charset="0"/>
                <a:cs typeface="Open Sans" panose="020B0606030504020204" pitchFamily="34" charset="0"/>
              </a:rPr>
              <a:t>burns,</a:t>
            </a:r>
            <a:r>
              <a:rPr lang="en-US" altLang="en-US" sz="1300" dirty="0">
                <a:solidFill>
                  <a:srgbClr val="3D3D3D"/>
                </a:solidFill>
                <a:latin typeface="+mj-lt"/>
                <a:ea typeface="Open Sans" panose="020B0606030504020204" pitchFamily="34" charset="0"/>
                <a:cs typeface="Open Sans" panose="020B0606030504020204" pitchFamily="34" charset="0"/>
              </a:rPr>
              <a:t> cover all exposed flesh. </a:t>
            </a:r>
          </a:p>
          <a:p>
            <a:pPr>
              <a:spcAft>
                <a:spcPts val="1300"/>
              </a:spcAft>
            </a:pPr>
            <a:r>
              <a:rPr lang="en-US" altLang="en-US" sz="1300" dirty="0">
                <a:solidFill>
                  <a:srgbClr val="3D3D3D"/>
                </a:solidFill>
                <a:latin typeface="+mj-lt"/>
                <a:ea typeface="Open Sans" panose="020B0606030504020204" pitchFamily="34" charset="0"/>
                <a:cs typeface="Open Sans" panose="020B0606030504020204" pitchFamily="34" charset="0"/>
              </a:rPr>
              <a:t>PPE that protects against </a:t>
            </a:r>
            <a:r>
              <a:rPr lang="en-US" altLang="en-US" sz="1300" b="1" dirty="0">
                <a:solidFill>
                  <a:srgbClr val="3D3D3D"/>
                </a:solidFill>
                <a:latin typeface="+mj-lt"/>
                <a:ea typeface="Open Sans" panose="020B0606030504020204" pitchFamily="34" charset="0"/>
                <a:cs typeface="Open Sans" panose="020B0606030504020204" pitchFamily="34" charset="0"/>
              </a:rPr>
              <a:t>electric shock </a:t>
            </a:r>
            <a:r>
              <a:rPr lang="en-US" altLang="en-US" sz="1300" dirty="0">
                <a:solidFill>
                  <a:srgbClr val="3D3D3D"/>
                </a:solidFill>
                <a:latin typeface="+mj-lt"/>
                <a:ea typeface="Open Sans" panose="020B0606030504020204" pitchFamily="34" charset="0"/>
                <a:cs typeface="Open Sans" panose="020B0606030504020204" pitchFamily="34" charset="0"/>
              </a:rPr>
              <a:t>includes insulated gloves and rubber-soled shoes.</a:t>
            </a:r>
            <a:endParaRPr lang="en-US" altLang="en-US" sz="1300" b="1" dirty="0">
              <a:solidFill>
                <a:srgbClr val="3D3D3D"/>
              </a:solidFill>
              <a:latin typeface="+mj-lt"/>
              <a:ea typeface="Open Sans" panose="020B0606030504020204" pitchFamily="34" charset="0"/>
              <a:cs typeface="Open Sans" panose="020B0606030504020204" pitchFamily="34" charset="0"/>
            </a:endParaRPr>
          </a:p>
        </p:txBody>
      </p:sp>
      <p:sp>
        <p:nvSpPr>
          <p:cNvPr id="10" name="Rectangle 9"/>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3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Personal Protective Equipment (PPE)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252758" y="3860751"/>
            <a:ext cx="2205587" cy="132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65965" y="3860751"/>
            <a:ext cx="2202678" cy="132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82875" y="3860751"/>
            <a:ext cx="2205587" cy="132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6875" y="3861341"/>
            <a:ext cx="2205587" cy="132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5" y="2393692"/>
            <a:ext cx="2205587" cy="1470391"/>
          </a:xfrm>
          <a:prstGeom prst="rect">
            <a:avLst/>
          </a:prstGeom>
        </p:spPr>
      </p:pic>
      <p:pic>
        <p:nvPicPr>
          <p:cNvPr id="7" name="Picture 6"/>
          <p:cNvPicPr>
            <a:picLocks noChangeAspect="1"/>
          </p:cNvPicPr>
          <p:nvPr/>
        </p:nvPicPr>
        <p:blipFill rotWithShape="1">
          <a:blip r:embed="rId4"/>
          <a:srcRect t="26804" b="18231"/>
          <a:stretch/>
        </p:blipFill>
        <p:spPr>
          <a:xfrm>
            <a:off x="4968875" y="2393693"/>
            <a:ext cx="2207453" cy="147218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2875" y="2393692"/>
            <a:ext cx="2205587" cy="1470391"/>
          </a:xfrm>
          <a:prstGeom prst="rect">
            <a:avLst/>
          </a:prstGeom>
        </p:spPr>
      </p:pic>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What is Hot Work?</a:t>
            </a:r>
          </a:p>
        </p:txBody>
      </p:sp>
      <p:sp>
        <p:nvSpPr>
          <p:cNvPr id="8197" name="Content Placeholder 3"/>
          <p:cNvSpPr>
            <a:spLocks noGrp="1"/>
          </p:cNvSpPr>
          <p:nvPr>
            <p:ph idx="1"/>
          </p:nvPr>
        </p:nvSpPr>
        <p:spPr bwMode="auto">
          <a:xfrm>
            <a:off x="320675" y="1371600"/>
            <a:ext cx="6925756" cy="579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ts val="1000"/>
              </a:spcAft>
              <a:buNone/>
            </a:pPr>
            <a:r>
              <a:rPr lang="en-US" altLang="en-US" b="1" dirty="0">
                <a:latin typeface="+mj-lt"/>
              </a:rPr>
              <a:t>Hot work </a:t>
            </a:r>
            <a:r>
              <a:rPr lang="en-US" altLang="en-US" dirty="0">
                <a:latin typeface="+mj-lt"/>
              </a:rPr>
              <a:t>is any work process that produces flames or sparks that present a fire ignition hazard to the surrounding environment and personnel.</a:t>
            </a:r>
          </a:p>
        </p:txBody>
      </p:sp>
      <p:sp>
        <p:nvSpPr>
          <p:cNvPr id="11" name="Content Placeholder 3"/>
          <p:cNvSpPr txBox="1">
            <a:spLocks/>
          </p:cNvSpPr>
          <p:nvPr/>
        </p:nvSpPr>
        <p:spPr>
          <a:xfrm>
            <a:off x="386843" y="3998199"/>
            <a:ext cx="2215619" cy="830997"/>
          </a:xfrm>
          <a:prstGeom prst="rect">
            <a:avLst/>
          </a:prstGeom>
          <a:noFill/>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ts val="0"/>
              </a:spcBef>
              <a:spcAft>
                <a:spcPts val="1000"/>
              </a:spcAft>
              <a:buFontTx/>
              <a:buNone/>
              <a:defRPr/>
            </a:pPr>
            <a:r>
              <a:rPr lang="en-US" sz="1200" b="1" kern="0" dirty="0">
                <a:solidFill>
                  <a:srgbClr val="E65F25"/>
                </a:solidFill>
                <a:latin typeface="+mj-lt"/>
                <a:ea typeface="Open Sans" panose="020B0606030504020204" pitchFamily="34" charset="0"/>
                <a:cs typeface="Open Sans" panose="020B0606030504020204" pitchFamily="34" charset="0"/>
              </a:rPr>
              <a:t>Gas torch welding and cutting</a:t>
            </a:r>
            <a:r>
              <a:rPr lang="en-US" sz="1200" kern="0" dirty="0">
                <a:solidFill>
                  <a:srgbClr val="E65F25"/>
                </a:solidFill>
                <a:latin typeface="+mj-lt"/>
                <a:ea typeface="Open Sans" panose="020B0606030504020204" pitchFamily="34" charset="0"/>
                <a:cs typeface="Open Sans" panose="020B0606030504020204" pitchFamily="34" charset="0"/>
              </a:rPr>
              <a:t> </a:t>
            </a:r>
            <a:r>
              <a:rPr lang="en-US" altLang="en-US" sz="1200" kern="0" dirty="0">
                <a:solidFill>
                  <a:schemeClr val="tx1"/>
                </a:solidFill>
                <a:latin typeface="+mj-lt"/>
                <a:ea typeface="Open Sans" panose="020B0606030504020204" pitchFamily="34" charset="0"/>
                <a:cs typeface="Open Sans" panose="020B0606030504020204" pitchFamily="34" charset="0"/>
              </a:rPr>
              <a:t>uses a flame to join or cut metal.</a:t>
            </a:r>
            <a:endParaRPr lang="en-US" sz="1200" kern="0" dirty="0">
              <a:solidFill>
                <a:schemeClr val="tx1"/>
              </a:solidFill>
              <a:latin typeface="+mj-lt"/>
              <a:ea typeface="Open Sans" panose="020B0606030504020204" pitchFamily="34" charset="0"/>
              <a:cs typeface="Open Sans" panose="020B0606030504020204" pitchFamily="34" charset="0"/>
            </a:endParaRPr>
          </a:p>
        </p:txBody>
      </p:sp>
      <p:sp>
        <p:nvSpPr>
          <p:cNvPr id="12" name="Content Placeholder 3"/>
          <p:cNvSpPr txBox="1">
            <a:spLocks/>
          </p:cNvSpPr>
          <p:nvPr/>
        </p:nvSpPr>
        <p:spPr>
          <a:xfrm>
            <a:off x="4968875" y="3998198"/>
            <a:ext cx="2199767" cy="721291"/>
          </a:xfrm>
          <a:prstGeom prst="rect">
            <a:avLst/>
          </a:prstGeom>
          <a:noFill/>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ts val="0"/>
              </a:spcBef>
              <a:spcAft>
                <a:spcPts val="1000"/>
              </a:spcAft>
              <a:buFontTx/>
              <a:buNone/>
              <a:defRPr/>
            </a:pPr>
            <a:r>
              <a:rPr lang="en-US" sz="1200" b="1" kern="0" dirty="0">
                <a:solidFill>
                  <a:srgbClr val="E65F25"/>
                </a:solidFill>
                <a:latin typeface="+mj-lt"/>
                <a:ea typeface="Open Sans" panose="020B0606030504020204" pitchFamily="34" charset="0"/>
                <a:cs typeface="Open Sans" panose="020B0606030504020204" pitchFamily="34" charset="0"/>
              </a:rPr>
              <a:t>Grinding</a:t>
            </a:r>
            <a:r>
              <a:rPr lang="en-US" sz="1200" b="1" kern="0" dirty="0">
                <a:solidFill>
                  <a:schemeClr val="tx1"/>
                </a:solidFill>
                <a:latin typeface="+mj-lt"/>
                <a:ea typeface="Open Sans" panose="020B0606030504020204" pitchFamily="34" charset="0"/>
                <a:cs typeface="Open Sans" panose="020B0606030504020204" pitchFamily="34" charset="0"/>
              </a:rPr>
              <a:t> </a:t>
            </a:r>
            <a:r>
              <a:rPr lang="en-US" sz="1200" kern="0" dirty="0">
                <a:solidFill>
                  <a:schemeClr val="tx1"/>
                </a:solidFill>
                <a:latin typeface="+mj-lt"/>
                <a:ea typeface="Open Sans" panose="020B0606030504020204" pitchFamily="34" charset="0"/>
                <a:cs typeface="Open Sans" panose="020B0606030504020204" pitchFamily="34" charset="0"/>
              </a:rPr>
              <a:t>uses a grinding wheel that rotates at high speed to cut metal. </a:t>
            </a:r>
          </a:p>
        </p:txBody>
      </p:sp>
      <p:sp>
        <p:nvSpPr>
          <p:cNvPr id="13" name="Content Placeholder 3"/>
          <p:cNvSpPr txBox="1">
            <a:spLocks/>
          </p:cNvSpPr>
          <p:nvPr/>
        </p:nvSpPr>
        <p:spPr>
          <a:xfrm>
            <a:off x="320675" y="1938460"/>
            <a:ext cx="4555109" cy="359599"/>
          </a:xfrm>
          <a:prstGeom prst="rect">
            <a:avLst/>
          </a:prstGeom>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ts val="0"/>
              </a:spcBef>
              <a:spcAft>
                <a:spcPts val="1000"/>
              </a:spcAft>
              <a:buFontTx/>
              <a:buNone/>
              <a:defRPr/>
            </a:pPr>
            <a:r>
              <a:rPr lang="en-US" sz="1300" b="1" kern="0" dirty="0">
                <a:solidFill>
                  <a:srgbClr val="E65F25"/>
                </a:solidFill>
                <a:latin typeface="+mj-lt"/>
                <a:ea typeface="Open Sans" panose="020B0606030504020204" pitchFamily="34" charset="0"/>
                <a:cs typeface="Open Sans" panose="020B0606030504020204" pitchFamily="34" charset="0"/>
              </a:rPr>
              <a:t>Examples of hot work:</a:t>
            </a:r>
            <a:endParaRPr lang="en-US" sz="1300" kern="0" dirty="0">
              <a:solidFill>
                <a:srgbClr val="E65F25"/>
              </a:solidFill>
              <a:latin typeface="+mj-lt"/>
              <a:ea typeface="Open Sans" panose="020B0606030504020204" pitchFamily="34" charset="0"/>
              <a:cs typeface="Open Sans" panose="020B0606030504020204" pitchFamily="34" charset="0"/>
            </a:endParaRPr>
          </a:p>
        </p:txBody>
      </p:sp>
      <p:sp>
        <p:nvSpPr>
          <p:cNvPr id="14" name="Rectangle 13"/>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  </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Introduction</a:t>
            </a:r>
          </a:p>
        </p:txBody>
      </p:sp>
      <p:sp>
        <p:nvSpPr>
          <p:cNvPr id="4" name="Rectangle 3"/>
          <p:cNvSpPr/>
          <p:nvPr/>
        </p:nvSpPr>
        <p:spPr>
          <a:xfrm>
            <a:off x="2682875" y="3998199"/>
            <a:ext cx="2208212" cy="830997"/>
          </a:xfrm>
          <a:prstGeom prst="rect">
            <a:avLst/>
          </a:prstGeom>
          <a:noFill/>
        </p:spPr>
        <p:txBody>
          <a:bodyPr wrap="square">
            <a:spAutoFit/>
          </a:bodyPr>
          <a:lstStyle/>
          <a:p>
            <a:pPr>
              <a:spcAft>
                <a:spcPts val="1000"/>
              </a:spcAft>
            </a:pPr>
            <a:r>
              <a:rPr lang="en-US" altLang="en-US" sz="1200" b="1" dirty="0">
                <a:solidFill>
                  <a:srgbClr val="E65F25"/>
                </a:solidFill>
                <a:latin typeface="+mj-lt"/>
                <a:ea typeface="Open Sans" panose="020B0606030504020204" pitchFamily="34" charset="0"/>
                <a:cs typeface="Open Sans" panose="020B0606030504020204" pitchFamily="34" charset="0"/>
              </a:rPr>
              <a:t>Arc welding and cutting</a:t>
            </a:r>
            <a:r>
              <a:rPr lang="en-US" altLang="en-US" sz="1200" dirty="0">
                <a:solidFill>
                  <a:srgbClr val="E65F25"/>
                </a:solidFill>
                <a:latin typeface="+mj-lt"/>
                <a:ea typeface="Open Sans" panose="020B0606030504020204" pitchFamily="34" charset="0"/>
                <a:cs typeface="Open Sans" panose="020B0606030504020204" pitchFamily="34" charset="0"/>
              </a:rPr>
              <a:t> </a:t>
            </a:r>
            <a:r>
              <a:rPr lang="en-US" altLang="en-US" sz="1200" dirty="0">
                <a:latin typeface="+mj-lt"/>
                <a:ea typeface="Open Sans" panose="020B0606030504020204" pitchFamily="34" charset="0"/>
                <a:cs typeface="Open Sans" panose="020B0606030504020204" pitchFamily="34" charset="0"/>
              </a:rPr>
              <a:t>uses an electric arc between a metal electrode and a base material to join or cut metal.</a:t>
            </a:r>
          </a:p>
        </p:txBody>
      </p:sp>
      <p:pic>
        <p:nvPicPr>
          <p:cNvPr id="19" name="Picture 2"/>
          <p:cNvPicPr>
            <a:picLocks noChangeAspect="1" noChangeArrowheads="1"/>
          </p:cNvPicPr>
          <p:nvPr/>
        </p:nvPicPr>
        <p:blipFill>
          <a:blip r:embed="rId6"/>
          <a:stretch>
            <a:fillRect/>
          </a:stretch>
        </p:blipFill>
        <p:spPr bwMode="auto">
          <a:xfrm>
            <a:off x="7260443" y="2394614"/>
            <a:ext cx="2203704" cy="1469136"/>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3"/>
          <p:cNvSpPr txBox="1">
            <a:spLocks/>
          </p:cNvSpPr>
          <p:nvPr/>
        </p:nvSpPr>
        <p:spPr>
          <a:xfrm>
            <a:off x="7246430" y="3998197"/>
            <a:ext cx="2218244" cy="830999"/>
          </a:xfrm>
          <a:prstGeom prst="rect">
            <a:avLst/>
          </a:prstGeom>
          <a:noFill/>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n-cs"/>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ts val="0"/>
              </a:spcBef>
              <a:spcAft>
                <a:spcPts val="1000"/>
              </a:spcAft>
              <a:buFontTx/>
              <a:buNone/>
              <a:defRPr/>
            </a:pPr>
            <a:r>
              <a:rPr lang="en-US" sz="1200" b="1" kern="0" dirty="0">
                <a:solidFill>
                  <a:srgbClr val="E65F25"/>
                </a:solidFill>
                <a:latin typeface="+mj-lt"/>
                <a:ea typeface="Open Sans" panose="020B0606030504020204" pitchFamily="34" charset="0"/>
                <a:cs typeface="Open Sans" panose="020B0606030504020204" pitchFamily="34" charset="0"/>
              </a:rPr>
              <a:t>Brazing and soldering </a:t>
            </a:r>
            <a:r>
              <a:rPr lang="en-US" sz="1200" kern="0" dirty="0">
                <a:solidFill>
                  <a:schemeClr val="tx1"/>
                </a:solidFill>
                <a:latin typeface="+mj-lt"/>
                <a:ea typeface="Open Sans" panose="020B0606030504020204" pitchFamily="34" charset="0"/>
                <a:cs typeface="Open Sans" panose="020B0606030504020204" pitchFamily="34" charset="0"/>
              </a:rPr>
              <a:t>u</a:t>
            </a:r>
            <a:r>
              <a:rPr lang="en-US" altLang="en-US" sz="1200" kern="0" dirty="0">
                <a:solidFill>
                  <a:schemeClr val="tx1"/>
                </a:solidFill>
                <a:latin typeface="+mj-lt"/>
                <a:ea typeface="Open Sans" panose="020B0606030504020204" pitchFamily="34" charset="0"/>
                <a:cs typeface="Open Sans" panose="020B0606030504020204" pitchFamily="34" charset="0"/>
              </a:rPr>
              <a:t>ses heat to melt a filler metal that is used to join metal.</a:t>
            </a:r>
            <a:endParaRPr lang="en-US" sz="1200" kern="0" dirty="0">
              <a:solidFill>
                <a:schemeClr val="tx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3874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Eye Protection</a:t>
            </a:r>
          </a:p>
        </p:txBody>
      </p:sp>
      <p:sp>
        <p:nvSpPr>
          <p:cNvPr id="54275" name="Content Placeholder 2"/>
          <p:cNvSpPr>
            <a:spLocks noGrp="1"/>
          </p:cNvSpPr>
          <p:nvPr>
            <p:ph idx="1"/>
          </p:nvPr>
        </p:nvSpPr>
        <p:spPr bwMode="auto">
          <a:xfrm>
            <a:off x="320674" y="1876425"/>
            <a:ext cx="3048001" cy="329078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ts val="800"/>
              </a:spcAft>
              <a:buFontTx/>
              <a:buNone/>
              <a:defRPr/>
            </a:pPr>
            <a:r>
              <a:rPr lang="en-US" altLang="en-US" sz="1300" b="1" dirty="0">
                <a:solidFill>
                  <a:srgbClr val="E65F25"/>
                </a:solidFill>
                <a:latin typeface="+mj-lt"/>
              </a:rPr>
              <a:t>Types of eye protection:</a:t>
            </a:r>
          </a:p>
          <a:p>
            <a:pPr marL="349250" indent="-349250">
              <a:spcBef>
                <a:spcPct val="0"/>
              </a:spcBef>
              <a:spcAft>
                <a:spcPts val="1300"/>
              </a:spcAft>
              <a:defRPr/>
            </a:pPr>
            <a:r>
              <a:rPr lang="en-US" altLang="en-US" sz="1300" dirty="0">
                <a:latin typeface="+mj-lt"/>
              </a:rPr>
              <a:t>Welding hoods with properly shaded lenses</a:t>
            </a:r>
          </a:p>
          <a:p>
            <a:pPr marL="349250" indent="-349250">
              <a:spcBef>
                <a:spcPct val="0"/>
              </a:spcBef>
              <a:spcAft>
                <a:spcPts val="1300"/>
              </a:spcAft>
              <a:defRPr/>
            </a:pPr>
            <a:r>
              <a:rPr lang="en-US" altLang="en-US" sz="1300" dirty="0">
                <a:latin typeface="+mj-lt"/>
              </a:rPr>
              <a:t>Cutting or burning goggles for torch cutting</a:t>
            </a:r>
          </a:p>
          <a:p>
            <a:pPr marL="349250" indent="-349250">
              <a:spcBef>
                <a:spcPct val="0"/>
              </a:spcBef>
              <a:spcAft>
                <a:spcPts val="1300"/>
              </a:spcAft>
              <a:defRPr/>
            </a:pPr>
            <a:r>
              <a:rPr lang="en-US" altLang="en-US" sz="1300" dirty="0">
                <a:latin typeface="+mj-lt"/>
              </a:rPr>
              <a:t>Full face shields for grinding </a:t>
            </a:r>
          </a:p>
          <a:p>
            <a:pPr marL="349250" indent="-349250">
              <a:spcBef>
                <a:spcPct val="0"/>
              </a:spcBef>
              <a:spcAft>
                <a:spcPts val="1300"/>
              </a:spcAft>
              <a:defRPr/>
            </a:pPr>
            <a:r>
              <a:rPr lang="en-US" altLang="en-US" sz="1300" dirty="0">
                <a:latin typeface="+mj-lt"/>
              </a:rPr>
              <a:t>Safety glasses worn under welding hoods or face shields when grinding</a:t>
            </a:r>
          </a:p>
        </p:txBody>
      </p:sp>
      <p:sp>
        <p:nvSpPr>
          <p:cNvPr id="54276" name="TextBox 1"/>
          <p:cNvSpPr txBox="1">
            <a:spLocks noChangeArrowheads="1"/>
          </p:cNvSpPr>
          <p:nvPr/>
        </p:nvSpPr>
        <p:spPr bwMode="auto">
          <a:xfrm>
            <a:off x="320675" y="1371600"/>
            <a:ext cx="896270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300" dirty="0">
                <a:solidFill>
                  <a:srgbClr val="3D3D3D"/>
                </a:solidFill>
                <a:latin typeface="+mj-lt"/>
                <a:ea typeface="Open Sans" panose="020B0606030504020204" pitchFamily="34" charset="0"/>
                <a:cs typeface="Open Sans" panose="020B0606030504020204" pitchFamily="34" charset="0"/>
              </a:rPr>
              <a:t>Your supervisor will specify the type of eye protection needed for the task.</a:t>
            </a:r>
          </a:p>
        </p:txBody>
      </p:sp>
      <p:sp>
        <p:nvSpPr>
          <p:cNvPr id="8" name="Content Placeholder 2"/>
          <p:cNvSpPr txBox="1">
            <a:spLocks/>
          </p:cNvSpPr>
          <p:nvPr/>
        </p:nvSpPr>
        <p:spPr bwMode="auto">
          <a:xfrm>
            <a:off x="6416675" y="1876425"/>
            <a:ext cx="3048000" cy="3156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ct val="0"/>
              </a:spcBef>
              <a:spcAft>
                <a:spcPts val="800"/>
              </a:spcAft>
              <a:buFontTx/>
              <a:buNone/>
              <a:defRPr/>
            </a:pPr>
            <a:r>
              <a:rPr lang="en-US" altLang="en-US" sz="1300" b="1" kern="0" dirty="0">
                <a:solidFill>
                  <a:srgbClr val="E65F25"/>
                </a:solidFill>
                <a:latin typeface="+mj-lt"/>
                <a:ea typeface="Open Sans" panose="020B0606030504020204" pitchFamily="34" charset="0"/>
                <a:cs typeface="Open Sans" panose="020B0606030504020204" pitchFamily="34" charset="0"/>
              </a:rPr>
              <a:t>Auto-darkening lenses:</a:t>
            </a:r>
          </a:p>
          <a:p>
            <a:pPr marL="0" indent="0">
              <a:spcBef>
                <a:spcPct val="0"/>
              </a:spcBef>
              <a:spcAft>
                <a:spcPts val="1300"/>
              </a:spcAft>
              <a:buFontTx/>
              <a:buNone/>
              <a:defRPr/>
            </a:pPr>
            <a:r>
              <a:rPr lang="en-US" altLang="en-US" sz="1300" kern="0" dirty="0">
                <a:latin typeface="+mj-lt"/>
                <a:ea typeface="Open Sans" panose="020B0606030504020204" pitchFamily="34" charset="0"/>
                <a:cs typeface="Open Sans" panose="020B0606030504020204" pitchFamily="34" charset="0"/>
              </a:rPr>
              <a:t>Auto-darkening lenses provide continuous protection by adapting to varying levels of light.</a:t>
            </a:r>
          </a:p>
          <a:p>
            <a:pPr marL="0" indent="0">
              <a:spcBef>
                <a:spcPct val="0"/>
              </a:spcBef>
              <a:spcAft>
                <a:spcPts val="1000"/>
              </a:spcAft>
              <a:buFontTx/>
              <a:buNone/>
              <a:defRPr/>
            </a:pPr>
            <a:r>
              <a:rPr lang="en-US" altLang="en-US" sz="1300" kern="0" dirty="0">
                <a:latin typeface="+mj-lt"/>
                <a:ea typeface="Open Sans" panose="020B0606030504020204" pitchFamily="34" charset="0"/>
                <a:cs typeface="Open Sans" panose="020B0606030504020204" pitchFamily="34" charset="0"/>
              </a:rPr>
              <a:t>If using an auto-darkening lens:</a:t>
            </a:r>
          </a:p>
          <a:p>
            <a:pPr>
              <a:spcBef>
                <a:spcPct val="0"/>
              </a:spcBef>
              <a:spcAft>
                <a:spcPts val="1000"/>
              </a:spcAft>
              <a:defRPr/>
            </a:pPr>
            <a:r>
              <a:rPr lang="en-US" altLang="en-US" sz="1300" kern="0" dirty="0">
                <a:latin typeface="+mj-lt"/>
                <a:ea typeface="Open Sans" panose="020B0606030504020204" pitchFamily="34" charset="0"/>
                <a:cs typeface="Open Sans" panose="020B0606030504020204" pitchFamily="34" charset="0"/>
              </a:rPr>
              <a:t>Check the manufacturer specifications to confirm that it is rated for the correct intensity. </a:t>
            </a:r>
          </a:p>
          <a:p>
            <a:pPr>
              <a:spcBef>
                <a:spcPct val="0"/>
              </a:spcBef>
              <a:spcAft>
                <a:spcPts val="1000"/>
              </a:spcAft>
              <a:defRPr/>
            </a:pPr>
            <a:r>
              <a:rPr lang="en-US" altLang="en-US" sz="1300" kern="0" dirty="0">
                <a:latin typeface="+mj-lt"/>
                <a:ea typeface="Open Sans" panose="020B0606030504020204" pitchFamily="34" charset="0"/>
                <a:cs typeface="Open Sans" panose="020B0606030504020204" pitchFamily="34" charset="0"/>
              </a:rPr>
              <a:t>Before starting work, check that the battery power is sufficient.</a:t>
            </a:r>
          </a:p>
        </p:txBody>
      </p:sp>
      <p:pic>
        <p:nvPicPr>
          <p:cNvPr id="5427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6144" y="1876424"/>
            <a:ext cx="3074331" cy="31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3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Personal Protective Equipment (PPE)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Protective Lens Shading</a:t>
            </a:r>
          </a:p>
        </p:txBody>
      </p:sp>
      <p:sp>
        <p:nvSpPr>
          <p:cNvPr id="3" name="Content Placeholder 2"/>
          <p:cNvSpPr>
            <a:spLocks noGrp="1"/>
          </p:cNvSpPr>
          <p:nvPr>
            <p:ph idx="1"/>
          </p:nvPr>
        </p:nvSpPr>
        <p:spPr>
          <a:xfrm>
            <a:off x="320675" y="1371600"/>
            <a:ext cx="4570414" cy="1194816"/>
          </a:xfrm>
        </p:spPr>
        <p:txBody>
          <a:bodyPr/>
          <a:lstStyle/>
          <a:p>
            <a:pPr marL="0" lvl="1" indent="0">
              <a:spcBef>
                <a:spcPts val="0"/>
              </a:spcBef>
              <a:spcAft>
                <a:spcPts val="1002"/>
              </a:spcAft>
              <a:buFontTx/>
              <a:buNone/>
              <a:defRPr/>
            </a:pPr>
            <a:r>
              <a:rPr lang="en-US" b="1" dirty="0">
                <a:latin typeface="+mj-lt"/>
                <a:ea typeface="+mn-ea"/>
                <a:cs typeface="+mn-cs"/>
              </a:rPr>
              <a:t>Lens filter </a:t>
            </a:r>
            <a:r>
              <a:rPr lang="en-US" b="1" dirty="0">
                <a:latin typeface="+mj-lt"/>
                <a:cs typeface="+mn-cs"/>
              </a:rPr>
              <a:t>shade numbers</a:t>
            </a:r>
            <a:r>
              <a:rPr lang="en-US" b="1" i="1" dirty="0">
                <a:latin typeface="+mj-lt"/>
                <a:cs typeface="+mn-cs"/>
              </a:rPr>
              <a:t> </a:t>
            </a:r>
            <a:r>
              <a:rPr lang="en-US" dirty="0">
                <a:latin typeface="+mj-lt"/>
                <a:cs typeface="+mn-cs"/>
              </a:rPr>
              <a:t>range from 2 – 14. Higher numbers providing greater protection. The chart below shows the recommended lens filter shade number for specific types of hot work.</a:t>
            </a:r>
            <a:endParaRPr lang="en-US" dirty="0">
              <a:latin typeface="+mj-lt"/>
              <a:ea typeface="ＭＳ Ｐゴシック" charset="0"/>
              <a:cs typeface="+mn-cs"/>
            </a:endParaRPr>
          </a:p>
        </p:txBody>
      </p:sp>
      <p:pic>
        <p:nvPicPr>
          <p:cNvPr id="563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4" y="2566416"/>
            <a:ext cx="8982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3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Personal Protective Equipment (PPE)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0674" y="4527156"/>
            <a:ext cx="4403726" cy="962025"/>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19651" y="4527157"/>
            <a:ext cx="4645026" cy="962025"/>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p:cNvSpPr txBox="1">
            <a:spLocks/>
          </p:cNvSpPr>
          <p:nvPr/>
        </p:nvSpPr>
        <p:spPr>
          <a:xfrm rot="781729">
            <a:off x="4962264" y="4489131"/>
            <a:ext cx="532605" cy="1016196"/>
          </a:xfrm>
          <a:prstGeom prst="rect">
            <a:avLst/>
          </a:prstGeom>
          <a:effectLst/>
        </p:spPr>
        <p:txBody>
          <a:bodyPr lIns="81510" tIns="40755" rIns="81510" bIns="40755"/>
          <a:lstStyle>
            <a:lvl1pPr algn="l" rtl="0" eaLnBrk="0" fontAlgn="base" hangingPunct="0">
              <a:spcBef>
                <a:spcPct val="0"/>
              </a:spcBef>
              <a:spcAft>
                <a:spcPct val="0"/>
              </a:spcAft>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r>
              <a:rPr lang="en-US" sz="6000" kern="0">
                <a:ln>
                  <a:solidFill>
                    <a:srgbClr val="E65F25"/>
                  </a:solidFill>
                </a:ln>
                <a:solidFill>
                  <a:schemeClr val="bg1"/>
                </a:solidFill>
                <a:latin typeface="Calibri" panose="020F0502020204030204" pitchFamily="34" charset="0"/>
              </a:rPr>
              <a:t>!</a:t>
            </a:r>
            <a:endParaRPr lang="en-US" sz="6000" kern="0" dirty="0">
              <a:ln>
                <a:solidFill>
                  <a:srgbClr val="E65F25"/>
                </a:solidFill>
              </a:ln>
              <a:solidFill>
                <a:schemeClr val="bg1"/>
              </a:solidFill>
              <a:latin typeface="Calibri" panose="020F0502020204030204" pitchFamily="34" charset="0"/>
            </a:endParaRPr>
          </a:p>
        </p:txBody>
      </p:sp>
      <p:sp>
        <p:nvSpPr>
          <p:cNvPr id="58371" name="Tit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Respiratory Protection</a:t>
            </a:r>
          </a:p>
        </p:txBody>
      </p:sp>
      <p:sp>
        <p:nvSpPr>
          <p:cNvPr id="2" name="Content Placeholder 1"/>
          <p:cNvSpPr>
            <a:spLocks noGrp="1"/>
          </p:cNvSpPr>
          <p:nvPr>
            <p:ph idx="1"/>
          </p:nvPr>
        </p:nvSpPr>
        <p:spPr>
          <a:xfrm>
            <a:off x="320675" y="1371600"/>
            <a:ext cx="4403726" cy="2695575"/>
          </a:xfrm>
        </p:spPr>
        <p:txBody>
          <a:bodyPr/>
          <a:lstStyle/>
          <a:p>
            <a:pPr marL="0" indent="0">
              <a:spcAft>
                <a:spcPts val="3000"/>
              </a:spcAft>
              <a:buNone/>
            </a:pPr>
            <a:r>
              <a:rPr lang="en-US" dirty="0">
                <a:latin typeface="+mj-lt"/>
              </a:rPr>
              <a:t>Filter-type respirators use cartridges to filter incoming air and remove contaminants.</a:t>
            </a:r>
          </a:p>
          <a:p>
            <a:pPr marL="0" lvl="1" indent="0">
              <a:spcAft>
                <a:spcPts val="1000"/>
              </a:spcAft>
              <a:buNone/>
            </a:pPr>
            <a:r>
              <a:rPr lang="en-US" altLang="en-US" b="1" dirty="0">
                <a:solidFill>
                  <a:srgbClr val="E65F25"/>
                </a:solidFill>
                <a:latin typeface="+mj-lt"/>
              </a:rPr>
              <a:t>Uses:</a:t>
            </a:r>
          </a:p>
          <a:p>
            <a:pPr marL="347663" lvl="1" indent="-347663">
              <a:buFont typeface="Tahoma" panose="020B0604030504040204" pitchFamily="34" charset="0"/>
              <a:buChar char="•"/>
            </a:pPr>
            <a:r>
              <a:rPr lang="en-US" altLang="en-US" dirty="0">
                <a:latin typeface="+mj-lt"/>
              </a:rPr>
              <a:t>They are </a:t>
            </a:r>
            <a:r>
              <a:rPr lang="en-US" altLang="en-US" b="1" dirty="0">
                <a:latin typeface="+mj-lt"/>
              </a:rPr>
              <a:t>required </a:t>
            </a:r>
            <a:r>
              <a:rPr lang="en-US" altLang="en-US" dirty="0">
                <a:latin typeface="+mj-lt"/>
              </a:rPr>
              <a:t>for</a:t>
            </a:r>
            <a:r>
              <a:rPr lang="en-US" altLang="en-US" b="1" dirty="0">
                <a:latin typeface="+mj-lt"/>
              </a:rPr>
              <a:t> </a:t>
            </a:r>
            <a:r>
              <a:rPr lang="en-US" altLang="en-US" dirty="0">
                <a:latin typeface="+mj-lt"/>
              </a:rPr>
              <a:t>open-air hot work with metals containing toxic substances such as galvanized steel, zinc, or chromium.</a:t>
            </a:r>
          </a:p>
          <a:p>
            <a:pPr marL="347663" lvl="1" indent="-347663">
              <a:buFont typeface="Tahoma" panose="020B0604030504040204" pitchFamily="34" charset="0"/>
              <a:buChar char="•"/>
            </a:pPr>
            <a:r>
              <a:rPr lang="en-US" altLang="en-US" dirty="0">
                <a:latin typeface="+mj-lt"/>
              </a:rPr>
              <a:t>They</a:t>
            </a:r>
            <a:r>
              <a:rPr lang="en-US" altLang="en-US" b="1" dirty="0">
                <a:latin typeface="+mj-lt"/>
              </a:rPr>
              <a:t> will not provide </a:t>
            </a:r>
            <a:r>
              <a:rPr lang="en-US" altLang="en-US" dirty="0">
                <a:latin typeface="+mj-lt"/>
              </a:rPr>
              <a:t>adequate protection in confined spaces lacking sufficient ventilation.</a:t>
            </a:r>
          </a:p>
          <a:p>
            <a:pPr marL="347663" indent="-347663">
              <a:buNone/>
            </a:pPr>
            <a:endParaRPr lang="en-US" dirty="0">
              <a:latin typeface="+mj-lt"/>
            </a:endParaRPr>
          </a:p>
        </p:txBody>
      </p:sp>
      <p:sp>
        <p:nvSpPr>
          <p:cNvPr id="58374" name="TextBox 1"/>
          <p:cNvSpPr txBox="1">
            <a:spLocks noChangeArrowheads="1"/>
          </p:cNvSpPr>
          <p:nvPr/>
        </p:nvSpPr>
        <p:spPr bwMode="auto">
          <a:xfrm>
            <a:off x="885825" y="4734249"/>
            <a:ext cx="36147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138363" indent="2063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595563" indent="2063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052763" indent="2063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509963" indent="2063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lvl="1" indent="0">
              <a:spcAft>
                <a:spcPts val="1300"/>
              </a:spcAft>
            </a:pPr>
            <a:r>
              <a:rPr lang="en-US" altLang="en-US" sz="1300" i="1" dirty="0">
                <a:solidFill>
                  <a:srgbClr val="3D3D3D"/>
                </a:solidFill>
                <a:latin typeface="+mj-lt"/>
                <a:ea typeface="Open Sans" panose="020B0606030504020204" pitchFamily="34" charset="0"/>
                <a:cs typeface="Open Sans" panose="020B0606030504020204" pitchFamily="34" charset="0"/>
              </a:rPr>
              <a:t>Consult manufacturer specifications to determine the appropriate type of cartridges.</a:t>
            </a:r>
          </a:p>
        </p:txBody>
      </p:sp>
      <p:pic>
        <p:nvPicPr>
          <p:cNvPr id="583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5703" y="1310435"/>
            <a:ext cx="4168772" cy="313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400676" y="4650982"/>
            <a:ext cx="4064000" cy="692497"/>
          </a:xfrm>
          <a:prstGeom prst="rect">
            <a:avLst/>
          </a:prstGeom>
        </p:spPr>
        <p:txBody>
          <a:bodyPr wrap="square">
            <a:spAutoFit/>
          </a:bodyPr>
          <a:lstStyle/>
          <a:p>
            <a:pPr marL="0" lvl="1" indent="0">
              <a:defRPr/>
            </a:pPr>
            <a:r>
              <a:rPr lang="en-US" altLang="en-US" sz="1300" b="1" i="1" dirty="0">
                <a:solidFill>
                  <a:srgbClr val="3D3D3D"/>
                </a:solidFill>
                <a:latin typeface="+mj-lt"/>
                <a:ea typeface="Open Sans" panose="020B0606030504020204" pitchFamily="34" charset="0"/>
                <a:cs typeface="Open Sans" panose="020B0606030504020204" pitchFamily="34" charset="0"/>
              </a:rPr>
              <a:t>REMEMBER: </a:t>
            </a:r>
            <a:r>
              <a:rPr lang="en-US" altLang="en-US" sz="1300" i="1" dirty="0">
                <a:solidFill>
                  <a:srgbClr val="3D3D3D"/>
                </a:solidFill>
                <a:latin typeface="+mj-lt"/>
                <a:ea typeface="Open Sans" panose="020B0606030504020204" pitchFamily="34" charset="0"/>
                <a:cs typeface="Open Sans" panose="020B0606030504020204" pitchFamily="34" charset="0"/>
              </a:rPr>
              <a:t>You must be trained and authorized before using a respirator. Only wear a respirator designed and rated for the hazards involved. </a:t>
            </a:r>
            <a:endParaRPr lang="en-US" sz="1300" i="1" dirty="0">
              <a:solidFill>
                <a:srgbClr val="3D3D3D"/>
              </a:solidFill>
              <a:latin typeface="+mj-lt"/>
              <a:ea typeface="Open Sans" panose="020B0606030504020204" pitchFamily="34" charset="0"/>
              <a:cs typeface="Open Sans" panose="020B0606030504020204" pitchFamily="34" charset="0"/>
            </a:endParaRPr>
          </a:p>
        </p:txBody>
      </p:sp>
      <p:sp>
        <p:nvSpPr>
          <p:cNvPr id="17" name="Title 5"/>
          <p:cNvSpPr txBox="1">
            <a:spLocks/>
          </p:cNvSpPr>
          <p:nvPr/>
        </p:nvSpPr>
        <p:spPr>
          <a:xfrm rot="781729">
            <a:off x="371215" y="4565330"/>
            <a:ext cx="532605" cy="1016196"/>
          </a:xfrm>
          <a:prstGeom prst="rect">
            <a:avLst/>
          </a:prstGeom>
          <a:effectLst/>
        </p:spPr>
        <p:txBody>
          <a:bodyPr lIns="81510" tIns="40755" rIns="81510" bIns="40755"/>
          <a:lstStyle>
            <a:lvl1pPr algn="l" rtl="0" eaLnBrk="0" fontAlgn="base" hangingPunct="0">
              <a:spcBef>
                <a:spcPct val="0"/>
              </a:spcBef>
              <a:spcAft>
                <a:spcPct val="0"/>
              </a:spcAft>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r>
              <a:rPr lang="en-US" sz="6000" kern="0">
                <a:ln>
                  <a:solidFill>
                    <a:srgbClr val="E65F25"/>
                  </a:solidFill>
                </a:ln>
                <a:solidFill>
                  <a:schemeClr val="bg1"/>
                </a:solidFill>
                <a:latin typeface="Calibri" panose="020F0502020204030204" pitchFamily="34" charset="0"/>
              </a:rPr>
              <a:t>*</a:t>
            </a:r>
            <a:endParaRPr lang="en-US" sz="6000" kern="0" dirty="0">
              <a:ln>
                <a:solidFill>
                  <a:srgbClr val="E65F25"/>
                </a:solidFill>
              </a:ln>
              <a:solidFill>
                <a:schemeClr val="bg1"/>
              </a:solidFill>
              <a:latin typeface="Calibri" panose="020F0502020204030204" pitchFamily="34" charset="0"/>
            </a:endParaRPr>
          </a:p>
        </p:txBody>
      </p:sp>
      <p:sp>
        <p:nvSpPr>
          <p:cNvPr id="18" name="Rectangle 1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3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Personal Protective Equipment (PPE)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21756" y="457200"/>
            <a:ext cx="6705600" cy="762000"/>
          </a:xfrm>
          <a:prstGeom prst="rect">
            <a:avLst/>
          </a:prstGeom>
          <a:noFill/>
          <a:ln>
            <a:miter lim="800000"/>
            <a:headEnd/>
            <a:tailEnd/>
          </a:ln>
          <a:extLst/>
        </p:spPr>
        <p:txBody>
          <a:bodyPr lIns="91485" tIns="45742" rIns="91485" bIns="45742" anchor="t" anchorCtr="0"/>
          <a:lstStyle/>
          <a:p>
            <a:pPr algn="l" eaLnBrk="1" hangingPunct="1"/>
            <a:r>
              <a:rPr lang="en-US" altLang="en-US" b="1" dirty="0">
                <a:latin typeface="+mj-lt"/>
              </a:rPr>
              <a:t>Arc Welding</a:t>
            </a:r>
          </a:p>
        </p:txBody>
      </p:sp>
      <p:sp>
        <p:nvSpPr>
          <p:cNvPr id="12291" name="Rectangle 3"/>
          <p:cNvSpPr>
            <a:spLocks noGrp="1" noChangeArrowheads="1"/>
          </p:cNvSpPr>
          <p:nvPr>
            <p:ph idx="4294967295"/>
          </p:nvPr>
        </p:nvSpPr>
        <p:spPr>
          <a:xfrm>
            <a:off x="2606676" y="1371600"/>
            <a:ext cx="4495799" cy="4114800"/>
          </a:xfrm>
          <a:prstGeom prst="rect">
            <a:avLst/>
          </a:prstGeom>
        </p:spPr>
        <p:txBody>
          <a:bodyPr/>
          <a:lstStyle/>
          <a:p>
            <a:pPr marL="0" indent="0">
              <a:spcBef>
                <a:spcPts val="0"/>
              </a:spcBef>
              <a:spcAft>
                <a:spcPts val="1000"/>
              </a:spcAft>
              <a:buNone/>
            </a:pPr>
            <a:r>
              <a:rPr lang="en-US" sz="1300" b="1" dirty="0">
                <a:solidFill>
                  <a:srgbClr val="E65F25"/>
                </a:solidFill>
                <a:latin typeface="+mj-lt"/>
                <a:ea typeface="Open Sans" panose="020B0606030504020204" pitchFamily="34" charset="0"/>
                <a:cs typeface="Open Sans" panose="020B0606030504020204" pitchFamily="34" charset="0"/>
              </a:rPr>
              <a:t>What you need to know:</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How to safely handle arc welding tools</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Safety procedures</a:t>
            </a:r>
          </a:p>
        </p:txBody>
      </p:sp>
      <p:sp>
        <p:nvSpPr>
          <p:cNvPr id="6" name="TextBox 5"/>
          <p:cNvSpPr txBox="1"/>
          <p:nvPr/>
        </p:nvSpPr>
        <p:spPr>
          <a:xfrm>
            <a:off x="178207" y="-134005"/>
            <a:ext cx="2133600" cy="4401205"/>
          </a:xfrm>
          <a:prstGeom prst="rect">
            <a:avLst/>
          </a:prstGeom>
          <a:noFill/>
        </p:spPr>
        <p:txBody>
          <a:bodyPr wrap="square" rtlCol="0">
            <a:spAutoFit/>
          </a:bodyPr>
          <a:lstStyle/>
          <a:p>
            <a:r>
              <a:rPr lang="en-US" sz="28000" b="1">
                <a:solidFill>
                  <a:srgbClr val="FA834E"/>
                </a:solidFill>
              </a:rPr>
              <a:t>4</a:t>
            </a:r>
            <a:endParaRPr lang="en-US" sz="28000" b="1" dirty="0">
              <a:solidFill>
                <a:srgbClr val="FA834E"/>
              </a:solidFill>
            </a:endParaRPr>
          </a:p>
        </p:txBody>
      </p:sp>
      <p:cxnSp>
        <p:nvCxnSpPr>
          <p:cNvPr id="7" name="Straight Connector 6"/>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64300" y="2328843"/>
            <a:ext cx="3315555" cy="23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The Electrode Holder</a:t>
            </a:r>
          </a:p>
        </p:txBody>
      </p:sp>
      <p:sp>
        <p:nvSpPr>
          <p:cNvPr id="72707" name="Content Placeholder 2"/>
          <p:cNvSpPr>
            <a:spLocks noGrp="1"/>
          </p:cNvSpPr>
          <p:nvPr>
            <p:ph idx="1"/>
          </p:nvPr>
        </p:nvSpPr>
        <p:spPr bwMode="auto">
          <a:xfrm>
            <a:off x="320674" y="1914525"/>
            <a:ext cx="3048001" cy="229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6350" indent="0">
              <a:spcBef>
                <a:spcPct val="0"/>
              </a:spcBef>
              <a:spcAft>
                <a:spcPts val="1300"/>
              </a:spcAft>
              <a:buNone/>
            </a:pPr>
            <a:r>
              <a:rPr lang="en-US" altLang="en-US" sz="1300" b="1" dirty="0">
                <a:solidFill>
                  <a:srgbClr val="E65F25"/>
                </a:solidFill>
                <a:latin typeface="+mj-lt"/>
              </a:rPr>
              <a:t>Electrode holder requirements:</a:t>
            </a:r>
          </a:p>
          <a:p>
            <a:pPr marL="341313" indent="-334963">
              <a:spcBef>
                <a:spcPct val="0"/>
              </a:spcBef>
              <a:spcAft>
                <a:spcPts val="1300"/>
              </a:spcAft>
            </a:pPr>
            <a:r>
              <a:rPr lang="en-US" altLang="en-US" sz="1300" dirty="0">
                <a:latin typeface="+mj-lt"/>
              </a:rPr>
              <a:t>Specifically designed for arc cutting and welding </a:t>
            </a:r>
          </a:p>
          <a:p>
            <a:pPr marL="341313" indent="-334963">
              <a:spcBef>
                <a:spcPct val="0"/>
              </a:spcBef>
              <a:spcAft>
                <a:spcPts val="1300"/>
              </a:spcAft>
            </a:pPr>
            <a:r>
              <a:rPr lang="en-US" altLang="en-US" sz="1300" dirty="0">
                <a:latin typeface="+mj-lt"/>
              </a:rPr>
              <a:t>Properly insulated</a:t>
            </a:r>
          </a:p>
          <a:p>
            <a:pPr marL="341313" indent="-334963">
              <a:spcBef>
                <a:spcPct val="0"/>
              </a:spcBef>
              <a:spcAft>
                <a:spcPts val="1300"/>
              </a:spcAft>
            </a:pPr>
            <a:r>
              <a:rPr lang="en-US" altLang="en-US" sz="1300" dirty="0">
                <a:latin typeface="+mj-lt"/>
              </a:rPr>
              <a:t>Able to safely handle the maximum current </a:t>
            </a:r>
          </a:p>
        </p:txBody>
      </p:sp>
      <p:sp>
        <p:nvSpPr>
          <p:cNvPr id="69636" name="TextBox 1"/>
          <p:cNvSpPr txBox="1">
            <a:spLocks noChangeArrowheads="1"/>
          </p:cNvSpPr>
          <p:nvPr/>
        </p:nvSpPr>
        <p:spPr bwMode="auto">
          <a:xfrm>
            <a:off x="6492875" y="4566638"/>
            <a:ext cx="297180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1300" b="1" dirty="0">
                <a:solidFill>
                  <a:srgbClr val="3D3D3D"/>
                </a:solidFill>
                <a:latin typeface="+mj-lt"/>
                <a:ea typeface="Open Sans Condensed" panose="020B0806030504020204" pitchFamily="34" charset="0"/>
                <a:cs typeface="Open Sans Condensed" panose="020B0806030504020204" pitchFamily="34" charset="0"/>
              </a:rPr>
              <a:t>The welder inserts one of these electrodes (right) into the electrode holder (left). </a:t>
            </a:r>
          </a:p>
        </p:txBody>
      </p:sp>
      <p:sp>
        <p:nvSpPr>
          <p:cNvPr id="75780" name="TextBox 3"/>
          <p:cNvSpPr txBox="1">
            <a:spLocks noChangeArrowheads="1"/>
          </p:cNvSpPr>
          <p:nvPr/>
        </p:nvSpPr>
        <p:spPr bwMode="auto">
          <a:xfrm>
            <a:off x="320675" y="1371600"/>
            <a:ext cx="8819478" cy="292388"/>
          </a:xfrm>
          <a:prstGeom prst="rect">
            <a:avLst/>
          </a:prstGeom>
          <a:no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Aft>
                <a:spcPts val="800"/>
              </a:spcAft>
              <a:defRPr/>
            </a:pPr>
            <a:r>
              <a:rPr lang="en-US" altLang="en-US" sz="1300" dirty="0">
                <a:solidFill>
                  <a:srgbClr val="3D3D3D"/>
                </a:solidFill>
                <a:latin typeface="+mj-lt"/>
                <a:ea typeface="Open Sans" panose="020B0606030504020204" pitchFamily="34" charset="0"/>
                <a:cs typeface="Open Sans" panose="020B0606030504020204" pitchFamily="34" charset="0"/>
              </a:rPr>
              <a:t>Check that all components of arc welding are in good condition, starting with the electrode holder. </a:t>
            </a:r>
            <a:endParaRPr lang="en-US" altLang="en-US" sz="1300" b="1" dirty="0">
              <a:solidFill>
                <a:srgbClr val="3D3D3D"/>
              </a:solidFill>
              <a:latin typeface="+mj-lt"/>
              <a:ea typeface="Open Sans" panose="020B0606030504020204" pitchFamily="34" charset="0"/>
              <a:cs typeface="Open Sans" panose="020B0606030504020204" pitchFamily="34" charset="0"/>
            </a:endParaRPr>
          </a:p>
        </p:txBody>
      </p:sp>
      <p:sp>
        <p:nvSpPr>
          <p:cNvPr id="2" name="Rectangle 1"/>
          <p:cNvSpPr/>
          <p:nvPr/>
        </p:nvSpPr>
        <p:spPr>
          <a:xfrm>
            <a:off x="3368675" y="1914525"/>
            <a:ext cx="3048000" cy="2026196"/>
          </a:xfrm>
          <a:prstGeom prst="rect">
            <a:avLst/>
          </a:prstGeom>
        </p:spPr>
        <p:txBody>
          <a:bodyPr wrap="square">
            <a:spAutoFit/>
          </a:bodyPr>
          <a:lstStyle/>
          <a:p>
            <a:pPr marL="349250" indent="-342900">
              <a:spcAft>
                <a:spcPts val="1300"/>
              </a:spcAft>
            </a:pPr>
            <a:r>
              <a:rPr lang="en-US" altLang="en-US" sz="1300" b="1" dirty="0">
                <a:solidFill>
                  <a:srgbClr val="E65F25"/>
                </a:solidFill>
                <a:latin typeface="+mj-lt"/>
                <a:ea typeface="Open Sans" panose="020B0606030504020204" pitchFamily="34" charset="0"/>
                <a:cs typeface="Open Sans" panose="020B0606030504020204" pitchFamily="34" charset="0"/>
              </a:rPr>
              <a:t>Safe practices:</a:t>
            </a:r>
          </a:p>
          <a:p>
            <a:pPr marL="292100" indent="-285750">
              <a:spcAft>
                <a:spcPts val="1300"/>
              </a:spcAft>
              <a:buFont typeface="Arial" panose="020B060402020202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When done welding or if leaving the holder unattended, remove and properly dispose of the electrode to prevent contact with people or conducting objects.</a:t>
            </a:r>
          </a:p>
          <a:p>
            <a:pPr marL="292100" indent="-285750">
              <a:spcAft>
                <a:spcPts val="1300"/>
              </a:spcAft>
              <a:buFont typeface="Arial" panose="020B0604020202020204" pitchFamily="34" charset="0"/>
              <a:buChar char="•"/>
            </a:pPr>
            <a:r>
              <a:rPr lang="en-US" altLang="en-US" sz="1300" b="1" dirty="0">
                <a:solidFill>
                  <a:srgbClr val="3D3D3D"/>
                </a:solidFill>
                <a:latin typeface="+mj-lt"/>
                <a:ea typeface="Open Sans" panose="020B0606030504020204" pitchFamily="34" charset="0"/>
                <a:cs typeface="Open Sans" panose="020B0606030504020204" pitchFamily="34" charset="0"/>
              </a:rPr>
              <a:t>NEVER </a:t>
            </a:r>
            <a:r>
              <a:rPr lang="en-US" altLang="en-US" sz="1300" dirty="0">
                <a:solidFill>
                  <a:srgbClr val="3D3D3D"/>
                </a:solidFill>
                <a:latin typeface="+mj-lt"/>
                <a:ea typeface="Open Sans" panose="020B0606030504020204" pitchFamily="34" charset="0"/>
                <a:cs typeface="Open Sans" panose="020B0606030504020204" pitchFamily="34" charset="0"/>
              </a:rPr>
              <a:t>dip a hot electrode or electrode holder in water.</a:t>
            </a:r>
          </a:p>
        </p:txBody>
      </p:sp>
      <p:sp>
        <p:nvSpPr>
          <p:cNvPr id="9" name="Rectangle 8"/>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4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Arc Welding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Cables</a:t>
            </a:r>
          </a:p>
        </p:txBody>
      </p:sp>
      <p:sp>
        <p:nvSpPr>
          <p:cNvPr id="72707" name="Content Placeholder 2"/>
          <p:cNvSpPr>
            <a:spLocks noGrp="1"/>
          </p:cNvSpPr>
          <p:nvPr>
            <p:ph idx="1"/>
          </p:nvPr>
        </p:nvSpPr>
        <p:spPr bwMode="auto">
          <a:xfrm>
            <a:off x="320674" y="1916513"/>
            <a:ext cx="3048001" cy="2035059"/>
          </a:xfrm>
          <a:extLst/>
        </p:spPr>
        <p:txBody>
          <a:bodyPr vert="horz" wrap="square" numCol="1" anchor="t" anchorCtr="0" compatLnSpc="1">
            <a:prstTxWarp prst="textNoShape">
              <a:avLst/>
            </a:prstTxWarp>
          </a:bodyPr>
          <a:lstStyle/>
          <a:p>
            <a:pPr marL="0" indent="0">
              <a:spcBef>
                <a:spcPct val="0"/>
              </a:spcBef>
              <a:spcAft>
                <a:spcPts val="800"/>
              </a:spcAft>
              <a:buNone/>
              <a:defRPr/>
            </a:pPr>
            <a:r>
              <a:rPr lang="en-US" b="1" dirty="0">
                <a:solidFill>
                  <a:srgbClr val="E65F25"/>
                </a:solidFill>
                <a:latin typeface="+mj-lt"/>
              </a:rPr>
              <a:t>Cable requirements:</a:t>
            </a:r>
          </a:p>
          <a:p>
            <a:pPr marL="349250" indent="-349250">
              <a:spcBef>
                <a:spcPct val="0"/>
              </a:spcBef>
              <a:spcAft>
                <a:spcPts val="1300"/>
              </a:spcAft>
              <a:defRPr/>
            </a:pPr>
            <a:r>
              <a:rPr lang="en-US" altLang="en-US" dirty="0">
                <a:latin typeface="+mj-lt"/>
              </a:rPr>
              <a:t>Completely insulated</a:t>
            </a:r>
          </a:p>
          <a:p>
            <a:pPr marL="349250" indent="-349250">
              <a:spcBef>
                <a:spcPct val="0"/>
              </a:spcBef>
              <a:spcAft>
                <a:spcPts val="1300"/>
              </a:spcAft>
              <a:defRPr/>
            </a:pPr>
            <a:r>
              <a:rPr lang="en-US" altLang="en-US" dirty="0">
                <a:latin typeface="+mj-lt"/>
              </a:rPr>
              <a:t>Flexible</a:t>
            </a:r>
          </a:p>
          <a:p>
            <a:pPr marL="349250" indent="-349250">
              <a:spcBef>
                <a:spcPct val="0"/>
              </a:spcBef>
              <a:spcAft>
                <a:spcPts val="1300"/>
              </a:spcAft>
              <a:defRPr/>
            </a:pPr>
            <a:r>
              <a:rPr lang="en-US" altLang="en-US" dirty="0">
                <a:latin typeface="+mj-lt"/>
              </a:rPr>
              <a:t>Capable of handling the maximum current requirements</a:t>
            </a:r>
          </a:p>
        </p:txBody>
      </p:sp>
      <p:sp>
        <p:nvSpPr>
          <p:cNvPr id="10" name="TextBox 1"/>
          <p:cNvSpPr txBox="1">
            <a:spLocks noChangeArrowheads="1"/>
          </p:cNvSpPr>
          <p:nvPr/>
        </p:nvSpPr>
        <p:spPr bwMode="auto">
          <a:xfrm>
            <a:off x="5400675" y="5145269"/>
            <a:ext cx="4064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sz="1300" b="1" dirty="0">
                <a:solidFill>
                  <a:srgbClr val="3D3D3D"/>
                </a:solidFill>
                <a:latin typeface="+mj-lt"/>
                <a:ea typeface="Open Sans Condensed" panose="020B0806030504020204" pitchFamily="34" charset="0"/>
                <a:cs typeface="Open Sans Condensed" panose="020B0806030504020204" pitchFamily="34" charset="0"/>
              </a:rPr>
              <a:t>One cable carries electricity to power the electrode, and the other grounds the welding machine. </a:t>
            </a:r>
          </a:p>
        </p:txBody>
      </p:sp>
      <p:pic>
        <p:nvPicPr>
          <p:cNvPr id="747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537" y="1734676"/>
            <a:ext cx="4148138" cy="33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0674" y="1382709"/>
            <a:ext cx="8721416" cy="292388"/>
          </a:xfrm>
          <a:prstGeom prst="rect">
            <a:avLst/>
          </a:prstGeom>
        </p:spPr>
        <p:txBody>
          <a:bodyPr wrap="square">
            <a:spAutoFit/>
          </a:bodyPr>
          <a:lstStyle/>
          <a:p>
            <a:pPr>
              <a:spcAft>
                <a:spcPts val="1000"/>
              </a:spcAft>
              <a:defRPr/>
            </a:pPr>
            <a:r>
              <a:rPr lang="en-US" altLang="en-US" sz="1300" dirty="0">
                <a:solidFill>
                  <a:srgbClr val="3D3D3D"/>
                </a:solidFill>
                <a:latin typeface="+mj-lt"/>
                <a:ea typeface="Open Sans" panose="020B0606030504020204" pitchFamily="34" charset="0"/>
                <a:cs typeface="Open Sans" panose="020B0606030504020204" pitchFamily="34" charset="0"/>
              </a:rPr>
              <a:t>Before starting the welding machine, check the condition of the cables.</a:t>
            </a:r>
          </a:p>
        </p:txBody>
      </p:sp>
      <p:sp>
        <p:nvSpPr>
          <p:cNvPr id="3" name="Rectangle 2"/>
          <p:cNvSpPr/>
          <p:nvPr/>
        </p:nvSpPr>
        <p:spPr>
          <a:xfrm>
            <a:off x="3368675" y="1901774"/>
            <a:ext cx="3124200" cy="1595309"/>
          </a:xfrm>
          <a:prstGeom prst="rect">
            <a:avLst/>
          </a:prstGeom>
        </p:spPr>
        <p:txBody>
          <a:bodyPr wrap="square">
            <a:spAutoFit/>
          </a:bodyPr>
          <a:lstStyle/>
          <a:p>
            <a:pPr>
              <a:spcAft>
                <a:spcPts val="800"/>
              </a:spcAft>
              <a:defRPr/>
            </a:pPr>
            <a:r>
              <a:rPr lang="en-US" altLang="en-US" sz="1300" b="1" dirty="0">
                <a:solidFill>
                  <a:srgbClr val="E65F25"/>
                </a:solidFill>
                <a:latin typeface="+mj-lt"/>
                <a:ea typeface="Open Sans" panose="020B0606030504020204" pitchFamily="34" charset="0"/>
                <a:cs typeface="Open Sans" panose="020B0606030504020204" pitchFamily="34" charset="0"/>
              </a:rPr>
              <a:t>Repair or splices: </a:t>
            </a:r>
          </a:p>
          <a:p>
            <a:pPr>
              <a:spcAft>
                <a:spcPts val="1300"/>
              </a:spcAft>
              <a:defRPr/>
            </a:pPr>
            <a:r>
              <a:rPr lang="en-US" altLang="en-US" sz="1300" dirty="0">
                <a:solidFill>
                  <a:srgbClr val="3D3D3D"/>
                </a:solidFill>
                <a:latin typeface="+mj-lt"/>
                <a:ea typeface="Open Sans" panose="020B0606030504020204" pitchFamily="34" charset="0"/>
                <a:cs typeface="Open Sans" panose="020B0606030504020204" pitchFamily="34" charset="0"/>
              </a:rPr>
              <a:t>Areas that have been repaired or spliced must be at least 10 feet away from the electrode holder, unless the connectors and connecting lugs have the same level of insulation as the cable.</a:t>
            </a:r>
          </a:p>
        </p:txBody>
      </p:sp>
      <p:sp>
        <p:nvSpPr>
          <p:cNvPr id="11" name="Rectangle 10"/>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4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Arc Welding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Cables</a:t>
            </a:r>
            <a:endParaRPr lang="en-US" altLang="en-US" b="0" dirty="0">
              <a:latin typeface="+mj-lt"/>
            </a:endParaRPr>
          </a:p>
        </p:txBody>
      </p:sp>
      <p:sp>
        <p:nvSpPr>
          <p:cNvPr id="3" name="Content Placeholder 2"/>
          <p:cNvSpPr>
            <a:spLocks noGrp="1"/>
          </p:cNvSpPr>
          <p:nvPr>
            <p:ph idx="1"/>
          </p:nvPr>
        </p:nvSpPr>
        <p:spPr>
          <a:xfrm>
            <a:off x="320675" y="1371600"/>
            <a:ext cx="4495800" cy="4224232"/>
          </a:xfrm>
        </p:spPr>
        <p:txBody>
          <a:bodyPr/>
          <a:lstStyle/>
          <a:p>
            <a:pPr marL="0" indent="0">
              <a:spcBef>
                <a:spcPts val="0"/>
              </a:spcBef>
              <a:spcAft>
                <a:spcPts val="800"/>
              </a:spcAft>
              <a:buFontTx/>
              <a:buNone/>
              <a:defRPr/>
            </a:pPr>
            <a:r>
              <a:rPr lang="en-US" b="1" dirty="0">
                <a:solidFill>
                  <a:srgbClr val="E65F25"/>
                </a:solidFill>
                <a:latin typeface="+mj-lt"/>
              </a:rPr>
              <a:t>Additional cable requirements:</a:t>
            </a:r>
          </a:p>
          <a:p>
            <a:pPr marL="349250" indent="-349250">
              <a:spcBef>
                <a:spcPts val="0"/>
              </a:spcBef>
              <a:spcAft>
                <a:spcPts val="1300"/>
              </a:spcAft>
              <a:defRPr/>
            </a:pPr>
            <a:r>
              <a:rPr lang="en-US" dirty="0">
                <a:latin typeface="+mj-lt"/>
              </a:rPr>
              <a:t>Ground the welding machine properly. </a:t>
            </a:r>
          </a:p>
          <a:p>
            <a:pPr marL="349250" indent="-349250">
              <a:spcBef>
                <a:spcPts val="0"/>
              </a:spcBef>
              <a:spcAft>
                <a:spcPts val="1300"/>
              </a:spcAft>
              <a:defRPr/>
            </a:pPr>
            <a:r>
              <a:rPr lang="en-US" dirty="0">
                <a:latin typeface="+mj-lt"/>
              </a:rPr>
              <a:t>Keep cables clear of walkways, ladders, and stairways. For example, they can be strung overhead with non-metallic hangers.</a:t>
            </a:r>
          </a:p>
          <a:p>
            <a:pPr marL="349250" indent="-349250">
              <a:spcBef>
                <a:spcPts val="0"/>
              </a:spcBef>
              <a:spcAft>
                <a:spcPts val="1300"/>
              </a:spcAft>
              <a:defRPr/>
            </a:pPr>
            <a:r>
              <a:rPr lang="en-US" dirty="0">
                <a:latin typeface="+mj-lt"/>
              </a:rPr>
              <a:t>Immediately remove all damaged and worn cables from service until properly repaired.</a:t>
            </a:r>
            <a:r>
              <a:rPr lang="en-US" altLang="en-US" dirty="0">
                <a:latin typeface="+mj-lt"/>
              </a:rPr>
              <a:t> </a:t>
            </a:r>
          </a:p>
        </p:txBody>
      </p:sp>
      <p:sp>
        <p:nvSpPr>
          <p:cNvPr id="76804" name="AutoShape 2" descr="data:image/jpeg;base64,/9j/4AAQSkZJRgABAQAAAQABAAD/2wCEAAkGBxQTEhQUExQVFhUXFxQUFRcXGBsaGhgYFBcXFxQaFxobHSggHR4lGxQVITEhJSkrLi4uFyAzODMsNygtLisBCgoKDgwOFRAQFywgHBwtNywsLDgxLCsrKywsLDczLC4rLCwrLCw3NywrNzcuLCwsLCwsLCs3NyssKywrLDcrK//AABEIAKoBKQMBIgACEQEDEQH/xAAcAAEAAQUBAQAAAAAAAAAAAAAABQIDBAYHAQj/xABJEAABAwEDCAYHBAcIAQUAAAABAAIDEQQhMQUGEkFRcYGRByIyYaGxE0JScpLB0RSCovAjM0NisuHxFRZEVMLS0+JTVWNzg5P/xAAZAQEBAQEBAQAAAAAAAAAAAAAAAQIEAwX/xAAfEQEBAQEAAgMAAwAAAAAAAAAAAQIREjEDQVEEBSH/2gAMAwEAAhEDEQA/AO4oiICIiAiIgIiICKlzqY3KLtmctlj7doiB2aQJ5CpQSyLUbR0jWFuEjne6x3maKOn6U7OOzDM74R80G/ouYz9LHsWU/ek+jVgz9K0+qCJu9zj9EHXEXOcgZ8TW2F7IvRx2toL2NIqyVrcQKnqu58b1p1q6SbbUgzhhBIIEbAQRccQUHdqpVfPM+ftrdja5fu6Lf4WhYUudM7sbRaD99/yKD6TqvNMbV8vyZUccTK7eXHzVs2weyeNUH1JpDavar5abbmbKK9HlcNwe8bnEeRQfT9UqvmyLOWQYWmcf/Y/6qQs+edqHZtsvEh38QKD6ERcQsvSHbW/to3+8xv8Apopiy9KFoHbgif7ry0+NUHV0WgWPpSgP62GWPvFHjwofBT9gzzsU1NGdgJ1Pqw/ip4INgRURyAioII2g1CrQEREBERAREQEREBERAREQERazntnMLHGNGhlfXRBwAGLiNewDWSgz8vZxQWRtZX3nssF73bhs7zcubZb6UpXVEDGxjaaOd/tHIrRst5Rc57nyOLnuvJJqVH2KwyzmoIYzW44cLrz3BBJ5SzimmJMsz39xcacsFHNtBPZBPBSceTImajK4a3CvIBXnNlpdG5o7m6P0QRrIZXYNI77/AJBXm2J57TiOIHmfkrsgfraeJb9VQZJNTBzag8/s8a3fi+gT+z2dx4uK90pjg1g4/RVCKfWWD4iguZNf9nlZKwNDmEOaQDxGGsVHEqez4sLGzNnjaNC0NEoNB2jTT1d45rW5LHIRfJyb9StvnZ6XI8ekTpWecs0rq6L7wPxM5IjUHvI9XxCsPtLx6juF/ks9haManeSqnWpo9Ucq+aKhn5U9puj7wIV6C1Odgxx7w11OBopF2UhTu4BWJMrgaxzRHkcT3YxOG8geZVf9mB2LWjeWlYrsqjUSdwJXjcpPODJD936kILr8gMOwbqjyVl2bQ1SOHj5qoWibVG7iR9V4X2k4MA3uP0QUsyAR+1/D/wBlejyW4ftT8P8A2WO4Wr2W83f7U0bV7Lebv9qKzm2d49cne3/sq3R1xpX3SFHemtAxYODvqEGUpRjE8+7Q+SCZsFrmhNYJnM10a8jwNx41W2ZK6SLVFQWiMSt1uA0Xcx1TyXPBlZvrBzfeaR8ll2a1VvY7kfNB3nIGdtmtYAjkAf7DrncBr4KdC+c2yNJBI0XV7TOqa7bta3rNvPiWGjbQTNFhpj9YzvcPWHj36kHU0ViyWpsjGvY4Oa4VBBqCr6AiIgIiICIiAiIg8K4xn/OX26UH1Q1jRqAaPqSV2SaQNaXONAASTsAFSVw7LttFotEk7RQF7qjWBgK9+jolBploi9JaAw4Vv3UqVs0rKaEbOqKhgpuJJ5AlRTmBlrjeey+sZ7i4UaedBxUla3OY4GlS1wcO+lxHEFwUExExvowGXUF+3eTiVr1rt7QTV45qaj6h02uqwio72n5jDmtcyvkeOImZrasJwp2XHVuOr+iCy+3s1vVk5ZiH7QKLtMD3ns0Gqt3hilnyIT2jw/peqJQ5yQj1uQKsHONp7LXncFcs+Ro23lZccTa6LGVOoAVPLFBHf2w84Rv40W1ZGtMj8kWyoAJni0QT3xV8lTZc17bL2LLLQ6yAwc3kLarPmFbPsQgAja58hll0n9kDsjqtNT1Qg5g2OU4vaNw/mqvsZPakd4BdEZ0S2o42mzt+49/jpNR3Q7aT/joxus5/5EHO22WMbXbyVeiEYwYBvH1W8O6FLR/6g3/8Xf8AIrLug+f/ADsZ3wv/AORBqZtzW+yOIVo5ZYMXsHELan9B1p1WqznfG8fMrHk6FraMH2Z3F7fNiCCGWGEXOad16pGWQNZ4NKz7T0U5RjvEDX//AByt/wBRasGTNy2w/rbJMB3sLvFlQiLD84WjHS+Eq3/eiOuJ+Eq/HaGE6LgNLW14oVTaslxvHZDTsoivWZfjPrcwVl2fKcTvWaStdtGSnR4YbD9dXFURNYTRwo7Vt+hRG1PcHYeCoNhYb6AHaLjzCj7JEBceDgSOBS1TzRXtdpt9l+O4HEeKKy5o3RXmrma/aH1UxZRRocCCCKjvBCQtEsLC9rmB7QS09oA6v5qt+IDWgACgGoACg4INj6P8vmC0mzuJ9FIRog+q4iradxw5LrVV852S0aUxe3AOAafdoARxat3zc6TZCQ2dokbUjTaAHChpeMD4IOrIsexWtsrGvYdJrhUFZCAiIgIiICIiDWekS2mKwy0xfSIff7X4QVyDJktGPrgXOv4NAXT+ldp+yMIwErSfgeuU5OPWeyn/ALg7xcH8qNPNBkWyxaTSNWI86hZNmd6Rui7tgUd37CsP07oz7TdmzbTbuV6NzH0cx1HDzRF2yD0f6N/YJq0n1TsPcbuO9VTNLCdmsJ9p1PFO/UVlx0cKVB2Hu2IqItFlDr20vw27lsmRejuaYNe6SNjDgQfSGm5pp+JQNustAQRVh5g7RsIUFFla02R9WyPA1SNqAR36ge4+SDtWTujiyMvk05j+8dFvwtp4krZrDkuGEUijYwfutA50XG8ldJtqFAZGSe+0V5ii2aydJz/Xs4Pe19PkUHSqL1aPB0l2c9uOVvAO8isyPpDsRxkc3fG75INsRa6zPawn9uOLXjzarrc77Ef8THzI+SCdRQv967H/AJmH4wPNP72WL/NQ/G1BNIoJ2eFhH+Ki+JW357WEf4lnDSPkEGwrxaw/P+wD9vXcx/8AtWLL0l2IYGR25n1KDZrbkyKUUljjeNj2h3mFAWzo+sT66MRjJ/8AG4gfCSW+Cip+lKH1IZHbyB9VHz9J0x7FnY3vc4n5BBH5f6PJ4qmL9MzuHWA90m/gtEtWSTUgNv1tpr3Yjet5tGeltk/atYP3GgeJFfFRk1oc8l0j3OOsk47yUGtWHI8oxoxuvSNTyF5U3BYmCl2kRrdhvphzqrjrXG3eovKecrIxQXu1NHzQTbxrcd53eS17KOV/S1igvGDnjWNYadmongFDvfPaj+kJDDhGMDvOJ/OC2CxWJsTdJ1AAPJBTHGIo9I6qU36ljZHg9G2uFSSBsqbh5qqQuneHEEMb2Rt7z8gpOCAMAc/CopvOoDgg6h0Yaf2d+lh6Tq/CK04rc1H5CijbZ4hFezRBadZrfU96kEBERAREQEREETnRk77RZpIwKkirfebePpxXBbXA5jwW1Dmmo+YPkvo8rnWfWax0jPGKtN8jRi06yO7bsQaJBO2VtbgfWbsO3dsKw7Xks10mkh3tA38dR4ry02A10mktcMCMVXBlR7LpBUe035t+iDH+2TMukZ6Ru1ov4tx5KuC2A3xP3sdcR+dyk47RHIMQfzsVmfJbH33H880GRYbeJKseKP2HXTZtWLbLOW1pXRPh9VZfk1wpok3YX4c6qTs8heNF462vv3INXms8daPaATeHDq6Q21F3MKptjI7EjuIqOYp5KUyjk0UINSDfdiDtC1O0+nidTRc4anNBII4YHuQTwdO3DRdxp5qh+UHjtRnlXyURFl147TTxBHmsuLLzTigyv7WGtpG8EKh2U293NVtylG4Y37FT9pjdeQ3HAjcidUHKXcrTsoA+qq5DF7Dd9ArT2Rj1Qh0+39y9Ft/NFjuZHs81T6OPdvIHmh1li2BVfbvzUfVYzIWam13AnyCvxgDCM/DTzQ6ust5OAJV+Od59Wm9W2uecGH88FcbBIcaBFXDIdbwNwWNNbmC6pceflcqZLO0mjiXnYLwr9nyc52oNHdiiI2WaR9zRojux5rJydkMk1cK7/opyOzRxCriFhvym+SrYRRuGmdfu7fLvRWY50cAvvdqAx5LE0HzGr7hqaMN52rKsGTQL33u1kmqkHuAuaL/LegtwRhgqR/Pco63SmSZo/wDGCKatJ2O83AV3q9a7UQdFt8hu93+av5GyU58rI2nrOIFT37Sg7FmLX7FDXY+m7TdTwU+sew2YRRsjb2WNDRwuWQgIiICIiAiIgKlzaqpEHPc68yzfLZhXEujGI9wa92/ctFlhBqCLxcRShB79YPcb13uihsuZtQWq+RlH6pG3OHHXuKDiM+TGm8Y7cPEK19lmb2XVGx1/jit1ytmRaYb4wJm/u3O4ha1JIWO0ZA5h2OCDB+1zN7TDwP1XhywdbXD7vzWf6cHYeN6peWjEc0FNjymyXqi5+zbu+itWuzY0w1j+itzaB7LSSL6i6nfVJJy7E8rq7yEGFovBpTSGq+/dTasdtuhOLW1wvAxGNbsVIg7OQWHbMmse4uc3rHHgKXUQUadnOMbPhb9FSRZvYb8IVhtngBoQQdYq4U8VebBBqbX7zvqg9H2f2RyH0VTRBTsDkvPs8HsHm76rzQhB7A41QXQ6D/xs4tHzV1lthFwDRu0R5LHDYfYZ8IPmrrbS1uFBuACDJFrj1Nc7gSEEx9WOm+7wF6w3ZTaNdVbflto1c7kElSQ4EDcPmfohsVe04neVAT50AXCh3XrAmy5M/sNPGqI2900MYvIUZaM59I6ELS9xwDbz4YKJseQJ5+tO8sZsHaO4YDeVtuTMlNibRjQ1us4ud7x1+SKjIMkySnSncDr9GD1R7x9by3qas9kDMfzuCuS2pjLhT5lYM+U77hU+XDVxQSEkl3sjxKwZLWSS2Mb3fTvViOzPffIblXLbWMuZeVRehhbG06WO0/nFZ+a0rn2uANqB6VlNpoRUnhqUE3SkPWN2oLo3RlkOsn2h3ZZUMuxcagkdwB5lQdOaiwbblRkRDSauODRjv7uKoflOl5AA7ztwG9S64vEkitwyhzQ4YG9XFUEREBERARF4g9REQCtfzvNiEJNt0NH1a9uv7lOtXcvc7M5WWOMHtSOroMrjtJOpoXEctW+S0SmSZxfI6tBhQDU0YNaPzVBdtb4i93odMx16vpQNKnfS5Ykk3HyCtxQkVqRXZqH14rZM1czpbZ12kMiB0TI6+8doNaDUnwQa495OP8uSoM49oV77l0+39GFOtZ5jpUvErbie5zezyK1PKubdphr6azu0fbZ12823jiAggoLUBiKjaMeG1X3m6ovG0fNY77FEcLvzrVoWFzTWOQg7/OqC5MyOS6Ro7jgeairdkpzL4uuNmlR30KlXAnttofabgd7dXCoWPIXsw6w1EIIA2iTChHcXGvJeGSTu5lbK54eKPjr3HG9ZWR817PaP2zmkUJjDam/s0JxBII8LivP5Plz8efLXpvGLu8jURHIdbQq22JxxeOACl86s132eVrYyXNdg51G8++hB768BjWLILj25KdzQfMn5K4+TPyZms3sqazc3lYgya3XI7nTyV2LIsbuyHO5nxWxWbI8TcG1O15LvA3eCkGtaAtsoGzZvtGwdwFTzwUrBktowFO83nxV+W2NbjQb1G2jK5J6g4n6IJRzmRCpPEqJnys590bT7xu5LGcC69x0j+dVVW15F2H57gg9jsZHWkfTbf81UbbGwUjbpHkOf9VaLQTffuVbI+7mgsSSSynrGg2Nw4nErIhhDdivCAn8+SuCFoxQW/tOjg2vgF0bM/KcttaYmvEJjDataCG6DqgFoFCb2kGpN5rrWn5PyBaJ/1MD3D2qUb8TqBb5mlmXaIHOkkexrnNDaNq6grU1N2wKUTUGQ446ufIXPGs0HGgUgXN0Htd1muB4il4VJyC13be9x7jo+F6ybLkljPaPvGqx43rXVOQWuEQDsdta1NBXxqpJUtaBcFUvRkREQEREBEXgKD1YeVbe2CJ8j8GjDaTcAO8m5U2/K8MP6yVje4m/kud57ZxsnfoseDFHfpA3OdS924Vp/VBqucmU3SSOmk6z3GjW6qDADY0D81N8Ix1ASbyQSXbrzdsAruVE85kcXHDADYNQ36z/RS2b+dlhsImNoY+WZ7fRtYxooI3A6VXE0GlWlNg70ERY3h9L6A4GndcV3nMO0MdYLP6MaNG6D21royNJEoJ19bSv3L5nyNb2ira0AJLNIjs1uBO0BTRy7M4ubZnv9ERpPAJDC8gAkDXcBUoPpx8oAqSANpN3NQluzvscVdK0MrsZV5uNPVBXz0wTuFC67YbxwVwwurRx2br7vO5QdQy9nrk6StbJ6Y7XAR/iFXLn+ULXC51YohGPZD3O7xe7asKOAYnux1X6J5FXQ0Nx1Yjc7RePmqHpdgu2/nkVUAd2PhfjtFRvCqDw3HV/pdoP5tIXjpaU7qfgfonm0+CDzQ/OrDSAHmFnZHkaydjjgTok4XP0XV3GmlvaoszUp3aI+B5aPwlWDPTho/hLx5LO5Lmy+lzeWV1POiyB9mc/RA0KPrr/f/ieeS0B1rDcSBityyplGQ2acaALfRPab79J0YAAbrq40FL7wtrsGYFidBEJbO0yaDfSOq4OL6VdUtI11XB/XavjrN+r/AI6f5U5Zf2ONTZT2CvgPqrBtjzrAHcux2joqsLq6PpmbpK/xAqPl6IIfVtMw3hh+QX0XK5Q2yg3nFXG2fvpyXUW9EEY/xUnwN+qyIuiaAdq0TndoD/SUHLWwDb4qsNaNi7BB0Z2JuPpXb5CP4QFI2bMewsvFmYT+/V/8RIQcQgo46LGlztQaKngAtjyZmdbpqUh9G065CG+Ha8F2iz2RkYoxjWDY0ADwV6iDnmTOjFuM85dtbG3RHFxqTyC2vJma9lgoY4W6Q9Z3WdzdWnBTKIPNFF6iAiIgIiICLDytlKOzxOllJDG0qQCTeaCgF5XPcs9L0LLoI3POovuHIGviEHTC8DG5R+UcvWeEVkmY3YNIEncBeV8+Z152SW4fpZJG0wYzqs4X47794UI+19UNbW4GtTWtMO88eSDtWWelezsqIWOe7CpuHIGvkuZ5ZzntU0webXJo46DCWi/VStKbv5qAigc7VTes2HJ5N5w5DmUGNb7e97iXOcRW7SJw1VvVxrnMZpHS6xa0tGDvZ8fks5tnY3v3D5lWcovq0AADrsNdfVcDjw1bEFFJiOqxoriXEnwaKeKxP7taTi+R5cTeaUA+amzaNio0ydfNBiWfIsLB2Rxv81nwsaMB9FQX3Gt6tGZBmGZY08nk8eAI8QrOmSaa9ikbHmxbZyPR2aUi/rOaWNvuxfQHHUgjpphf3+k/E0O8wqJbRj9/8QFfFbtk/ontj/1skUQ2AmR2oYAAatutbPk/olszb5ZJZe6oY3H90aXig4/LPj97x0R5+SzbDkm0Wg/oYJX1JvDTS91e0Ro6tq73kzNKxwGsdmiDh6xaHP1+s6p1nWpprAMEHEMn9GFukvf6OIY9d1XXmvZZUaxr1LZsl9EcLaGaeSQjU0BjcO+rvFdKovUERZs3bOwh3o9JwOkHPJcQdRFTQHcpYBeopMyeottvuiIiqCIiAiIgIiICIiAiIgIiICIiCHzssnpLNI0Yijxq7BBPgCvnTOOxVndoNaz2tQqDeQF9I5xWUy2aaMCpdG4AbbsFwG2jQe4ODH6m6RLSK0peLwR3KW8WTqAZYQO275K5HI0XRMLia0oDqxv7R5K8yNgLyGs61xqHPI91zjULLZa5HFsbDIT2Wsbdwa1oCz3X41zM91VFZZC9gf8AoNb3SCrNG6pvvDr8MVn22Gyhx0JZpB7gH4ifkr+TsycoTGrbOWD2pC1n8R0/BTrOie1uFXTwA6x13U40U8b+nlPqNVblCJnYgYT7U7i/8LBoqEzgt8soDnPFGkBrWMDQL12TI/RNAwVtMj5nbGkxt3XHSO+oWwDMLJ+jo/ZIiKg9YEmow6xNVqZkS6tcHjcSQA2+64C88Nan7BmhbZr22d4HtP6g/FQ8gu52HJcMIpFFHH7rQPECpWXRaZckyf0VzO/XTRsHssBeeZ0R5rZsndGVjjoX+klP7zqDk0Dxqt2RBH5PyJZ4B+hhjj72sAJ3mlSs/RXqICIiAiIgIiICIiAiIgIiICIiAiIgIiICIiAiIgIiIPCtQy50e2a0zemJkYcXBmjQnbeDRbgiDVLD0eWCP9h6Q7ZHOfyBOiOAUxkvN+zWc1ggjjJ1taAeeKk0QeAL1EQEREBERAREQEREBERAREQEREBERAREQEREBERAREQEREBERAREQEREH//Z"/>
          <p:cNvSpPr>
            <a:spLocks noChangeAspect="1" noChangeArrowheads="1"/>
          </p:cNvSpPr>
          <p:nvPr/>
        </p:nvSpPr>
        <p:spPr bwMode="auto">
          <a:xfrm>
            <a:off x="1000125" y="-506413"/>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2" name="TextBox 1"/>
          <p:cNvSpPr txBox="1"/>
          <p:nvPr/>
        </p:nvSpPr>
        <p:spPr>
          <a:xfrm>
            <a:off x="4883150" y="4812080"/>
            <a:ext cx="4648201" cy="492443"/>
          </a:xfrm>
          <a:prstGeom prst="rect">
            <a:avLst/>
          </a:prstGeom>
          <a:noFill/>
        </p:spPr>
        <p:txBody>
          <a:bodyPr wrap="square">
            <a:spAutoFit/>
          </a:bodyPr>
          <a:lstStyle/>
          <a:p>
            <a:pPr>
              <a:defRPr/>
            </a:pPr>
            <a:r>
              <a:rPr lang="en-US" sz="1300" b="1" dirty="0">
                <a:solidFill>
                  <a:srgbClr val="3D3D3D"/>
                </a:solidFill>
                <a:latin typeface="+mj-lt"/>
                <a:ea typeface="Open Sans Condensed" panose="020B0806030504020204" pitchFamily="34" charset="0"/>
                <a:cs typeface="Open Sans Condensed" panose="020B0806030504020204" pitchFamily="34" charset="0"/>
              </a:rPr>
              <a:t>Signs of improper grounding include sparks, arcs, and heat.</a:t>
            </a:r>
          </a:p>
        </p:txBody>
      </p:sp>
      <p:pic>
        <p:nvPicPr>
          <p:cNvPr id="76807" name="Picture 3"/>
          <p:cNvPicPr>
            <a:picLocks noChangeAspect="1"/>
          </p:cNvPicPr>
          <p:nvPr/>
        </p:nvPicPr>
        <p:blipFill rotWithShape="1">
          <a:blip r:embed="rId3">
            <a:extLst>
              <a:ext uri="{28A0092B-C50C-407E-A947-70E740481C1C}">
                <a14:useLocalDpi xmlns:a14="http://schemas.microsoft.com/office/drawing/2010/main" val="0"/>
              </a:ext>
            </a:extLst>
          </a:blip>
          <a:srcRect t="4683" b="22647"/>
          <a:stretch/>
        </p:blipFill>
        <p:spPr bwMode="auto">
          <a:xfrm>
            <a:off x="4968876" y="1447799"/>
            <a:ext cx="4495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4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Arc Welding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Additional Procedures</a:t>
            </a:r>
          </a:p>
        </p:txBody>
      </p:sp>
      <p:sp>
        <p:nvSpPr>
          <p:cNvPr id="3" name="Content Placeholder 2"/>
          <p:cNvSpPr>
            <a:spLocks noGrp="1"/>
          </p:cNvSpPr>
          <p:nvPr>
            <p:ph idx="1"/>
          </p:nvPr>
        </p:nvSpPr>
        <p:spPr>
          <a:xfrm>
            <a:off x="320674" y="1371600"/>
            <a:ext cx="6781801" cy="539032"/>
          </a:xfrm>
        </p:spPr>
        <p:txBody>
          <a:bodyPr/>
          <a:lstStyle/>
          <a:p>
            <a:pPr marL="0" indent="0">
              <a:buNone/>
            </a:pPr>
            <a:r>
              <a:rPr lang="en-US" dirty="0">
                <a:latin typeface="+mj-lt"/>
              </a:rPr>
              <a:t>Follow your organization’s lockout/</a:t>
            </a:r>
            <a:r>
              <a:rPr lang="en-US" dirty="0" err="1">
                <a:latin typeface="+mj-lt"/>
              </a:rPr>
              <a:t>tagout</a:t>
            </a:r>
            <a:r>
              <a:rPr lang="en-US" dirty="0">
                <a:latin typeface="+mj-lt"/>
              </a:rPr>
              <a:t> program and any PPE requirements. </a:t>
            </a:r>
          </a:p>
        </p:txBody>
      </p:sp>
      <p:sp>
        <p:nvSpPr>
          <p:cNvPr id="75779" name="Content Placeholder 2"/>
          <p:cNvSpPr txBox="1">
            <a:spLocks/>
          </p:cNvSpPr>
          <p:nvPr/>
        </p:nvSpPr>
        <p:spPr bwMode="auto">
          <a:xfrm>
            <a:off x="320676" y="1893597"/>
            <a:ext cx="4495800" cy="288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337" tIns="38168" rIns="76337" bIns="38168"/>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0"/>
              </a:spcBef>
              <a:spcAft>
                <a:spcPts val="800"/>
              </a:spcAft>
              <a:defRPr/>
            </a:pPr>
            <a:r>
              <a:rPr lang="en-US" altLang="en-US" sz="1300" b="1" dirty="0">
                <a:solidFill>
                  <a:srgbClr val="E65F25"/>
                </a:solidFill>
                <a:latin typeface="+mj-lt"/>
                <a:ea typeface="Open Sans" panose="020B0606030504020204" pitchFamily="34" charset="0"/>
                <a:cs typeface="Open Sans" panose="020B0606030504020204" pitchFamily="34" charset="0"/>
              </a:rPr>
              <a:t>Before you begin:</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marL="349250" indent="-349250">
              <a:spcAft>
                <a:spcPts val="1300"/>
              </a:spcAft>
              <a:buFont typeface="Tahoma" panose="020B060403050404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Inspect your PPE.</a:t>
            </a:r>
          </a:p>
          <a:p>
            <a:pPr marL="349250" indent="-349250">
              <a:spcAft>
                <a:spcPts val="1300"/>
              </a:spcAft>
              <a:buFont typeface="Tahoma" panose="020B060403050404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Inspect all equipment to assure that it meets the manufacturer’s specifications. </a:t>
            </a:r>
          </a:p>
          <a:p>
            <a:pPr marL="349250" indent="-349250">
              <a:spcAft>
                <a:spcPts val="1300"/>
              </a:spcAft>
              <a:buFont typeface="Tahoma" panose="020B060403050404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Make sure that the welding machine’s power supply has a circuit breaker or can be easily disconnected.</a:t>
            </a:r>
          </a:p>
        </p:txBody>
      </p:sp>
      <p:sp>
        <p:nvSpPr>
          <p:cNvPr id="7" name="Content Placeholder 2"/>
          <p:cNvSpPr txBox="1">
            <a:spLocks/>
          </p:cNvSpPr>
          <p:nvPr/>
        </p:nvSpPr>
        <p:spPr bwMode="auto">
          <a:xfrm>
            <a:off x="4891088" y="1893597"/>
            <a:ext cx="45735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337" tIns="38168" rIns="76337" bIns="38168"/>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0"/>
              </a:spcBef>
              <a:spcAft>
                <a:spcPts val="800"/>
              </a:spcAft>
              <a:defRPr/>
            </a:pPr>
            <a:r>
              <a:rPr lang="en-US" altLang="en-US" sz="1300" b="1" dirty="0">
                <a:solidFill>
                  <a:srgbClr val="E65F25"/>
                </a:solidFill>
                <a:latin typeface="+mj-lt"/>
                <a:ea typeface="Open Sans" panose="020B0606030504020204" pitchFamily="34" charset="0"/>
                <a:cs typeface="Open Sans" panose="020B0606030504020204" pitchFamily="34" charset="0"/>
              </a:rPr>
              <a:t>When you are finished:</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marL="349250" indent="-349250">
              <a:spcAft>
                <a:spcPts val="1300"/>
              </a:spcAft>
              <a:buFont typeface="Tahoma" panose="020B060403050404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Shut off the welding machine at the end of each shift and whenever the machine is moved. </a:t>
            </a:r>
          </a:p>
          <a:p>
            <a:pPr marL="349250" indent="-349250">
              <a:spcAft>
                <a:spcPts val="1300"/>
              </a:spcAft>
              <a:buFont typeface="Tahoma" panose="020B060403050404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Assure that stored energy is released in accordance with the manufacturer’s specifications.</a:t>
            </a: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4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Arc Welding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21756" y="457200"/>
            <a:ext cx="6705600" cy="762000"/>
          </a:xfrm>
          <a:prstGeom prst="rect">
            <a:avLst/>
          </a:prstGeom>
          <a:noFill/>
          <a:ln>
            <a:miter lim="800000"/>
            <a:headEnd/>
            <a:tailEnd/>
          </a:ln>
          <a:extLst/>
        </p:spPr>
        <p:txBody>
          <a:bodyPr lIns="91485" tIns="45742" rIns="91485" bIns="45742" anchor="t" anchorCtr="0"/>
          <a:lstStyle/>
          <a:p>
            <a:pPr algn="l" eaLnBrk="1" hangingPunct="1"/>
            <a:r>
              <a:rPr lang="en-US" altLang="en-US" b="1" dirty="0">
                <a:latin typeface="+mj-lt"/>
              </a:rPr>
              <a:t>Torch Welding, Cutting, and Brazing</a:t>
            </a:r>
          </a:p>
        </p:txBody>
      </p:sp>
      <p:sp>
        <p:nvSpPr>
          <p:cNvPr id="12291" name="Rectangle 3"/>
          <p:cNvSpPr>
            <a:spLocks noGrp="1" noChangeArrowheads="1"/>
          </p:cNvSpPr>
          <p:nvPr>
            <p:ph idx="4294967295"/>
          </p:nvPr>
        </p:nvSpPr>
        <p:spPr>
          <a:xfrm>
            <a:off x="2606676" y="1371600"/>
            <a:ext cx="4495799" cy="4114800"/>
          </a:xfrm>
          <a:prstGeom prst="rect">
            <a:avLst/>
          </a:prstGeom>
        </p:spPr>
        <p:txBody>
          <a:bodyPr/>
          <a:lstStyle/>
          <a:p>
            <a:pPr marL="0" indent="0">
              <a:spcBef>
                <a:spcPts val="0"/>
              </a:spcBef>
              <a:spcAft>
                <a:spcPts val="1000"/>
              </a:spcAft>
              <a:buNone/>
            </a:pPr>
            <a:r>
              <a:rPr lang="en-US" sz="1300" b="1" dirty="0">
                <a:solidFill>
                  <a:srgbClr val="E65F25"/>
                </a:solidFill>
                <a:latin typeface="+mj-lt"/>
                <a:ea typeface="Open Sans" panose="020B0606030504020204" pitchFamily="34" charset="0"/>
                <a:cs typeface="Open Sans" panose="020B0606030504020204" pitchFamily="34" charset="0"/>
              </a:rPr>
              <a:t>What you need to know:</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Equipment inspection procedures</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Safe use of torch cutting equipment</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Safety guidelines for supply hoses</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Safe use of cylinder valves</a:t>
            </a:r>
          </a:p>
        </p:txBody>
      </p:sp>
      <p:sp>
        <p:nvSpPr>
          <p:cNvPr id="6" name="TextBox 5"/>
          <p:cNvSpPr txBox="1"/>
          <p:nvPr/>
        </p:nvSpPr>
        <p:spPr>
          <a:xfrm>
            <a:off x="178207" y="-134005"/>
            <a:ext cx="2133600" cy="4401205"/>
          </a:xfrm>
          <a:prstGeom prst="rect">
            <a:avLst/>
          </a:prstGeom>
          <a:noFill/>
        </p:spPr>
        <p:txBody>
          <a:bodyPr wrap="square" rtlCol="0">
            <a:spAutoFit/>
          </a:bodyPr>
          <a:lstStyle/>
          <a:p>
            <a:r>
              <a:rPr lang="en-US" sz="28000" b="1">
                <a:solidFill>
                  <a:srgbClr val="FA834E"/>
                </a:solidFill>
              </a:rPr>
              <a:t>5</a:t>
            </a:r>
            <a:endParaRPr lang="en-US" sz="28000" b="1" dirty="0">
              <a:solidFill>
                <a:srgbClr val="FA834E"/>
              </a:solidFill>
            </a:endParaRPr>
          </a:p>
        </p:txBody>
      </p:sp>
      <p:cxnSp>
        <p:nvCxnSpPr>
          <p:cNvPr id="7" name="Straight Connector 6"/>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6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latin typeface="+mj-lt"/>
              </a:rPr>
              <a:t>Inspection and General Torch Use</a:t>
            </a:r>
            <a:endParaRPr lang="en-US" altLang="en-US" dirty="0">
              <a:latin typeface="+mj-lt"/>
            </a:endParaRPr>
          </a:p>
        </p:txBody>
      </p:sp>
      <p:sp>
        <p:nvSpPr>
          <p:cNvPr id="84994" name="Content Placeholder 2"/>
          <p:cNvSpPr>
            <a:spLocks noGrp="1"/>
          </p:cNvSpPr>
          <p:nvPr>
            <p:ph idx="1"/>
          </p:nvPr>
        </p:nvSpPr>
        <p:spPr bwMode="auto">
          <a:xfrm>
            <a:off x="320675" y="2085974"/>
            <a:ext cx="4570414" cy="335745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ts val="800"/>
              </a:spcAft>
              <a:buNone/>
              <a:defRPr/>
            </a:pPr>
            <a:r>
              <a:rPr lang="en-US" altLang="en-US" b="1" dirty="0">
                <a:solidFill>
                  <a:srgbClr val="E65F25"/>
                </a:solidFill>
                <a:latin typeface="+mj-lt"/>
              </a:rPr>
              <a:t>Pre-shift inspection:</a:t>
            </a:r>
          </a:p>
          <a:p>
            <a:pPr marL="349250" indent="-349250">
              <a:spcBef>
                <a:spcPct val="0"/>
              </a:spcBef>
              <a:spcAft>
                <a:spcPts val="1300"/>
              </a:spcAft>
              <a:defRPr/>
            </a:pPr>
            <a:r>
              <a:rPr lang="en-US" altLang="en-US" dirty="0">
                <a:latin typeface="+mj-lt"/>
              </a:rPr>
              <a:t>Torches and hoses: Check for leaks, damage, and loose connections.</a:t>
            </a:r>
          </a:p>
          <a:p>
            <a:pPr marL="349250" indent="-349250">
              <a:spcBef>
                <a:spcPct val="0"/>
              </a:spcBef>
              <a:spcAft>
                <a:spcPts val="1300"/>
              </a:spcAft>
              <a:defRPr/>
            </a:pPr>
            <a:r>
              <a:rPr lang="en-US" altLang="en-US" dirty="0">
                <a:latin typeface="+mj-lt"/>
              </a:rPr>
              <a:t>Oxygen cylinders and fittings: They must be properly labeled, distinguishable, and free of oil and grease.</a:t>
            </a:r>
          </a:p>
          <a:p>
            <a:pPr marL="349250" indent="-349250">
              <a:spcBef>
                <a:spcPct val="0"/>
              </a:spcBef>
              <a:spcAft>
                <a:spcPts val="1300"/>
              </a:spcAft>
              <a:defRPr/>
            </a:pPr>
            <a:r>
              <a:rPr lang="en-US" altLang="en-US" dirty="0">
                <a:latin typeface="+mj-lt"/>
              </a:rPr>
              <a:t>Welding apparatus: Make sure all components are clean and free of oil and grease.</a:t>
            </a:r>
          </a:p>
          <a:p>
            <a:pPr marL="349250" indent="-349250">
              <a:spcBef>
                <a:spcPct val="0"/>
              </a:spcBef>
              <a:spcAft>
                <a:spcPts val="1300"/>
              </a:spcAft>
              <a:defRPr/>
            </a:pPr>
            <a:r>
              <a:rPr lang="en-US" altLang="en-US" dirty="0">
                <a:latin typeface="+mj-lt"/>
              </a:rPr>
              <a:t>Valves</a:t>
            </a:r>
          </a:p>
          <a:p>
            <a:pPr marL="349250" indent="-349250">
              <a:spcBef>
                <a:spcPct val="0"/>
              </a:spcBef>
              <a:spcAft>
                <a:spcPts val="1300"/>
              </a:spcAft>
              <a:defRPr/>
            </a:pPr>
            <a:r>
              <a:rPr lang="en-US" altLang="en-US" dirty="0">
                <a:latin typeface="+mj-lt"/>
              </a:rPr>
              <a:t>Regulators</a:t>
            </a:r>
          </a:p>
        </p:txBody>
      </p:sp>
      <p:sp>
        <p:nvSpPr>
          <p:cNvPr id="2" name="TextBox 1"/>
          <p:cNvSpPr txBox="1"/>
          <p:nvPr/>
        </p:nvSpPr>
        <p:spPr>
          <a:xfrm>
            <a:off x="4891089" y="2085974"/>
            <a:ext cx="4573586" cy="2905924"/>
          </a:xfrm>
          <a:prstGeom prst="rect">
            <a:avLst/>
          </a:prstGeom>
          <a:noFill/>
        </p:spPr>
        <p:txBody>
          <a:bodyPr wrap="square">
            <a:spAutoFit/>
          </a:bodyPr>
          <a:lstStyle/>
          <a:p>
            <a:pPr>
              <a:spcAft>
                <a:spcPts val="1000"/>
              </a:spcAft>
              <a:defRPr/>
            </a:pPr>
            <a:r>
              <a:rPr lang="en-US" altLang="en-US" sz="1300" b="1" dirty="0">
                <a:solidFill>
                  <a:srgbClr val="E65F25"/>
                </a:solidFill>
                <a:latin typeface="+mj-lt"/>
                <a:ea typeface="Open Sans" panose="020B0606030504020204" pitchFamily="34" charset="0"/>
                <a:cs typeface="Open Sans" panose="020B0606030504020204" pitchFamily="34" charset="0"/>
              </a:rPr>
              <a:t>Maintenance:</a:t>
            </a:r>
          </a:p>
          <a:p>
            <a:pPr marL="285750" indent="-285750">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Tag and remove defective, damaged, or worn equipment from service. Either repair or discard it.</a:t>
            </a:r>
          </a:p>
          <a:p>
            <a:pPr marL="285750" indent="-285750">
              <a:spcAft>
                <a:spcPts val="20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Properly clean clogged torch tips.</a:t>
            </a:r>
          </a:p>
          <a:p>
            <a:pPr marL="1587">
              <a:spcAft>
                <a:spcPts val="1000"/>
              </a:spcAft>
              <a:defRPr/>
            </a:pPr>
            <a:r>
              <a:rPr lang="en-US" altLang="en-US" sz="1300" b="1" dirty="0">
                <a:solidFill>
                  <a:srgbClr val="E65F25"/>
                </a:solidFill>
                <a:latin typeface="+mj-lt"/>
                <a:ea typeface="Open Sans" panose="020B0606030504020204" pitchFamily="34" charset="0"/>
                <a:cs typeface="Open Sans" panose="020B0606030504020204" pitchFamily="34" charset="0"/>
              </a:rPr>
              <a:t>Safe torch use:</a:t>
            </a:r>
          </a:p>
          <a:p>
            <a:pPr marL="287337" indent="-285750">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Use flashback arrestors. </a:t>
            </a:r>
          </a:p>
          <a:p>
            <a:pPr marL="287337" indent="-285750">
              <a:spcAft>
                <a:spcPts val="1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Light torches only with approved tools.</a:t>
            </a:r>
          </a:p>
          <a:p>
            <a:pPr marL="287337" indent="-285750">
              <a:spcAft>
                <a:spcPts val="300"/>
              </a:spcAft>
              <a:buFont typeface="Arial" panose="020B0604020202020204" pitchFamily="34" charset="0"/>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When finished working, shut off valves and relieve hose pressure.</a:t>
            </a:r>
          </a:p>
        </p:txBody>
      </p:sp>
      <p:sp>
        <p:nvSpPr>
          <p:cNvPr id="3" name="TextBox 2"/>
          <p:cNvSpPr txBox="1"/>
          <p:nvPr/>
        </p:nvSpPr>
        <p:spPr>
          <a:xfrm>
            <a:off x="320675" y="1371600"/>
            <a:ext cx="9144000" cy="492443"/>
          </a:xfrm>
          <a:prstGeom prst="rect">
            <a:avLst/>
          </a:prstGeom>
          <a:noFill/>
        </p:spPr>
        <p:txBody>
          <a:bodyPr wrap="square">
            <a:spAutoFit/>
          </a:bodyPr>
          <a:lstStyle/>
          <a:p>
            <a:pPr>
              <a:defRPr/>
            </a:pPr>
            <a:r>
              <a:rPr lang="en-US" altLang="en-US" sz="1300" dirty="0">
                <a:solidFill>
                  <a:srgbClr val="3D3D3D"/>
                </a:solidFill>
                <a:latin typeface="+mj-lt"/>
                <a:ea typeface="Open Sans" panose="020B0606030504020204" pitchFamily="34" charset="0"/>
                <a:cs typeface="Open Sans" panose="020B0606030504020204" pitchFamily="34" charset="0"/>
              </a:rPr>
              <a:t>Before torch welding, cutting, or brazing, inspect all equipment. Regularly follow preventive maintenance procedures, and consult the manufacturer’s specifications. </a:t>
            </a:r>
            <a:endParaRPr lang="en-US" sz="1300" dirty="0">
              <a:solidFill>
                <a:srgbClr val="3D3D3D"/>
              </a:solidFill>
              <a:latin typeface="+mj-lt"/>
              <a:ea typeface="Open Sans" panose="020B0606030504020204" pitchFamily="34" charset="0"/>
              <a:cs typeface="Open Sans" panose="020B0606030504020204" pitchFamily="34" charset="0"/>
            </a:endParaRP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5  </a:t>
            </a:r>
            <a:r>
              <a:rPr lang="en-US" altLang="en-US" sz="1000" kern="0">
                <a:solidFill>
                  <a:srgbClr val="FA834E"/>
                </a:solidFill>
                <a:latin typeface="+mj-lt"/>
                <a:ea typeface="Open Sans" panose="020B0606030504020204" pitchFamily="34" charset="0"/>
                <a:cs typeface="Open Sans" panose="020B0606030504020204" pitchFamily="34" charset="0"/>
              </a:rPr>
              <a:t>  Torch </a:t>
            </a:r>
            <a:r>
              <a:rPr lang="en-US" altLang="en-US" sz="1000" b="0" kern="0">
                <a:solidFill>
                  <a:srgbClr val="FA834E"/>
                </a:solidFill>
                <a:latin typeface="+mj-lt"/>
                <a:ea typeface="Open Sans" panose="020B0606030504020204" pitchFamily="34" charset="0"/>
                <a:cs typeface="Open Sans" panose="020B0606030504020204" pitchFamily="34" charset="0"/>
              </a:rPr>
              <a:t>Welding, Cutting, and Brazing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  </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Introduction</a:t>
            </a:r>
          </a:p>
        </p:txBody>
      </p:sp>
      <p:sp>
        <p:nvSpPr>
          <p:cNvPr id="2" name="Title 1"/>
          <p:cNvSpPr>
            <a:spLocks noGrp="1"/>
          </p:cNvSpPr>
          <p:nvPr>
            <p:ph type="title"/>
          </p:nvPr>
        </p:nvSpPr>
        <p:spPr/>
        <p:txBody>
          <a:bodyPr/>
          <a:lstStyle/>
          <a:p>
            <a:r>
              <a:rPr lang="en-US" dirty="0">
                <a:latin typeface="+mj-lt"/>
              </a:rPr>
              <a:t>Course Overview</a:t>
            </a:r>
          </a:p>
        </p:txBody>
      </p:sp>
      <p:sp>
        <p:nvSpPr>
          <p:cNvPr id="3" name="Content Placeholder 2"/>
          <p:cNvSpPr>
            <a:spLocks noGrp="1"/>
          </p:cNvSpPr>
          <p:nvPr>
            <p:ph idx="1"/>
          </p:nvPr>
        </p:nvSpPr>
        <p:spPr>
          <a:xfrm>
            <a:off x="320674" y="1371600"/>
            <a:ext cx="6019801" cy="4038600"/>
          </a:xfrm>
        </p:spPr>
        <p:txBody>
          <a:bodyPr/>
          <a:lstStyle/>
          <a:p>
            <a:pPr marL="342900" indent="-342900" eaLnBrk="1" hangingPunct="1">
              <a:buFont typeface="+mj-lt"/>
              <a:buAutoNum type="arabicPeriod"/>
            </a:pPr>
            <a:r>
              <a:rPr lang="en-US" altLang="en-US" dirty="0">
                <a:latin typeface="+mj-lt"/>
              </a:rPr>
              <a:t>Hazards of Hot Work</a:t>
            </a:r>
          </a:p>
          <a:p>
            <a:pPr marL="342900" indent="-342900" eaLnBrk="1" hangingPunct="1">
              <a:buFont typeface="+mj-lt"/>
              <a:buAutoNum type="arabicPeriod"/>
            </a:pPr>
            <a:r>
              <a:rPr lang="en-US" altLang="en-US" dirty="0">
                <a:latin typeface="+mj-lt"/>
              </a:rPr>
              <a:t>Hazard Prevention Safeguards </a:t>
            </a:r>
          </a:p>
          <a:p>
            <a:pPr marL="342900" indent="-342900" eaLnBrk="1" hangingPunct="1">
              <a:buFont typeface="+mj-lt"/>
              <a:buAutoNum type="arabicPeriod"/>
            </a:pPr>
            <a:r>
              <a:rPr lang="en-US" altLang="en-US" dirty="0">
                <a:latin typeface="+mj-lt"/>
              </a:rPr>
              <a:t>Personal Protective Equipment (PPE) </a:t>
            </a:r>
          </a:p>
          <a:p>
            <a:pPr marL="342900" indent="-342900" eaLnBrk="1" hangingPunct="1">
              <a:buFont typeface="+mj-lt"/>
              <a:buAutoNum type="arabicPeriod"/>
            </a:pPr>
            <a:r>
              <a:rPr lang="en-US" altLang="en-US" dirty="0">
                <a:latin typeface="+mj-lt"/>
              </a:rPr>
              <a:t>Arc Welding</a:t>
            </a:r>
          </a:p>
          <a:p>
            <a:pPr marL="342900" indent="-342900" eaLnBrk="1" hangingPunct="1">
              <a:buFont typeface="+mj-lt"/>
              <a:buAutoNum type="arabicPeriod"/>
            </a:pPr>
            <a:r>
              <a:rPr lang="en-US" altLang="en-US" dirty="0">
                <a:latin typeface="+mj-lt"/>
              </a:rPr>
              <a:t>Torch Welding, Cutting, and Brazing</a:t>
            </a:r>
          </a:p>
          <a:p>
            <a:pPr marL="342900" indent="-342900" eaLnBrk="1" hangingPunct="1">
              <a:buFont typeface="+mj-lt"/>
              <a:buAutoNum type="arabicPeriod"/>
            </a:pPr>
            <a:r>
              <a:rPr lang="en-US" altLang="en-US" dirty="0">
                <a:latin typeface="+mj-lt"/>
              </a:rPr>
              <a:t>Cylinder Handling and Storage</a:t>
            </a:r>
          </a:p>
        </p:txBody>
      </p:sp>
    </p:spTree>
    <p:extLst>
      <p:ext uri="{BB962C8B-B14F-4D97-AF65-F5344CB8AC3E}">
        <p14:creationId xmlns:p14="http://schemas.microsoft.com/office/powerpoint/2010/main" val="13850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Safe Hose Preparation and Use</a:t>
            </a:r>
          </a:p>
        </p:txBody>
      </p:sp>
      <p:sp>
        <p:nvSpPr>
          <p:cNvPr id="95235" name="Content Placeholder 2"/>
          <p:cNvSpPr>
            <a:spLocks noGrp="1"/>
          </p:cNvSpPr>
          <p:nvPr>
            <p:ph idx="1"/>
          </p:nvPr>
        </p:nvSpPr>
        <p:spPr bwMode="auto">
          <a:xfrm>
            <a:off x="320674" y="1371600"/>
            <a:ext cx="3048001" cy="42242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ts val="800"/>
              </a:spcAft>
              <a:buFontTx/>
              <a:buNone/>
              <a:defRPr/>
            </a:pPr>
            <a:r>
              <a:rPr lang="en-US" altLang="en-US" b="1" dirty="0">
                <a:solidFill>
                  <a:srgbClr val="E65F25"/>
                </a:solidFill>
                <a:latin typeface="+mj-lt"/>
              </a:rPr>
              <a:t>Hose preparation:</a:t>
            </a:r>
          </a:p>
          <a:p>
            <a:pPr marL="349250" indent="-349250">
              <a:spcBef>
                <a:spcPct val="0"/>
              </a:spcBef>
              <a:spcAft>
                <a:spcPts val="300"/>
              </a:spcAft>
              <a:defRPr/>
            </a:pPr>
            <a:r>
              <a:rPr lang="en-US" altLang="en-US" dirty="0">
                <a:latin typeface="+mj-lt"/>
              </a:rPr>
              <a:t>Keep hoses clear of walkways, ladders, and stairways. </a:t>
            </a:r>
          </a:p>
          <a:p>
            <a:pPr marL="688975" indent="-344488">
              <a:spcBef>
                <a:spcPct val="0"/>
              </a:spcBef>
              <a:spcAft>
                <a:spcPts val="1300"/>
              </a:spcAft>
              <a:buFont typeface="Tahoma" panose="020B0604030504040204" pitchFamily="34" charset="0"/>
              <a:buChar char="‒"/>
              <a:defRPr/>
            </a:pPr>
            <a:r>
              <a:rPr lang="en-US" altLang="en-US" dirty="0">
                <a:latin typeface="+mj-lt"/>
              </a:rPr>
              <a:t>For example, you can string hoses overhead using non-metallic hangers.</a:t>
            </a:r>
          </a:p>
          <a:p>
            <a:pPr marL="349250" indent="-349250">
              <a:spcBef>
                <a:spcPct val="0"/>
              </a:spcBef>
              <a:spcAft>
                <a:spcPts val="1300"/>
              </a:spcAft>
              <a:defRPr/>
            </a:pPr>
            <a:r>
              <a:rPr lang="en-US" altLang="en-US" dirty="0">
                <a:latin typeface="+mj-lt"/>
              </a:rPr>
              <a:t>You can tape parallel lengths of hose together to prevent tangling, but do not tape more than 1/3 of each 12-inch section. </a:t>
            </a:r>
          </a:p>
          <a:p>
            <a:pPr marL="349250" indent="-349250">
              <a:spcBef>
                <a:spcPct val="0"/>
              </a:spcBef>
              <a:spcAft>
                <a:spcPts val="1300"/>
              </a:spcAft>
              <a:defRPr/>
            </a:pPr>
            <a:r>
              <a:rPr lang="en-US" altLang="en-US" dirty="0">
                <a:latin typeface="+mj-lt"/>
              </a:rPr>
              <a:t>Check that hose couplings cannot be disconnected with a pull. Separating them should require a twisting motion. </a:t>
            </a:r>
          </a:p>
        </p:txBody>
      </p:sp>
      <p:sp>
        <p:nvSpPr>
          <p:cNvPr id="8" name="Content Placeholder 2"/>
          <p:cNvSpPr txBox="1">
            <a:spLocks/>
          </p:cNvSpPr>
          <p:nvPr/>
        </p:nvSpPr>
        <p:spPr bwMode="auto">
          <a:xfrm>
            <a:off x="3368676" y="1371601"/>
            <a:ext cx="3047999" cy="3553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10" tIns="40755" rIns="81510" bIns="40755"/>
          <a:lstStyle>
            <a:lvl1pPr marL="284163" indent="-28416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1pPr>
            <a:lvl2pPr marL="619125" indent="-236538"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2pPr>
            <a:lvl3pPr marL="952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3pPr>
            <a:lvl4pPr marL="1333500"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4pPr>
            <a:lvl5pPr marL="1716088" indent="-188913" algn="l" rtl="0" eaLnBrk="0" fontAlgn="base" hangingPunct="0">
              <a:spcBef>
                <a:spcPct val="20000"/>
              </a:spcBef>
              <a:spcAft>
                <a:spcPct val="0"/>
              </a:spcAft>
              <a:buChar char="»"/>
              <a:defRPr sz="1124">
                <a:solidFill>
                  <a:srgbClr val="3D3D3D"/>
                </a:solidFill>
                <a:latin typeface="+mn-lt"/>
                <a:ea typeface="MS PGothic" panose="020B0600070205080204" pitchFamily="34" charset="-128"/>
                <a:cs typeface="MS PGothic" charset="0"/>
              </a:defRPr>
            </a:lvl5pPr>
            <a:lvl6pPr marL="2099236" indent="-190840" algn="l" rtl="0" fontAlgn="base">
              <a:spcBef>
                <a:spcPct val="20000"/>
              </a:spcBef>
              <a:spcAft>
                <a:spcPct val="0"/>
              </a:spcAft>
              <a:buChar char="»"/>
              <a:defRPr sz="1686">
                <a:solidFill>
                  <a:schemeClr val="tx1"/>
                </a:solidFill>
                <a:latin typeface="+mn-lt"/>
                <a:cs typeface="+mn-cs"/>
              </a:defRPr>
            </a:lvl6pPr>
            <a:lvl7pPr marL="2480916" indent="-190840" algn="l" rtl="0" fontAlgn="base">
              <a:spcBef>
                <a:spcPct val="20000"/>
              </a:spcBef>
              <a:spcAft>
                <a:spcPct val="0"/>
              </a:spcAft>
              <a:buChar char="»"/>
              <a:defRPr sz="1686">
                <a:solidFill>
                  <a:schemeClr val="tx1"/>
                </a:solidFill>
                <a:latin typeface="+mn-lt"/>
                <a:cs typeface="+mn-cs"/>
              </a:defRPr>
            </a:lvl7pPr>
            <a:lvl8pPr marL="2862596" indent="-190840" algn="l" rtl="0" fontAlgn="base">
              <a:spcBef>
                <a:spcPct val="20000"/>
              </a:spcBef>
              <a:spcAft>
                <a:spcPct val="0"/>
              </a:spcAft>
              <a:buChar char="»"/>
              <a:defRPr sz="1686">
                <a:solidFill>
                  <a:schemeClr val="tx1"/>
                </a:solidFill>
                <a:latin typeface="+mn-lt"/>
                <a:cs typeface="+mn-cs"/>
              </a:defRPr>
            </a:lvl8pPr>
            <a:lvl9pPr marL="3244274" indent="-190840" algn="l" rtl="0" fontAlgn="base">
              <a:spcBef>
                <a:spcPct val="20000"/>
              </a:spcBef>
              <a:spcAft>
                <a:spcPct val="0"/>
              </a:spcAft>
              <a:buChar char="»"/>
              <a:defRPr sz="1686">
                <a:solidFill>
                  <a:schemeClr val="tx1"/>
                </a:solidFill>
                <a:latin typeface="+mn-lt"/>
                <a:cs typeface="+mn-cs"/>
              </a:defRPr>
            </a:lvl9pPr>
          </a:lstStyle>
          <a:p>
            <a:pPr marL="0" indent="0">
              <a:spcBef>
                <a:spcPct val="0"/>
              </a:spcBef>
              <a:spcAft>
                <a:spcPts val="800"/>
              </a:spcAft>
              <a:buFontTx/>
              <a:buNone/>
              <a:defRPr/>
            </a:pPr>
            <a:r>
              <a:rPr lang="en-US" altLang="en-US" sz="1300" b="1" kern="0" dirty="0">
                <a:solidFill>
                  <a:srgbClr val="E65F25"/>
                </a:solidFill>
                <a:latin typeface="+mj-lt"/>
                <a:ea typeface="Open Sans" panose="020B0606030504020204" pitchFamily="34" charset="0"/>
                <a:cs typeface="Open Sans" panose="020B0606030504020204" pitchFamily="34" charset="0"/>
              </a:rPr>
              <a:t>Safe hose use:</a:t>
            </a:r>
          </a:p>
          <a:p>
            <a:pPr marL="349250" indent="-349250">
              <a:spcBef>
                <a:spcPct val="0"/>
              </a:spcBef>
              <a:spcAft>
                <a:spcPts val="300"/>
              </a:spcAft>
              <a:defRPr/>
            </a:pPr>
            <a:r>
              <a:rPr lang="en-US" altLang="en-US" sz="1300" dirty="0">
                <a:latin typeface="+mj-lt"/>
                <a:ea typeface="Open Sans" panose="020B0606030504020204" pitchFamily="34" charset="0"/>
                <a:cs typeface="Open Sans" panose="020B0606030504020204" pitchFamily="34" charset="0"/>
              </a:rPr>
              <a:t>Do not use the same hose for different materials. </a:t>
            </a:r>
          </a:p>
          <a:p>
            <a:pPr marL="688975" indent="-344488">
              <a:spcBef>
                <a:spcPct val="0"/>
              </a:spcBef>
              <a:spcAft>
                <a:spcPts val="300"/>
              </a:spcAft>
              <a:buFont typeface="Tahoma" panose="020B0604030504040204" pitchFamily="34" charset="0"/>
              <a:buChar char="‒"/>
              <a:defRPr/>
            </a:pPr>
            <a:r>
              <a:rPr lang="en-US" altLang="en-US" sz="1300" dirty="0">
                <a:latin typeface="+mj-lt"/>
                <a:ea typeface="Open Sans" panose="020B0606030504020204" pitchFamily="34" charset="0"/>
                <a:cs typeface="Open Sans" panose="020B0606030504020204" pitchFamily="34" charset="0"/>
              </a:rPr>
              <a:t>Oxygen and fuel-gas hoses are not interchangeable. </a:t>
            </a:r>
          </a:p>
          <a:p>
            <a:pPr marL="688975" indent="-344488">
              <a:spcBef>
                <a:spcPct val="0"/>
              </a:spcBef>
              <a:spcAft>
                <a:spcPts val="1300"/>
              </a:spcAft>
              <a:buFont typeface="Tahoma" panose="020B0604030504040204" pitchFamily="34" charset="0"/>
              <a:buChar char="‒"/>
              <a:defRPr/>
            </a:pPr>
            <a:r>
              <a:rPr lang="en-US" altLang="en-US" sz="1300" dirty="0">
                <a:latin typeface="+mj-lt"/>
                <a:ea typeface="Open Sans" panose="020B0606030504020204" pitchFamily="34" charset="0"/>
                <a:cs typeface="Open Sans" panose="020B0606030504020204" pitchFamily="34" charset="0"/>
              </a:rPr>
              <a:t>Do not use a single hose with more than one gas passage. </a:t>
            </a:r>
          </a:p>
          <a:p>
            <a:pPr marL="349250" indent="-349250">
              <a:spcBef>
                <a:spcPct val="0"/>
              </a:spcBef>
              <a:spcAft>
                <a:spcPts val="1300"/>
              </a:spcAft>
              <a:defRPr/>
            </a:pPr>
            <a:r>
              <a:rPr lang="en-US" altLang="en-US" sz="1300" kern="0" dirty="0">
                <a:latin typeface="+mj-lt"/>
                <a:ea typeface="Open Sans" panose="020B0606030504020204" pitchFamily="34" charset="0"/>
                <a:cs typeface="Open Sans" panose="020B0606030504020204" pitchFamily="34" charset="0"/>
              </a:rPr>
              <a:t>When done with a task, r</a:t>
            </a:r>
            <a:r>
              <a:rPr lang="en-US" altLang="en-US" sz="1300" dirty="0">
                <a:latin typeface="+mj-lt"/>
                <a:ea typeface="Open Sans" panose="020B0606030504020204" pitchFamily="34" charset="0"/>
                <a:cs typeface="Open Sans" panose="020B0606030504020204" pitchFamily="34" charset="0"/>
              </a:rPr>
              <a:t>elieve hose pressure</a:t>
            </a:r>
            <a:r>
              <a:rPr lang="en-US" altLang="en-US" sz="1300" kern="0" dirty="0">
                <a:latin typeface="+mj-lt"/>
                <a:ea typeface="Open Sans" panose="020B0606030504020204" pitchFamily="34" charset="0"/>
                <a:cs typeface="Open Sans" panose="020B0606030504020204" pitchFamily="34" charset="0"/>
              </a:rPr>
              <a:t>.</a:t>
            </a:r>
          </a:p>
          <a:p>
            <a:pPr marL="349250" indent="-349250">
              <a:spcBef>
                <a:spcPct val="0"/>
              </a:spcBef>
              <a:spcAft>
                <a:spcPts val="1300"/>
              </a:spcAft>
              <a:defRPr/>
            </a:pPr>
            <a:r>
              <a:rPr lang="en-US" altLang="en-US" sz="1300" dirty="0">
                <a:latin typeface="+mj-lt"/>
                <a:ea typeface="Open Sans" panose="020B0606030504020204" pitchFamily="34" charset="0"/>
                <a:cs typeface="Open Sans" panose="020B0606030504020204" pitchFamily="34" charset="0"/>
              </a:rPr>
              <a:t>When you are finished working, store your hose in a ventilated area or box.</a:t>
            </a:r>
            <a:endParaRPr lang="en-US" altLang="en-US" sz="1300" kern="0" dirty="0">
              <a:latin typeface="+mj-lt"/>
              <a:ea typeface="Open Sans" panose="020B0606030504020204" pitchFamily="34" charset="0"/>
              <a:cs typeface="Open Sans" panose="020B0606030504020204" pitchFamily="34" charset="0"/>
            </a:endParaRPr>
          </a:p>
        </p:txBody>
      </p:sp>
      <p:pic>
        <p:nvPicPr>
          <p:cNvPr id="931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1183185"/>
            <a:ext cx="3209972" cy="43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5  </a:t>
            </a:r>
            <a:r>
              <a:rPr lang="en-US" altLang="en-US" sz="1000" kern="0">
                <a:solidFill>
                  <a:srgbClr val="FA834E"/>
                </a:solidFill>
                <a:latin typeface="+mj-lt"/>
                <a:ea typeface="Open Sans" panose="020B0606030504020204" pitchFamily="34" charset="0"/>
                <a:cs typeface="Open Sans" panose="020B0606030504020204" pitchFamily="34" charset="0"/>
              </a:rPr>
              <a:t>  Torch </a:t>
            </a:r>
            <a:r>
              <a:rPr lang="en-US" altLang="en-US" sz="1000" b="0" kern="0">
                <a:solidFill>
                  <a:srgbClr val="FA834E"/>
                </a:solidFill>
                <a:latin typeface="+mj-lt"/>
                <a:ea typeface="Open Sans" panose="020B0606030504020204" pitchFamily="34" charset="0"/>
                <a:cs typeface="Open Sans" panose="020B0606030504020204" pitchFamily="34" charset="0"/>
              </a:rPr>
              <a:t>Welding, Cutting, and Brazing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mj-lt"/>
              </a:rPr>
              <a:t>Using the Cylinder Valve</a:t>
            </a:r>
          </a:p>
        </p:txBody>
      </p:sp>
      <p:sp>
        <p:nvSpPr>
          <p:cNvPr id="95235" name="Rectangle 3"/>
          <p:cNvSpPr>
            <a:spLocks noGrp="1" noChangeArrowheads="1"/>
          </p:cNvSpPr>
          <p:nvPr>
            <p:ph idx="1"/>
          </p:nvPr>
        </p:nvSpPr>
        <p:spPr bwMode="auto">
          <a:xfrm>
            <a:off x="320675" y="1371600"/>
            <a:ext cx="4570414" cy="4224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altLang="en-US" dirty="0">
                <a:latin typeface="+mj-lt"/>
              </a:rPr>
              <a:t>Proper use of cylinder valves keeps you safe and keeps the equipment working longer.</a:t>
            </a:r>
          </a:p>
          <a:p>
            <a:pPr eaLnBrk="1" hangingPunct="1"/>
            <a:r>
              <a:rPr lang="en-US" altLang="en-US" dirty="0">
                <a:latin typeface="+mj-lt"/>
              </a:rPr>
              <a:t>Always open valves slowly and carefully. </a:t>
            </a:r>
          </a:p>
          <a:p>
            <a:pPr eaLnBrk="1" hangingPunct="1"/>
            <a:r>
              <a:rPr lang="en-US" altLang="en-US" dirty="0">
                <a:latin typeface="+mj-lt"/>
              </a:rPr>
              <a:t>When opening valves, stand to the side, not to the front.</a:t>
            </a:r>
          </a:p>
          <a:p>
            <a:pPr eaLnBrk="1" hangingPunct="1"/>
            <a:r>
              <a:rPr lang="en-US" altLang="en-US" dirty="0">
                <a:latin typeface="+mj-lt"/>
              </a:rPr>
              <a:t>Do not open fuel-gas cylinders near ignition sources. </a:t>
            </a:r>
          </a:p>
          <a:p>
            <a:pPr marL="349250" indent="-349250" eaLnBrk="1" hangingPunct="1">
              <a:spcBef>
                <a:spcPts val="0"/>
              </a:spcBef>
              <a:spcAft>
                <a:spcPts val="600"/>
              </a:spcAft>
            </a:pPr>
            <a:r>
              <a:rPr lang="en-US" altLang="en-US" b="1" dirty="0">
                <a:latin typeface="+mj-lt"/>
              </a:rPr>
              <a:t>Do not open acetylene cylinders too far: </a:t>
            </a:r>
          </a:p>
          <a:p>
            <a:pPr marL="682625" indent="-341313" eaLnBrk="1" hangingPunct="1">
              <a:spcBef>
                <a:spcPts val="0"/>
              </a:spcBef>
              <a:spcAft>
                <a:spcPts val="600"/>
              </a:spcAft>
              <a:buFont typeface="Tahoma" panose="020B0604030504040204" pitchFamily="34" charset="0"/>
              <a:buChar char="‒"/>
            </a:pPr>
            <a:r>
              <a:rPr lang="en-US" altLang="en-US" dirty="0">
                <a:latin typeface="+mj-lt"/>
              </a:rPr>
              <a:t>¾ of a spindle-turn or less is ideal. </a:t>
            </a:r>
          </a:p>
          <a:p>
            <a:pPr marL="682625" indent="-341313" eaLnBrk="1" hangingPunct="1">
              <a:spcBef>
                <a:spcPts val="0"/>
              </a:spcBef>
              <a:spcAft>
                <a:spcPts val="1300"/>
              </a:spcAft>
              <a:buFont typeface="Tahoma" panose="020B0604030504040204" pitchFamily="34" charset="0"/>
              <a:buChar char="‒"/>
            </a:pPr>
            <a:r>
              <a:rPr lang="en-US" altLang="en-US" dirty="0">
                <a:latin typeface="+mj-lt"/>
              </a:rPr>
              <a:t>Never turn the spindle more than 1.5 times. </a:t>
            </a:r>
          </a:p>
          <a:p>
            <a:pPr marL="349250" indent="-349250" eaLnBrk="1" hangingPunct="1">
              <a:spcBef>
                <a:spcPts val="0"/>
              </a:spcBef>
              <a:spcAft>
                <a:spcPts val="1300"/>
              </a:spcAft>
            </a:pPr>
            <a:r>
              <a:rPr lang="en-US" altLang="en-US" dirty="0">
                <a:latin typeface="+mj-lt"/>
              </a:rPr>
              <a:t>Before you connect a valve to a regulator, open the valve a crack and then quickly close it. This allows any foreign material in the valve port to be discharged.</a:t>
            </a:r>
          </a:p>
        </p:txBody>
      </p:sp>
      <p:pic>
        <p:nvPicPr>
          <p:cNvPr id="952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75" y="1447800"/>
            <a:ext cx="4495800" cy="300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5  </a:t>
            </a:r>
            <a:r>
              <a:rPr lang="en-US" altLang="en-US" sz="1000" kern="0">
                <a:solidFill>
                  <a:srgbClr val="FA834E"/>
                </a:solidFill>
                <a:latin typeface="+mj-lt"/>
                <a:ea typeface="Open Sans" panose="020B0606030504020204" pitchFamily="34" charset="0"/>
                <a:cs typeface="Open Sans" panose="020B0606030504020204" pitchFamily="34" charset="0"/>
              </a:rPr>
              <a:t>  Torch </a:t>
            </a:r>
            <a:r>
              <a:rPr lang="en-US" altLang="en-US" sz="1000" b="0" kern="0">
                <a:solidFill>
                  <a:srgbClr val="FA834E"/>
                </a:solidFill>
                <a:latin typeface="+mj-lt"/>
                <a:ea typeface="Open Sans" panose="020B0606030504020204" pitchFamily="34" charset="0"/>
                <a:cs typeface="Open Sans" panose="020B0606030504020204" pitchFamily="34" charset="0"/>
              </a:rPr>
              <a:t>Welding, Cutting, and Brazing</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21756" y="457200"/>
            <a:ext cx="6705600" cy="762000"/>
          </a:xfrm>
          <a:prstGeom prst="rect">
            <a:avLst/>
          </a:prstGeom>
          <a:noFill/>
          <a:ln>
            <a:miter lim="800000"/>
            <a:headEnd/>
            <a:tailEnd/>
          </a:ln>
          <a:extLst/>
        </p:spPr>
        <p:txBody>
          <a:bodyPr lIns="91485" tIns="45742" rIns="91485" bIns="45742" anchor="t" anchorCtr="0"/>
          <a:lstStyle/>
          <a:p>
            <a:pPr algn="l" eaLnBrk="1" hangingPunct="1"/>
            <a:r>
              <a:rPr lang="en-US" altLang="en-US" b="1">
                <a:latin typeface="+mj-lt"/>
              </a:rPr>
              <a:t>Cylinder Handling and Storage</a:t>
            </a:r>
            <a:endParaRPr lang="en-US" altLang="en-US" b="1" dirty="0">
              <a:latin typeface="+mj-lt"/>
            </a:endParaRPr>
          </a:p>
        </p:txBody>
      </p:sp>
      <p:sp>
        <p:nvSpPr>
          <p:cNvPr id="12291" name="Rectangle 3"/>
          <p:cNvSpPr>
            <a:spLocks noGrp="1" noChangeArrowheads="1"/>
          </p:cNvSpPr>
          <p:nvPr>
            <p:ph idx="4294967295"/>
          </p:nvPr>
        </p:nvSpPr>
        <p:spPr>
          <a:xfrm>
            <a:off x="2606676" y="1371600"/>
            <a:ext cx="4495799" cy="4114800"/>
          </a:xfrm>
          <a:prstGeom prst="rect">
            <a:avLst/>
          </a:prstGeom>
        </p:spPr>
        <p:txBody>
          <a:bodyPr/>
          <a:lstStyle/>
          <a:p>
            <a:pPr marL="0" indent="0">
              <a:spcBef>
                <a:spcPts val="0"/>
              </a:spcBef>
              <a:spcAft>
                <a:spcPts val="1000"/>
              </a:spcAft>
              <a:buNone/>
            </a:pPr>
            <a:r>
              <a:rPr lang="en-US" sz="1300" b="1" dirty="0">
                <a:solidFill>
                  <a:srgbClr val="E65F25"/>
                </a:solidFill>
                <a:latin typeface="+mj-lt"/>
                <a:ea typeface="Open Sans" panose="020B0606030504020204" pitchFamily="34" charset="0"/>
                <a:cs typeface="Open Sans" panose="020B0606030504020204" pitchFamily="34" charset="0"/>
              </a:rPr>
              <a:t>What you need to know:</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Hazard communication resources</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Identification requirements</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Safe handling practices</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Guidelines for moving and storage</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Environments and practices to avoid</a:t>
            </a:r>
          </a:p>
        </p:txBody>
      </p:sp>
      <p:sp>
        <p:nvSpPr>
          <p:cNvPr id="6" name="TextBox 5"/>
          <p:cNvSpPr txBox="1"/>
          <p:nvPr/>
        </p:nvSpPr>
        <p:spPr>
          <a:xfrm>
            <a:off x="178207" y="-134005"/>
            <a:ext cx="2133600" cy="4401205"/>
          </a:xfrm>
          <a:prstGeom prst="rect">
            <a:avLst/>
          </a:prstGeom>
          <a:noFill/>
        </p:spPr>
        <p:txBody>
          <a:bodyPr wrap="square" rtlCol="0">
            <a:spAutoFit/>
          </a:bodyPr>
          <a:lstStyle/>
          <a:p>
            <a:r>
              <a:rPr lang="en-US" sz="28000" b="1">
                <a:solidFill>
                  <a:srgbClr val="FA834E"/>
                </a:solidFill>
              </a:rPr>
              <a:t>6</a:t>
            </a:r>
            <a:endParaRPr lang="en-US" sz="28000" b="1" dirty="0">
              <a:solidFill>
                <a:srgbClr val="FA834E"/>
              </a:solidFill>
            </a:endParaRPr>
          </a:p>
        </p:txBody>
      </p:sp>
      <p:cxnSp>
        <p:nvCxnSpPr>
          <p:cNvPr id="7" name="Straight Connector 6"/>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9558" y="1019175"/>
            <a:ext cx="3125117" cy="254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Cylinder Hazard Communication</a:t>
            </a:r>
          </a:p>
        </p:txBody>
      </p:sp>
      <p:sp>
        <p:nvSpPr>
          <p:cNvPr id="2" name="Content Placeholder 1"/>
          <p:cNvSpPr>
            <a:spLocks noGrp="1"/>
          </p:cNvSpPr>
          <p:nvPr>
            <p:ph idx="1"/>
          </p:nvPr>
        </p:nvSpPr>
        <p:spPr>
          <a:xfrm>
            <a:off x="320674" y="1371600"/>
            <a:ext cx="6442076" cy="4224232"/>
          </a:xfrm>
        </p:spPr>
        <p:txBody>
          <a:bodyPr/>
          <a:lstStyle/>
          <a:p>
            <a:pPr marL="0" indent="0">
              <a:spcAft>
                <a:spcPts val="1000"/>
              </a:spcAft>
              <a:buNone/>
            </a:pPr>
            <a:r>
              <a:rPr lang="en-US" dirty="0">
                <a:latin typeface="+mj-lt"/>
              </a:rPr>
              <a:t>Before beginning work, you must fully understand the hazards in your work area. Hazard communication is a system for clearly conveying hazards to everyone who needs to know. </a:t>
            </a:r>
          </a:p>
          <a:p>
            <a:pPr marL="0" indent="0">
              <a:spcAft>
                <a:spcPts val="1000"/>
              </a:spcAft>
              <a:buNone/>
            </a:pPr>
            <a:r>
              <a:rPr lang="en-US" b="1" dirty="0">
                <a:solidFill>
                  <a:srgbClr val="E65F25"/>
                </a:solidFill>
                <a:latin typeface="+mj-lt"/>
              </a:rPr>
              <a:t>Training:</a:t>
            </a:r>
          </a:p>
          <a:p>
            <a:pPr marL="0" indent="0">
              <a:spcAft>
                <a:spcPts val="1000"/>
              </a:spcAft>
              <a:buNone/>
            </a:pPr>
            <a:r>
              <a:rPr lang="en-US" dirty="0">
                <a:latin typeface="+mj-lt"/>
              </a:rPr>
              <a:t>Your employer will provide hazard communication training.</a:t>
            </a:r>
          </a:p>
          <a:p>
            <a:pPr marL="0" indent="0">
              <a:spcAft>
                <a:spcPts val="1000"/>
              </a:spcAft>
              <a:buNone/>
            </a:pPr>
            <a:r>
              <a:rPr lang="en-US" b="1" dirty="0">
                <a:solidFill>
                  <a:srgbClr val="E65F25"/>
                </a:solidFill>
                <a:latin typeface="+mj-lt"/>
              </a:rPr>
              <a:t>Safety data sheets (SDSs):</a:t>
            </a:r>
          </a:p>
          <a:p>
            <a:pPr marL="0" indent="0">
              <a:spcAft>
                <a:spcPts val="1000"/>
              </a:spcAft>
              <a:buNone/>
            </a:pPr>
            <a:r>
              <a:rPr lang="en-US" dirty="0">
                <a:latin typeface="+mj-lt"/>
              </a:rPr>
              <a:t>SDSs include the manufacturer’s statement of origin, the contents of the cylinder, and the hazards of the contents.</a:t>
            </a:r>
          </a:p>
          <a:p>
            <a:pPr marL="0" indent="0">
              <a:spcAft>
                <a:spcPts val="1000"/>
              </a:spcAft>
              <a:buNone/>
            </a:pPr>
            <a:r>
              <a:rPr lang="en-US" b="1" dirty="0">
                <a:solidFill>
                  <a:srgbClr val="E65F25"/>
                </a:solidFill>
                <a:latin typeface="+mj-lt"/>
              </a:rPr>
              <a:t>PPE:</a:t>
            </a:r>
          </a:p>
          <a:p>
            <a:pPr marL="0" indent="0">
              <a:spcAft>
                <a:spcPts val="1000"/>
              </a:spcAft>
              <a:buNone/>
            </a:pPr>
            <a:r>
              <a:rPr lang="en-US" dirty="0">
                <a:latin typeface="+mj-lt"/>
              </a:rPr>
              <a:t>Use the SDS and your supervisor’s hazard assessment to select the proper PPE.</a:t>
            </a: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6  </a:t>
            </a:r>
            <a:r>
              <a:rPr lang="en-US" altLang="en-US" sz="1000" kern="0">
                <a:solidFill>
                  <a:srgbClr val="FA834E"/>
                </a:solidFill>
                <a:latin typeface="+mj-lt"/>
                <a:ea typeface="Open Sans" panose="020B0606030504020204" pitchFamily="34" charset="0"/>
                <a:cs typeface="Open Sans" panose="020B0606030504020204" pitchFamily="34" charset="0"/>
              </a:rPr>
              <a:t>  Cylinder Handling and Storage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4850" y="1600200"/>
            <a:ext cx="23812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Cylinder Identification</a:t>
            </a:r>
          </a:p>
        </p:txBody>
      </p:sp>
      <p:sp>
        <p:nvSpPr>
          <p:cNvPr id="2" name="Content Placeholder 1"/>
          <p:cNvSpPr>
            <a:spLocks noGrp="1"/>
          </p:cNvSpPr>
          <p:nvPr>
            <p:ph idx="1"/>
          </p:nvPr>
        </p:nvSpPr>
        <p:spPr/>
        <p:txBody>
          <a:bodyPr/>
          <a:lstStyle/>
          <a:p>
            <a:pPr marL="0" indent="0">
              <a:buNone/>
            </a:pPr>
            <a:r>
              <a:rPr lang="en-US" b="1" dirty="0">
                <a:solidFill>
                  <a:srgbClr val="E65F25"/>
                </a:solidFill>
                <a:latin typeface="+mj-lt"/>
              </a:rPr>
              <a:t>Tags:</a:t>
            </a:r>
          </a:p>
          <a:p>
            <a:pPr marL="0" indent="0">
              <a:buNone/>
            </a:pPr>
            <a:r>
              <a:rPr lang="en-US" dirty="0">
                <a:latin typeface="+mj-lt"/>
              </a:rPr>
              <a:t>Use status tags indicating if the cylinder is full, in use, or empty.</a:t>
            </a:r>
          </a:p>
          <a:p>
            <a:pPr marL="0" indent="0">
              <a:buNone/>
            </a:pPr>
            <a:r>
              <a:rPr lang="en-US" b="1" dirty="0">
                <a:solidFill>
                  <a:srgbClr val="E65F25"/>
                </a:solidFill>
                <a:latin typeface="+mj-lt"/>
              </a:rPr>
              <a:t>Labels:</a:t>
            </a:r>
          </a:p>
          <a:p>
            <a:pPr marL="0" indent="0">
              <a:buNone/>
            </a:pPr>
            <a:r>
              <a:rPr lang="en-US" dirty="0">
                <a:latin typeface="+mj-lt"/>
              </a:rPr>
              <a:t>All cylinders must have proper GHS-compliant labels that identify contents and classify hazards. </a:t>
            </a:r>
          </a:p>
          <a:p>
            <a:pPr marL="0" indent="0">
              <a:buNone/>
            </a:pPr>
            <a:r>
              <a:rPr lang="en-US" b="1" dirty="0">
                <a:solidFill>
                  <a:srgbClr val="E65F25"/>
                </a:solidFill>
                <a:latin typeface="+mj-lt"/>
              </a:rPr>
              <a:t>Signage:</a:t>
            </a:r>
          </a:p>
          <a:p>
            <a:pPr marL="0" indent="0">
              <a:buNone/>
            </a:pPr>
            <a:r>
              <a:rPr lang="en-US" dirty="0">
                <a:latin typeface="+mj-lt"/>
              </a:rPr>
              <a:t>Be aware of signs at storage areas, such as "Danger: Flammable. No sources of ignition, smoking, or open flames.”</a:t>
            </a:r>
          </a:p>
          <a:p>
            <a:pPr marL="0" indent="0">
              <a:buNone/>
            </a:pPr>
            <a:r>
              <a:rPr lang="en-US" b="1" dirty="0">
                <a:solidFill>
                  <a:srgbClr val="E65F25"/>
                </a:solidFill>
                <a:latin typeface="+mj-lt"/>
              </a:rPr>
              <a:t>Storage:</a:t>
            </a:r>
          </a:p>
          <a:p>
            <a:pPr marL="0" indent="0">
              <a:buNone/>
            </a:pPr>
            <a:r>
              <a:rPr lang="en-US" dirty="0">
                <a:latin typeface="+mj-lt"/>
              </a:rPr>
              <a:t>Store cylinders with caps and tags on.</a:t>
            </a:r>
          </a:p>
          <a:p>
            <a:pPr marL="0" indent="0">
              <a:buNone/>
            </a:pPr>
            <a:endParaRPr lang="en-US" dirty="0">
              <a:latin typeface="+mj-lt"/>
            </a:endParaRPr>
          </a:p>
        </p:txBody>
      </p:sp>
      <p:pic>
        <p:nvPicPr>
          <p:cNvPr id="10650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5250" y="2462213"/>
            <a:ext cx="1219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6  </a:t>
            </a:r>
            <a:r>
              <a:rPr lang="en-US" altLang="en-US" sz="1000" kern="0">
                <a:solidFill>
                  <a:srgbClr val="FA834E"/>
                </a:solidFill>
                <a:latin typeface="+mj-lt"/>
                <a:ea typeface="Open Sans" panose="020B0606030504020204" pitchFamily="34" charset="0"/>
                <a:cs typeface="Open Sans" panose="020B0606030504020204" pitchFamily="34" charset="0"/>
              </a:rPr>
              <a:t>  Cylinder Handling and Storage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Cylinder Valve Safety</a:t>
            </a:r>
          </a:p>
        </p:txBody>
      </p:sp>
      <p:sp>
        <p:nvSpPr>
          <p:cNvPr id="3" name="Content Placeholder 2"/>
          <p:cNvSpPr>
            <a:spLocks noGrp="1"/>
          </p:cNvSpPr>
          <p:nvPr>
            <p:ph idx="1"/>
          </p:nvPr>
        </p:nvSpPr>
        <p:spPr>
          <a:xfrm>
            <a:off x="320675" y="1371600"/>
            <a:ext cx="4570414" cy="4224232"/>
          </a:xfrm>
        </p:spPr>
        <p:txBody>
          <a:bodyPr/>
          <a:lstStyle/>
          <a:p>
            <a:pPr marL="344488" indent="-339725">
              <a:spcBef>
                <a:spcPts val="0"/>
              </a:spcBef>
              <a:spcAft>
                <a:spcPts val="300"/>
              </a:spcAft>
              <a:defRPr/>
            </a:pPr>
            <a:r>
              <a:rPr lang="en-US" sz="1300" dirty="0">
                <a:latin typeface="+mj-lt"/>
              </a:rPr>
              <a:t>Close valves, </a:t>
            </a:r>
            <a:r>
              <a:rPr lang="en-US" altLang="en-US" sz="1300" dirty="0">
                <a:latin typeface="+mj-lt"/>
              </a:rPr>
              <a:t>bleed the lines, </a:t>
            </a:r>
            <a:r>
              <a:rPr lang="en-US" sz="1300" dirty="0">
                <a:latin typeface="+mj-lt"/>
              </a:rPr>
              <a:t>remove regulators, and replace valve safety caps:</a:t>
            </a:r>
          </a:p>
          <a:p>
            <a:pPr marL="688975" indent="-344488">
              <a:spcBef>
                <a:spcPts val="0"/>
              </a:spcBef>
              <a:spcAft>
                <a:spcPts val="300"/>
              </a:spcAft>
              <a:buFont typeface="Tahoma" panose="020B0604030504040204" pitchFamily="34" charset="0"/>
              <a:buChar char="‒"/>
              <a:defRPr/>
            </a:pPr>
            <a:r>
              <a:rPr lang="en-US" sz="1300" dirty="0">
                <a:latin typeface="+mj-lt"/>
              </a:rPr>
              <a:t>When storing cylinders. </a:t>
            </a:r>
          </a:p>
          <a:p>
            <a:pPr marL="688975" indent="-344488">
              <a:spcBef>
                <a:spcPts val="0"/>
              </a:spcBef>
              <a:spcAft>
                <a:spcPts val="300"/>
              </a:spcAft>
              <a:buFont typeface="Tahoma" panose="020B0604030504040204" pitchFamily="34" charset="0"/>
              <a:buChar char="‒"/>
              <a:defRPr/>
            </a:pPr>
            <a:r>
              <a:rPr lang="en-US" sz="1300" dirty="0">
                <a:latin typeface="+mj-lt"/>
              </a:rPr>
              <a:t>Before moving cylinders.</a:t>
            </a:r>
          </a:p>
          <a:p>
            <a:pPr marL="688975" indent="-344488">
              <a:spcBef>
                <a:spcPts val="0"/>
              </a:spcBef>
              <a:spcAft>
                <a:spcPts val="300"/>
              </a:spcAft>
              <a:buFont typeface="Tahoma" panose="020B0604030504040204" pitchFamily="34" charset="0"/>
              <a:buChar char="‒"/>
              <a:defRPr/>
            </a:pPr>
            <a:r>
              <a:rPr lang="en-US" sz="1300" dirty="0">
                <a:latin typeface="+mj-lt"/>
              </a:rPr>
              <a:t>When a cylinder is empty.</a:t>
            </a:r>
          </a:p>
          <a:p>
            <a:pPr marL="688975" indent="-344488">
              <a:spcBef>
                <a:spcPts val="0"/>
              </a:spcBef>
              <a:spcAft>
                <a:spcPts val="1300"/>
              </a:spcAft>
              <a:buFont typeface="Tahoma" panose="020B0604030504040204" pitchFamily="34" charset="0"/>
              <a:buChar char="‒"/>
              <a:defRPr/>
            </a:pPr>
            <a:r>
              <a:rPr lang="en-US" sz="1300" dirty="0">
                <a:latin typeface="+mj-lt"/>
              </a:rPr>
              <a:t>When leaving cylinders unattended.</a:t>
            </a:r>
          </a:p>
          <a:p>
            <a:pPr marL="344488" indent="-339725">
              <a:spcBef>
                <a:spcPts val="0"/>
              </a:spcBef>
              <a:spcAft>
                <a:spcPts val="1300"/>
              </a:spcAft>
              <a:defRPr/>
            </a:pPr>
            <a:r>
              <a:rPr lang="en-US" sz="1300" dirty="0">
                <a:latin typeface="+mj-lt"/>
              </a:rPr>
              <a:t>All cylinders must be equipped with a handle or wrench, so that they can be turned off immediately when necessary.</a:t>
            </a:r>
          </a:p>
        </p:txBody>
      </p:sp>
      <p:pic>
        <p:nvPicPr>
          <p:cNvPr id="1085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875" y="1447801"/>
            <a:ext cx="4419600" cy="295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6  </a:t>
            </a:r>
            <a:r>
              <a:rPr lang="en-US" altLang="en-US" sz="1000" kern="0">
                <a:solidFill>
                  <a:srgbClr val="FA834E"/>
                </a:solidFill>
                <a:latin typeface="+mj-lt"/>
                <a:ea typeface="Open Sans" panose="020B0606030504020204" pitchFamily="34" charset="0"/>
                <a:cs typeface="Open Sans" panose="020B0606030504020204" pitchFamily="34" charset="0"/>
              </a:rPr>
              <a:t>  Cylinder Handling and Storage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Moving Cylinders</a:t>
            </a:r>
          </a:p>
        </p:txBody>
      </p:sp>
      <p:sp>
        <p:nvSpPr>
          <p:cNvPr id="2" name="Content Placeholder 1"/>
          <p:cNvSpPr>
            <a:spLocks noGrp="1"/>
          </p:cNvSpPr>
          <p:nvPr>
            <p:ph idx="1"/>
          </p:nvPr>
        </p:nvSpPr>
        <p:spPr/>
        <p:txBody>
          <a:bodyPr/>
          <a:lstStyle/>
          <a:p>
            <a:pPr marL="0" indent="0">
              <a:spcAft>
                <a:spcPts val="800"/>
              </a:spcAft>
              <a:buNone/>
              <a:defRPr/>
            </a:pPr>
            <a:r>
              <a:rPr lang="en-US" altLang="en-US" b="1" dirty="0">
                <a:solidFill>
                  <a:srgbClr val="E65F25"/>
                </a:solidFill>
                <a:latin typeface="+mj-lt"/>
              </a:rPr>
              <a:t>Prior to moving cylinders:</a:t>
            </a:r>
          </a:p>
          <a:p>
            <a:pPr marL="349250" indent="-349250">
              <a:buFont typeface="Tahoma" panose="020B0604030504040204" pitchFamily="34" charset="0"/>
              <a:buChar char="•"/>
              <a:defRPr/>
            </a:pPr>
            <a:r>
              <a:rPr lang="en-US" altLang="en-US" dirty="0">
                <a:latin typeface="+mj-lt"/>
              </a:rPr>
              <a:t>Get authorization.</a:t>
            </a:r>
          </a:p>
          <a:p>
            <a:pPr marL="349250" indent="-349250">
              <a:buFont typeface="Tahoma" panose="020B0604030504040204" pitchFamily="34" charset="0"/>
              <a:buChar char="•"/>
              <a:defRPr/>
            </a:pPr>
            <a:r>
              <a:rPr lang="en-US" altLang="en-US" dirty="0">
                <a:latin typeface="+mj-lt"/>
              </a:rPr>
              <a:t>Confirm the cylinders’ contents and review the SDSs for handling requirements.</a:t>
            </a:r>
          </a:p>
          <a:p>
            <a:pPr marL="349250" indent="-349250">
              <a:buFont typeface="Tahoma" panose="020B0604030504040204" pitchFamily="34" charset="0"/>
              <a:buChar char="•"/>
              <a:defRPr/>
            </a:pPr>
            <a:r>
              <a:rPr lang="en-US" altLang="en-US" dirty="0">
                <a:latin typeface="+mj-lt"/>
              </a:rPr>
              <a:t>Close valves, bleed the lines, remove regulators, and replace valve safety caps.</a:t>
            </a:r>
          </a:p>
          <a:p>
            <a:pPr marL="349250" indent="-349250">
              <a:spcAft>
                <a:spcPts val="2000"/>
              </a:spcAft>
              <a:buFont typeface="Tahoma" panose="020B0604030504040204" pitchFamily="34" charset="0"/>
              <a:buChar char="•"/>
              <a:defRPr/>
            </a:pPr>
            <a:r>
              <a:rPr lang="en-US" altLang="en-US" dirty="0">
                <a:latin typeface="+mj-lt"/>
              </a:rPr>
              <a:t>Make sure that your planned route is clear of obstacles.</a:t>
            </a:r>
            <a:endParaRPr lang="en-US" altLang="en-US" b="1" dirty="0">
              <a:latin typeface="+mj-lt"/>
            </a:endParaRPr>
          </a:p>
          <a:p>
            <a:pPr marL="0" indent="0">
              <a:spcAft>
                <a:spcPts val="800"/>
              </a:spcAft>
              <a:buNone/>
              <a:defRPr/>
            </a:pPr>
            <a:r>
              <a:rPr lang="en-US" altLang="en-US" b="1" dirty="0">
                <a:solidFill>
                  <a:srgbClr val="E65F25"/>
                </a:solidFill>
                <a:latin typeface="+mj-lt"/>
              </a:rPr>
              <a:t>While moving cylinders:</a:t>
            </a:r>
            <a:endParaRPr lang="en-US" altLang="en-US" b="1" i="1" dirty="0">
              <a:solidFill>
                <a:srgbClr val="E65F25"/>
              </a:solidFill>
              <a:latin typeface="+mj-lt"/>
            </a:endParaRPr>
          </a:p>
          <a:p>
            <a:pPr marL="349250" indent="-349250">
              <a:buFont typeface="Tahoma" panose="020B0604030504040204" pitchFamily="34" charset="0"/>
              <a:buChar char="•"/>
              <a:defRPr/>
            </a:pPr>
            <a:r>
              <a:rPr lang="en-US" altLang="en-US" dirty="0">
                <a:latin typeface="+mj-lt"/>
              </a:rPr>
              <a:t>Use a cart designed for this purpose.</a:t>
            </a:r>
          </a:p>
          <a:p>
            <a:pPr marL="349250" indent="-349250">
              <a:buFont typeface="Tahoma" panose="020B0604030504040204" pitchFamily="34" charset="0"/>
              <a:buChar char="•"/>
              <a:defRPr/>
            </a:pPr>
            <a:r>
              <a:rPr lang="en-US" altLang="en-US" dirty="0">
                <a:latin typeface="+mj-lt"/>
              </a:rPr>
              <a:t>Use a chain to secure them to the cart.</a:t>
            </a:r>
          </a:p>
          <a:p>
            <a:pPr marL="349250" indent="-349250">
              <a:buFont typeface="Tahoma" panose="020B0604030504040204" pitchFamily="34" charset="0"/>
              <a:buChar char="•"/>
              <a:defRPr/>
            </a:pPr>
            <a:r>
              <a:rPr lang="en-US" altLang="en-US" dirty="0">
                <a:latin typeface="+mj-lt"/>
              </a:rPr>
              <a:t>Stay on designated pathways.</a:t>
            </a:r>
          </a:p>
          <a:p>
            <a:pPr marL="349250" indent="-349250">
              <a:buFont typeface="Tahoma" panose="020B0604030504040204" pitchFamily="34" charset="0"/>
              <a:buChar char="•"/>
              <a:defRPr/>
            </a:pPr>
            <a:r>
              <a:rPr lang="en-US" altLang="en-US" dirty="0">
                <a:latin typeface="+mj-lt"/>
              </a:rPr>
              <a:t>Never lay cylinders on their sides, and never roll them by hand.</a:t>
            </a:r>
          </a:p>
          <a:p>
            <a:pPr marL="0" indent="0">
              <a:buNone/>
            </a:pPr>
            <a:endParaRPr lang="en-US" dirty="0">
              <a:latin typeface="+mj-lt"/>
            </a:endParaRPr>
          </a:p>
        </p:txBody>
      </p:sp>
      <p:pic>
        <p:nvPicPr>
          <p:cNvPr id="1105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1447800"/>
            <a:ext cx="2895600" cy="1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6  </a:t>
            </a:r>
            <a:r>
              <a:rPr lang="en-US" altLang="en-US" sz="1000" kern="0">
                <a:solidFill>
                  <a:srgbClr val="FA834E"/>
                </a:solidFill>
                <a:latin typeface="+mj-lt"/>
                <a:ea typeface="Open Sans" panose="020B0606030504020204" pitchFamily="34" charset="0"/>
                <a:cs typeface="Open Sans" panose="020B0606030504020204" pitchFamily="34" charset="0"/>
              </a:rPr>
              <a:t>  Cylinder Handling and Storage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latin typeface="+mj-lt"/>
              </a:rPr>
              <a:t>Cylinder Storage Guidelines</a:t>
            </a:r>
            <a:endParaRPr lang="en-US" altLang="en-US" dirty="0">
              <a:latin typeface="+mj-lt"/>
            </a:endParaRPr>
          </a:p>
        </p:txBody>
      </p:sp>
      <p:sp>
        <p:nvSpPr>
          <p:cNvPr id="3" name="Content Placeholder 2"/>
          <p:cNvSpPr>
            <a:spLocks noGrp="1"/>
          </p:cNvSpPr>
          <p:nvPr>
            <p:ph idx="1"/>
          </p:nvPr>
        </p:nvSpPr>
        <p:spPr>
          <a:xfrm>
            <a:off x="320675" y="1849072"/>
            <a:ext cx="4570414" cy="3594359"/>
          </a:xfrm>
        </p:spPr>
        <p:txBody>
          <a:bodyPr vert="horz" wrap="square" numCol="1" anchor="t" anchorCtr="0" compatLnSpc="1">
            <a:prstTxWarp prst="textNoShape">
              <a:avLst/>
            </a:prstTxWarp>
          </a:bodyPr>
          <a:lstStyle/>
          <a:p>
            <a:pPr marL="0" indent="0">
              <a:spcBef>
                <a:spcPct val="0"/>
              </a:spcBef>
              <a:spcAft>
                <a:spcPts val="800"/>
              </a:spcAft>
              <a:buNone/>
              <a:defRPr/>
            </a:pPr>
            <a:r>
              <a:rPr lang="en-US" sz="1300" b="1" dirty="0">
                <a:solidFill>
                  <a:srgbClr val="E65F25"/>
                </a:solidFill>
                <a:latin typeface="+mj-lt"/>
                <a:ea typeface="ＭＳ Ｐゴシック" charset="0"/>
                <a:cs typeface="Times New Roman" charset="0"/>
              </a:rPr>
              <a:t>Storage area requirements:</a:t>
            </a:r>
          </a:p>
          <a:p>
            <a:pPr>
              <a:spcBef>
                <a:spcPct val="0"/>
              </a:spcBef>
              <a:spcAft>
                <a:spcPts val="1000"/>
              </a:spcAft>
              <a:defRPr/>
            </a:pPr>
            <a:r>
              <a:rPr lang="en-US" sz="1300" dirty="0">
                <a:latin typeface="+mj-lt"/>
                <a:ea typeface="ＭＳ Ｐゴシック" charset="0"/>
                <a:cs typeface="+mn-cs"/>
              </a:rPr>
              <a:t>Cool and dry</a:t>
            </a:r>
          </a:p>
          <a:p>
            <a:pPr>
              <a:spcBef>
                <a:spcPct val="0"/>
              </a:spcBef>
              <a:spcAft>
                <a:spcPts val="1000"/>
              </a:spcAft>
              <a:defRPr/>
            </a:pPr>
            <a:r>
              <a:rPr lang="en-US" sz="1300" dirty="0">
                <a:latin typeface="+mj-lt"/>
                <a:ea typeface="ＭＳ Ｐゴシック" charset="0"/>
                <a:cs typeface="+mn-cs"/>
              </a:rPr>
              <a:t>Well-ventilated</a:t>
            </a:r>
          </a:p>
          <a:p>
            <a:pPr>
              <a:spcBef>
                <a:spcPct val="0"/>
              </a:spcBef>
              <a:spcAft>
                <a:spcPts val="1000"/>
              </a:spcAft>
              <a:defRPr/>
            </a:pPr>
            <a:r>
              <a:rPr lang="en-US" sz="1300" dirty="0">
                <a:latin typeface="+mj-lt"/>
                <a:ea typeface="ＭＳ Ｐゴシック" charset="0"/>
                <a:cs typeface="Times New Roman" charset="0"/>
              </a:rPr>
              <a:t>Clean and free from combustible materials</a:t>
            </a:r>
          </a:p>
          <a:p>
            <a:pPr>
              <a:spcBef>
                <a:spcPct val="0"/>
              </a:spcBef>
              <a:spcAft>
                <a:spcPts val="2000"/>
              </a:spcAft>
              <a:defRPr/>
            </a:pPr>
            <a:r>
              <a:rPr lang="en-US" sz="1300" dirty="0">
                <a:latin typeface="+mj-lt"/>
                <a:ea typeface="ＭＳ Ｐゴシック" charset="0"/>
                <a:cs typeface="+mn-cs"/>
              </a:rPr>
              <a:t>Protected from recognizable hazards</a:t>
            </a:r>
          </a:p>
          <a:p>
            <a:pPr marL="0" indent="0">
              <a:spcBef>
                <a:spcPct val="0"/>
              </a:spcBef>
              <a:spcAft>
                <a:spcPts val="800"/>
              </a:spcAft>
              <a:buFontTx/>
              <a:buNone/>
              <a:defRPr/>
            </a:pPr>
            <a:r>
              <a:rPr lang="en-US" sz="1300" b="1" dirty="0">
                <a:solidFill>
                  <a:srgbClr val="E65F25"/>
                </a:solidFill>
                <a:latin typeface="+mj-lt"/>
                <a:ea typeface="ＭＳ Ｐゴシック" charset="0"/>
                <a:cs typeface="Times New Roman" charset="0"/>
              </a:rPr>
              <a:t>Storage practices:</a:t>
            </a:r>
          </a:p>
          <a:p>
            <a:pPr>
              <a:spcBef>
                <a:spcPct val="0"/>
              </a:spcBef>
              <a:spcAft>
                <a:spcPts val="1000"/>
              </a:spcAft>
              <a:defRPr/>
            </a:pPr>
            <a:r>
              <a:rPr lang="en-US" dirty="0">
                <a:latin typeface="+mj-lt"/>
              </a:rPr>
              <a:t>Limit access to authorized and trained persons.</a:t>
            </a:r>
          </a:p>
          <a:p>
            <a:pPr>
              <a:spcBef>
                <a:spcPct val="0"/>
              </a:spcBef>
              <a:spcAft>
                <a:spcPts val="1000"/>
              </a:spcAft>
              <a:defRPr/>
            </a:pPr>
            <a:r>
              <a:rPr lang="en-US" dirty="0">
                <a:latin typeface="+mj-lt"/>
              </a:rPr>
              <a:t>Always keep cylinders upright.</a:t>
            </a:r>
          </a:p>
          <a:p>
            <a:pPr>
              <a:spcBef>
                <a:spcPct val="0"/>
              </a:spcBef>
              <a:spcAft>
                <a:spcPts val="1000"/>
              </a:spcAft>
              <a:defRPr/>
            </a:pPr>
            <a:r>
              <a:rPr lang="en-US" altLang="en-US" dirty="0">
                <a:latin typeface="+mj-lt"/>
              </a:rPr>
              <a:t>Bleed the lines, r</a:t>
            </a:r>
            <a:r>
              <a:rPr lang="en-US" dirty="0">
                <a:latin typeface="+mj-lt"/>
              </a:rPr>
              <a:t>emove regulators, and replace valve safety caps.</a:t>
            </a:r>
          </a:p>
          <a:p>
            <a:pPr>
              <a:spcBef>
                <a:spcPct val="0"/>
              </a:spcBef>
              <a:spcAft>
                <a:spcPts val="1000"/>
              </a:spcAft>
              <a:defRPr/>
            </a:pPr>
            <a:r>
              <a:rPr lang="en-US" altLang="en-US" dirty="0">
                <a:latin typeface="+mj-lt"/>
              </a:rPr>
              <a:t>Follow safe practices for additional cylinders, whether full or empty.</a:t>
            </a:r>
          </a:p>
        </p:txBody>
      </p:sp>
      <p:sp>
        <p:nvSpPr>
          <p:cNvPr id="112644" name="Content Placeholder 2"/>
          <p:cNvSpPr txBox="1">
            <a:spLocks/>
          </p:cNvSpPr>
          <p:nvPr/>
        </p:nvSpPr>
        <p:spPr bwMode="auto">
          <a:xfrm>
            <a:off x="4891087" y="1849073"/>
            <a:ext cx="4573587" cy="366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10" tIns="40755" rIns="81510" bIns="40755"/>
          <a:lstStyle>
            <a:lvl1pPr>
              <a:defRPr>
                <a:solidFill>
                  <a:schemeClr val="tx1"/>
                </a:solidFill>
                <a:latin typeface="Arial" panose="020B0604020202020204" pitchFamily="34" charset="0"/>
                <a:ea typeface="MS PGothic" panose="020B0600070205080204" pitchFamily="34" charset="-128"/>
              </a:defRPr>
            </a:lvl1pPr>
            <a:lvl2pPr marL="619125" indent="-236538">
              <a:defRPr>
                <a:solidFill>
                  <a:schemeClr val="tx1"/>
                </a:solidFill>
                <a:latin typeface="Arial" panose="020B0604020202020204" pitchFamily="34" charset="0"/>
                <a:ea typeface="MS PGothic" panose="020B0600070205080204" pitchFamily="34" charset="-128"/>
              </a:defRPr>
            </a:lvl2pPr>
            <a:lvl3pPr marL="952500" indent="-188913">
              <a:defRPr>
                <a:solidFill>
                  <a:schemeClr val="tx1"/>
                </a:solidFill>
                <a:latin typeface="Arial" panose="020B0604020202020204" pitchFamily="34" charset="0"/>
                <a:ea typeface="MS PGothic" panose="020B0600070205080204" pitchFamily="34" charset="-128"/>
              </a:defRPr>
            </a:lvl3pPr>
            <a:lvl4pPr marL="1333500" indent="-188913">
              <a:defRPr>
                <a:solidFill>
                  <a:schemeClr val="tx1"/>
                </a:solidFill>
                <a:latin typeface="Arial" panose="020B0604020202020204" pitchFamily="34" charset="0"/>
                <a:ea typeface="MS PGothic" panose="020B0600070205080204" pitchFamily="34" charset="-128"/>
              </a:defRPr>
            </a:lvl4pPr>
            <a:lvl5pPr marL="1716088" indent="-188913">
              <a:defRPr>
                <a:solidFill>
                  <a:schemeClr val="tx1"/>
                </a:solidFill>
                <a:latin typeface="Arial" panose="020B0604020202020204" pitchFamily="34" charset="0"/>
                <a:ea typeface="MS PGothic" panose="020B0600070205080204" pitchFamily="34" charset="-128"/>
              </a:defRPr>
            </a:lvl5pPr>
            <a:lvl6pPr marL="2173288" indent="-1889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630488" indent="-1889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087688" indent="-1889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544888" indent="-1889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800"/>
              </a:spcAft>
            </a:pPr>
            <a:r>
              <a:rPr lang="en-US" altLang="en-US" sz="1300" b="1" dirty="0">
                <a:solidFill>
                  <a:srgbClr val="E65F25"/>
                </a:solidFill>
                <a:latin typeface="+mj-lt"/>
                <a:ea typeface="Open Sans" panose="020B0606030504020204" pitchFamily="34" charset="0"/>
                <a:cs typeface="Open Sans" panose="020B0606030504020204" pitchFamily="34" charset="0"/>
              </a:rPr>
              <a:t>Segregation: </a:t>
            </a:r>
          </a:p>
          <a:p>
            <a:pPr marL="285750" indent="-285750">
              <a:spcAft>
                <a:spcPts val="1300"/>
              </a:spcAft>
              <a:buFont typeface="Arial" panose="020B060402020202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Keep all cylinders and combustible materials 20 feet away from stairs, aisles, and elevators. </a:t>
            </a:r>
          </a:p>
          <a:p>
            <a:pPr marL="285750" indent="-285750">
              <a:spcAft>
                <a:spcPts val="1300"/>
              </a:spcAft>
              <a:buFont typeface="Arial" panose="020B060402020202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Keep combustible and flammable materials 20 feet away from all cylinders. </a:t>
            </a:r>
          </a:p>
          <a:p>
            <a:pPr marL="285750" indent="-285750">
              <a:spcAft>
                <a:spcPts val="600"/>
              </a:spcAft>
              <a:buFont typeface="Arial" panose="020B060402020202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Keep oxygen cylinders separate from fuel-gas cylinders and combustible materials with one of the following:</a:t>
            </a:r>
          </a:p>
          <a:p>
            <a:pPr marL="692150" indent="-352425">
              <a:spcAft>
                <a:spcPts val="600"/>
              </a:spcAft>
              <a:buFont typeface="Tahoma" panose="020B060403050404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A 5-foot, noncombustible barrier with a ½ hour fire-resistance rating </a:t>
            </a:r>
          </a:p>
          <a:p>
            <a:pPr marL="692150" indent="-352425">
              <a:spcAft>
                <a:spcPts val="1300"/>
              </a:spcAft>
              <a:buFont typeface="Tahoma" panose="020B060403050404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A 20-foot distance</a:t>
            </a:r>
          </a:p>
          <a:p>
            <a:pPr marL="285750" indent="-285750">
              <a:spcAft>
                <a:spcPts val="1300"/>
              </a:spcAft>
              <a:buFont typeface="Arial" panose="020B0604020202020204" pitchFamily="34" charset="0"/>
              <a:buChar char="•"/>
            </a:pPr>
            <a:r>
              <a:rPr lang="en-US" altLang="en-US" sz="1300" dirty="0">
                <a:solidFill>
                  <a:srgbClr val="3D3D3D"/>
                </a:solidFill>
                <a:latin typeface="+mj-lt"/>
                <a:ea typeface="Open Sans" panose="020B0606030504020204" pitchFamily="34" charset="0"/>
                <a:cs typeface="Open Sans" panose="020B0606030504020204" pitchFamily="34" charset="0"/>
              </a:rPr>
              <a:t>Some gases have additional storage requirements. </a:t>
            </a:r>
          </a:p>
          <a:p>
            <a:pPr>
              <a:spcAft>
                <a:spcPts val="1000"/>
              </a:spcAft>
            </a:pPr>
            <a:endParaRPr lang="en-US" altLang="en-US" sz="1300" dirty="0">
              <a:solidFill>
                <a:srgbClr val="3D3D3D"/>
              </a:solidFill>
              <a:latin typeface="+mj-lt"/>
              <a:ea typeface="Open Sans" panose="020B0606030504020204" pitchFamily="34" charset="0"/>
              <a:cs typeface="Open Sans" panose="020B0606030504020204" pitchFamily="34" charset="0"/>
            </a:endParaRPr>
          </a:p>
        </p:txBody>
      </p:sp>
      <p:sp>
        <p:nvSpPr>
          <p:cNvPr id="2" name="TextBox 1"/>
          <p:cNvSpPr txBox="1"/>
          <p:nvPr/>
        </p:nvSpPr>
        <p:spPr>
          <a:xfrm>
            <a:off x="320675" y="1371600"/>
            <a:ext cx="8763000" cy="292388"/>
          </a:xfrm>
          <a:prstGeom prst="rect">
            <a:avLst/>
          </a:prstGeom>
          <a:noFill/>
        </p:spPr>
        <p:txBody>
          <a:bodyPr>
            <a:spAutoFit/>
          </a:bodyPr>
          <a:lstStyle/>
          <a:p>
            <a:pPr>
              <a:defRPr/>
            </a:pPr>
            <a:r>
              <a:rPr lang="en-US" sz="1300" dirty="0">
                <a:solidFill>
                  <a:srgbClr val="3D3D3D"/>
                </a:solidFill>
                <a:latin typeface="+mj-lt"/>
                <a:ea typeface="Open Sans" panose="020B0606030504020204" pitchFamily="34" charset="0"/>
                <a:cs typeface="Open Sans" panose="020B0606030504020204" pitchFamily="34" charset="0"/>
              </a:rPr>
              <a:t>Store cylinders according to SDSs and local, state, and federal requirements.</a:t>
            </a:r>
          </a:p>
        </p:txBody>
      </p:sp>
      <p:sp>
        <p:nvSpPr>
          <p:cNvPr id="7" name="Rectangle 6"/>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6  </a:t>
            </a:r>
            <a:r>
              <a:rPr lang="en-US" altLang="en-US" sz="1000" kern="0">
                <a:solidFill>
                  <a:srgbClr val="FA834E"/>
                </a:solidFill>
                <a:latin typeface="+mj-lt"/>
                <a:ea typeface="Open Sans" panose="020B0606030504020204" pitchFamily="34" charset="0"/>
                <a:cs typeface="Open Sans" panose="020B0606030504020204" pitchFamily="34" charset="0"/>
              </a:rPr>
              <a:t>  Cylinder Handling and Storage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bwMode="auto">
          <a:xfrm>
            <a:off x="320675" y="457200"/>
            <a:ext cx="9067799" cy="865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Cylinder Storage and Handling Practices to Avoid</a:t>
            </a:r>
          </a:p>
        </p:txBody>
      </p:sp>
      <p:sp>
        <p:nvSpPr>
          <p:cNvPr id="114691" name="Content Placeholder 2"/>
          <p:cNvSpPr>
            <a:spLocks noGrp="1"/>
          </p:cNvSpPr>
          <p:nvPr>
            <p:ph idx="1"/>
          </p:nvPr>
        </p:nvSpPr>
        <p:spPr bwMode="auto">
          <a:xfrm>
            <a:off x="4891088" y="1752600"/>
            <a:ext cx="4497387" cy="3843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9250" indent="-349250">
              <a:spcBef>
                <a:spcPct val="0"/>
              </a:spcBef>
              <a:spcAft>
                <a:spcPts val="1300"/>
              </a:spcAft>
            </a:pPr>
            <a:r>
              <a:rPr lang="en-US" altLang="en-US" dirty="0">
                <a:latin typeface="+mj-lt"/>
              </a:rPr>
              <a:t>Use acetylene with a pressure greater than 15 psi gauge or 30 psi absolute.</a:t>
            </a:r>
          </a:p>
          <a:p>
            <a:pPr marL="349250" indent="-349250">
              <a:spcBef>
                <a:spcPct val="0"/>
              </a:spcBef>
              <a:spcAft>
                <a:spcPts val="1300"/>
              </a:spcAft>
            </a:pPr>
            <a:r>
              <a:rPr lang="en-US" altLang="en-US" dirty="0">
                <a:latin typeface="+mj-lt"/>
              </a:rPr>
              <a:t>Use hammers or wrenches to open cylinders that have fixed handwheels.</a:t>
            </a:r>
          </a:p>
          <a:p>
            <a:pPr marL="349250" indent="-349250">
              <a:spcBef>
                <a:spcPct val="0"/>
              </a:spcBef>
              <a:spcAft>
                <a:spcPts val="1300"/>
              </a:spcAft>
            </a:pPr>
            <a:r>
              <a:rPr lang="en-US" altLang="en-US" dirty="0">
                <a:latin typeface="+mj-lt"/>
              </a:rPr>
              <a:t>Strike an electrode against a cylinder when striking an arc.</a:t>
            </a:r>
          </a:p>
          <a:p>
            <a:pPr marL="349250" indent="-349250">
              <a:spcBef>
                <a:spcPct val="0"/>
              </a:spcBef>
              <a:spcAft>
                <a:spcPts val="1300"/>
              </a:spcAft>
            </a:pPr>
            <a:r>
              <a:rPr lang="en-US" altLang="en-US" dirty="0">
                <a:latin typeface="+mj-lt"/>
              </a:rPr>
              <a:t>Refill cylinders.</a:t>
            </a:r>
          </a:p>
          <a:p>
            <a:pPr marL="349250" indent="-349250">
              <a:spcBef>
                <a:spcPct val="0"/>
              </a:spcBef>
              <a:spcAft>
                <a:spcPts val="1300"/>
              </a:spcAft>
            </a:pPr>
            <a:r>
              <a:rPr lang="en-US" altLang="en-US" dirty="0">
                <a:latin typeface="+mj-lt"/>
              </a:rPr>
              <a:t>Mix gases in a cylinder. </a:t>
            </a:r>
          </a:p>
        </p:txBody>
      </p:sp>
      <p:sp>
        <p:nvSpPr>
          <p:cNvPr id="114692" name="Content Placeholder 2"/>
          <p:cNvSpPr txBox="1">
            <a:spLocks/>
          </p:cNvSpPr>
          <p:nvPr/>
        </p:nvSpPr>
        <p:spPr bwMode="auto">
          <a:xfrm>
            <a:off x="320675" y="1447800"/>
            <a:ext cx="4570413" cy="259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10" tIns="40755" rIns="81510" bIns="40755"/>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Aft>
                <a:spcPts val="800"/>
              </a:spcAft>
              <a:defRPr/>
            </a:pPr>
            <a:r>
              <a:rPr lang="en-US" altLang="en-US" sz="1300" b="1" dirty="0">
                <a:solidFill>
                  <a:srgbClr val="E65F25"/>
                </a:solidFill>
                <a:latin typeface="+mj-lt"/>
                <a:ea typeface="Open Sans" panose="020B0606030504020204" pitchFamily="34" charset="0"/>
                <a:cs typeface="Open Sans" panose="020B0606030504020204" pitchFamily="34" charset="0"/>
              </a:rPr>
              <a:t>Never:</a:t>
            </a:r>
          </a:p>
          <a:p>
            <a:pPr marL="349250" indent="-349250">
              <a:spcAft>
                <a:spcPts val="1300"/>
              </a:spcAft>
              <a:buFontTx/>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Use cylinders for anything other than the intended use.</a:t>
            </a:r>
          </a:p>
          <a:p>
            <a:pPr marL="349250" indent="-349250">
              <a:spcAft>
                <a:spcPts val="1300"/>
              </a:spcAft>
              <a:buFontTx/>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Move or store gas cylinders in confined spaces. </a:t>
            </a:r>
          </a:p>
          <a:p>
            <a:pPr marL="349250" indent="-349250">
              <a:spcAft>
                <a:spcPts val="1300"/>
              </a:spcAft>
              <a:buFontTx/>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Position cylinders near ignition sources.</a:t>
            </a:r>
          </a:p>
          <a:p>
            <a:pPr marL="349250" indent="-349250">
              <a:spcAft>
                <a:spcPts val="1300"/>
              </a:spcAft>
              <a:buFontTx/>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Position cylinders between electrical sources.</a:t>
            </a:r>
          </a:p>
          <a:p>
            <a:pPr marL="349250" indent="-349250">
              <a:spcAft>
                <a:spcPts val="1300"/>
              </a:spcAft>
              <a:buFontTx/>
              <a:buChar char="•"/>
              <a:defRPr/>
            </a:pPr>
            <a:r>
              <a:rPr lang="en-US" altLang="en-US" sz="1300" dirty="0">
                <a:solidFill>
                  <a:srgbClr val="3D3D3D"/>
                </a:solidFill>
                <a:latin typeface="+mj-lt"/>
                <a:ea typeface="Open Sans" panose="020B0606030504020204" pitchFamily="34" charset="0"/>
                <a:cs typeface="Open Sans" panose="020B0606030504020204" pitchFamily="34" charset="0"/>
              </a:rPr>
              <a:t>Hoist cylinders improperly, such as with magnets.</a:t>
            </a:r>
          </a:p>
        </p:txBody>
      </p:sp>
      <p:sp>
        <p:nvSpPr>
          <p:cNvPr id="5" name="Rectangle 4"/>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6  </a:t>
            </a:r>
            <a:r>
              <a:rPr lang="en-US" altLang="en-US" sz="1000" kern="0">
                <a:solidFill>
                  <a:srgbClr val="FA834E"/>
                </a:solidFill>
                <a:latin typeface="+mj-lt"/>
                <a:ea typeface="Open Sans" panose="020B0606030504020204" pitchFamily="34" charset="0"/>
                <a:cs typeface="Open Sans" panose="020B0606030504020204" pitchFamily="34" charset="0"/>
              </a:rPr>
              <a:t>  Cylinder Handling and Storage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Summary</a:t>
            </a:r>
          </a:p>
        </p:txBody>
      </p:sp>
      <p:sp>
        <p:nvSpPr>
          <p:cNvPr id="3" name="Content Placeholder 2"/>
          <p:cNvSpPr>
            <a:spLocks noGrp="1"/>
          </p:cNvSpPr>
          <p:nvPr>
            <p:ph idx="1"/>
          </p:nvPr>
        </p:nvSpPr>
        <p:spPr>
          <a:xfrm>
            <a:off x="320675" y="1369297"/>
            <a:ext cx="6019801" cy="4224232"/>
          </a:xfrm>
        </p:spPr>
        <p:txBody>
          <a:bodyPr/>
          <a:lstStyle/>
          <a:p>
            <a:pPr marL="1326" indent="-1326">
              <a:spcBef>
                <a:spcPts val="0"/>
              </a:spcBef>
              <a:spcAft>
                <a:spcPts val="2000"/>
              </a:spcAft>
              <a:buFontTx/>
              <a:buNone/>
              <a:defRPr/>
            </a:pPr>
            <a:r>
              <a:rPr lang="en-US" sz="1300" b="1" dirty="0">
                <a:latin typeface="+mj-lt"/>
                <a:ea typeface="+mn-ea"/>
                <a:cs typeface="+mn-cs"/>
              </a:rPr>
              <a:t>Hot work can be dangerous</a:t>
            </a:r>
            <a:r>
              <a:rPr lang="en-US" sz="1300" dirty="0">
                <a:latin typeface="+mj-lt"/>
                <a:ea typeface="+mn-ea"/>
                <a:cs typeface="+mn-cs"/>
              </a:rPr>
              <a:t>: Your active participation in workplace safety is essential. </a:t>
            </a:r>
          </a:p>
          <a:p>
            <a:pPr marL="1326" indent="-1326">
              <a:spcBef>
                <a:spcPts val="0"/>
              </a:spcBef>
              <a:spcAft>
                <a:spcPts val="2000"/>
              </a:spcAft>
              <a:buNone/>
              <a:defRPr/>
            </a:pPr>
            <a:r>
              <a:rPr lang="en-US" sz="1300" b="1" dirty="0">
                <a:latin typeface="+mj-lt"/>
                <a:ea typeface="+mn-ea"/>
                <a:cs typeface="+mn-cs"/>
              </a:rPr>
              <a:t>Be able to recognize hazards: </a:t>
            </a:r>
            <a:r>
              <a:rPr lang="en-US" sz="1300" dirty="0">
                <a:latin typeface="+mj-lt"/>
                <a:ea typeface="+mn-ea"/>
                <a:cs typeface="+mn-cs"/>
              </a:rPr>
              <a:t>Be aware of the hazards in your workplace, and know what factors increase the danger. Know when it is too dangerous to perform hot work.</a:t>
            </a:r>
            <a:endParaRPr lang="en-US" sz="1300" b="1" dirty="0">
              <a:latin typeface="+mj-lt"/>
              <a:ea typeface="+mn-ea"/>
              <a:cs typeface="+mn-cs"/>
            </a:endParaRPr>
          </a:p>
          <a:p>
            <a:pPr marL="1326" indent="-1326">
              <a:spcBef>
                <a:spcPts val="0"/>
              </a:spcBef>
              <a:spcAft>
                <a:spcPts val="2000"/>
              </a:spcAft>
              <a:buNone/>
              <a:defRPr/>
            </a:pPr>
            <a:r>
              <a:rPr lang="en-US" sz="1300" b="1" dirty="0">
                <a:latin typeface="+mj-lt"/>
                <a:ea typeface="+mn-ea"/>
                <a:cs typeface="+mn-cs"/>
              </a:rPr>
              <a:t>Be prepared: </a:t>
            </a:r>
            <a:r>
              <a:rPr lang="en-US" sz="1300" dirty="0">
                <a:latin typeface="+mj-lt"/>
                <a:ea typeface="+mn-ea"/>
                <a:cs typeface="+mn-cs"/>
              </a:rPr>
              <a:t>Be sure that you understand safety requirements and work practices before starting work. </a:t>
            </a:r>
          </a:p>
          <a:p>
            <a:pPr marL="1326" indent="-1326">
              <a:spcBef>
                <a:spcPts val="0"/>
              </a:spcBef>
              <a:spcAft>
                <a:spcPts val="2000"/>
              </a:spcAft>
              <a:buFontTx/>
              <a:buNone/>
              <a:defRPr/>
            </a:pPr>
            <a:r>
              <a:rPr lang="en-US" sz="1300" b="1" dirty="0">
                <a:latin typeface="+mj-lt"/>
                <a:ea typeface="+mn-ea"/>
                <a:cs typeface="+mn-cs"/>
              </a:rPr>
              <a:t>Conduct inspections: </a:t>
            </a:r>
            <a:r>
              <a:rPr lang="en-US" sz="1300" dirty="0">
                <a:latin typeface="+mj-lt"/>
                <a:ea typeface="+mn-ea"/>
                <a:cs typeface="+mn-cs"/>
              </a:rPr>
              <a:t>Be confident that all parts of your equipment and PPE are undamaged and working properly.</a:t>
            </a:r>
          </a:p>
          <a:p>
            <a:pPr marL="1326" indent="-1326">
              <a:spcBef>
                <a:spcPts val="0"/>
              </a:spcBef>
              <a:spcAft>
                <a:spcPts val="2000"/>
              </a:spcAft>
              <a:buFontTx/>
              <a:buNone/>
              <a:defRPr/>
            </a:pPr>
            <a:r>
              <a:rPr lang="en-US" sz="1300" b="1" dirty="0">
                <a:latin typeface="+mj-lt"/>
                <a:ea typeface="+mn-ea"/>
                <a:cs typeface="+mn-cs"/>
              </a:rPr>
              <a:t>Communicate: </a:t>
            </a:r>
            <a:r>
              <a:rPr lang="en-US" sz="1300" dirty="0">
                <a:latin typeface="+mj-lt"/>
                <a:ea typeface="+mn-ea"/>
                <a:cs typeface="+mn-cs"/>
              </a:rPr>
              <a:t>Communicate any hazards you discover to your supervisor and coworkers.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882" t="12163" r="11438" b="5757"/>
          <a:stretch/>
        </p:blipFill>
        <p:spPr>
          <a:xfrm>
            <a:off x="6496049" y="28575"/>
            <a:ext cx="3295651" cy="5838825"/>
          </a:xfrm>
          <a:prstGeom prst="rect">
            <a:avLst/>
          </a:prstGeom>
        </p:spPr>
      </p:pic>
      <p:sp>
        <p:nvSpPr>
          <p:cNvPr id="5" name="Rectangle 4"/>
          <p:cNvSpPr/>
          <p:nvPr/>
        </p:nvSpPr>
        <p:spPr>
          <a:xfrm>
            <a:off x="315119" y="164812"/>
            <a:ext cx="4501356" cy="246221"/>
          </a:xfrm>
          <a:prstGeom prst="rect">
            <a:avLst/>
          </a:prstGeom>
        </p:spPr>
        <p:txBody>
          <a:bodyPr wrap="square">
            <a:spAutoFit/>
          </a:bodyPr>
          <a:lstStyle/>
          <a:p>
            <a:r>
              <a:rPr lang="en-US" altLang="en-US" sz="1000" kern="0">
                <a:solidFill>
                  <a:srgbClr val="FA834E"/>
                </a:solidFill>
                <a:latin typeface="+mj-lt"/>
                <a:ea typeface="Open Sans" panose="020B0606030504020204" pitchFamily="34" charset="0"/>
                <a:cs typeface="Open Sans" panose="020B0606030504020204" pitchFamily="34" charset="0"/>
              </a:rPr>
              <a:t>       Summary</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21756" y="457200"/>
            <a:ext cx="6705600" cy="762000"/>
          </a:xfrm>
          <a:prstGeom prst="rect">
            <a:avLst/>
          </a:prstGeom>
          <a:noFill/>
          <a:ln>
            <a:miter lim="800000"/>
            <a:headEnd/>
            <a:tailEnd/>
          </a:ln>
          <a:extLst/>
        </p:spPr>
        <p:txBody>
          <a:bodyPr lIns="91485" tIns="45742" rIns="91485" bIns="45742" anchor="t" anchorCtr="0"/>
          <a:lstStyle/>
          <a:p>
            <a:pPr algn="l" eaLnBrk="1" hangingPunct="1"/>
            <a:r>
              <a:rPr lang="en-US" altLang="en-US" b="1" dirty="0">
                <a:latin typeface="+mj-lt"/>
              </a:rPr>
              <a:t>Hazards of Hot Work</a:t>
            </a:r>
          </a:p>
        </p:txBody>
      </p:sp>
      <p:sp>
        <p:nvSpPr>
          <p:cNvPr id="12291" name="Rectangle 3"/>
          <p:cNvSpPr>
            <a:spLocks noGrp="1" noChangeArrowheads="1"/>
          </p:cNvSpPr>
          <p:nvPr>
            <p:ph idx="4294967295"/>
          </p:nvPr>
        </p:nvSpPr>
        <p:spPr>
          <a:xfrm>
            <a:off x="2606676" y="1371600"/>
            <a:ext cx="4495799" cy="4114800"/>
          </a:xfrm>
          <a:prstGeom prst="rect">
            <a:avLst/>
          </a:prstGeom>
        </p:spPr>
        <p:txBody>
          <a:bodyPr/>
          <a:lstStyle/>
          <a:p>
            <a:pPr marL="0" indent="0">
              <a:spcBef>
                <a:spcPts val="0"/>
              </a:spcBef>
              <a:spcAft>
                <a:spcPts val="1000"/>
              </a:spcAft>
              <a:buNone/>
            </a:pPr>
            <a:r>
              <a:rPr lang="en-US" sz="1300" b="1" dirty="0">
                <a:solidFill>
                  <a:srgbClr val="E65F25"/>
                </a:solidFill>
                <a:latin typeface="+mj-lt"/>
                <a:ea typeface="Open Sans" panose="020B0606030504020204" pitchFamily="34" charset="0"/>
                <a:cs typeface="Open Sans" panose="020B0606030504020204" pitchFamily="34" charset="0"/>
              </a:rPr>
              <a:t>What you need to know:</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The hazards associated with hot work</a:t>
            </a:r>
          </a:p>
          <a:p>
            <a:pPr marL="342900" indent="-342900">
              <a:spcBef>
                <a:spcPts val="0"/>
              </a:spcBef>
              <a:spcAft>
                <a:spcPts val="1300"/>
              </a:spcAft>
              <a:buFont typeface="+mj-lt"/>
              <a:buAutoNum type="arabicPeriod"/>
            </a:pPr>
            <a:r>
              <a:rPr lang="en-US" altLang="en-US" sz="1300" dirty="0">
                <a:solidFill>
                  <a:srgbClr val="3D3D3D"/>
                </a:solidFill>
                <a:latin typeface="+mj-lt"/>
                <a:ea typeface="Open Sans" panose="020B0606030504020204" pitchFamily="34" charset="0"/>
                <a:cs typeface="Open Sans" panose="020B0606030504020204" pitchFamily="34" charset="0"/>
              </a:rPr>
              <a:t>Which environments require unique hazard prevention training and precautions</a:t>
            </a:r>
          </a:p>
        </p:txBody>
      </p:sp>
      <p:sp>
        <p:nvSpPr>
          <p:cNvPr id="6" name="TextBox 5"/>
          <p:cNvSpPr txBox="1"/>
          <p:nvPr/>
        </p:nvSpPr>
        <p:spPr>
          <a:xfrm>
            <a:off x="178207" y="-134005"/>
            <a:ext cx="2133600" cy="4401205"/>
          </a:xfrm>
          <a:prstGeom prst="rect">
            <a:avLst/>
          </a:prstGeom>
          <a:noFill/>
        </p:spPr>
        <p:txBody>
          <a:bodyPr wrap="square" rtlCol="0">
            <a:spAutoFit/>
          </a:bodyPr>
          <a:lstStyle/>
          <a:p>
            <a:r>
              <a:rPr lang="en-US" sz="28000" b="1" dirty="0">
                <a:solidFill>
                  <a:srgbClr val="FA834E"/>
                </a:solidFill>
              </a:rPr>
              <a:t>1</a:t>
            </a:r>
          </a:p>
        </p:txBody>
      </p:sp>
      <p:cxnSp>
        <p:nvCxnSpPr>
          <p:cNvPr id="7" name="Straight Connector 6"/>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9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mj-lt"/>
              </a:rPr>
              <a:t>Hazards Associated with Hot Work</a:t>
            </a:r>
          </a:p>
        </p:txBody>
      </p:sp>
      <p:sp>
        <p:nvSpPr>
          <p:cNvPr id="14339" name="Rectangle 3"/>
          <p:cNvSpPr>
            <a:spLocks noGrp="1" noChangeArrowheads="1"/>
          </p:cNvSpPr>
          <p:nvPr>
            <p:ph idx="1"/>
          </p:nvPr>
        </p:nvSpPr>
        <p:spPr bwMode="auto">
          <a:xfrm>
            <a:off x="320675" y="2283514"/>
            <a:ext cx="4499804" cy="336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fontAlgn="t">
              <a:spcBef>
                <a:spcPts val="0"/>
              </a:spcBef>
              <a:spcAft>
                <a:spcPts val="1000"/>
              </a:spcAft>
              <a:buFontTx/>
              <a:buNone/>
            </a:pPr>
            <a:r>
              <a:rPr lang="en-US" altLang="en-US" sz="1300" b="1" dirty="0">
                <a:solidFill>
                  <a:srgbClr val="E65F25"/>
                </a:solidFill>
                <a:latin typeface="+mj-lt"/>
              </a:rPr>
              <a:t>Fire</a:t>
            </a:r>
            <a:r>
              <a:rPr lang="en-US" altLang="en-US" sz="1300" dirty="0">
                <a:solidFill>
                  <a:schemeClr val="tx1"/>
                </a:solidFill>
                <a:latin typeface="+mj-lt"/>
              </a:rPr>
              <a:t> </a:t>
            </a:r>
          </a:p>
          <a:p>
            <a:pPr marL="0" indent="0" fontAlgn="t">
              <a:spcBef>
                <a:spcPts val="0"/>
              </a:spcBef>
              <a:spcAft>
                <a:spcPts val="2000"/>
              </a:spcAft>
              <a:buFontTx/>
              <a:buNone/>
            </a:pPr>
            <a:r>
              <a:rPr lang="en-US" altLang="en-US" sz="1300" dirty="0">
                <a:latin typeface="+mj-lt"/>
              </a:rPr>
              <a:t>Intense heat, sparks, or metal splatter produced during hot work can create fire hazards. </a:t>
            </a:r>
            <a:endParaRPr lang="en-US" altLang="en-US" sz="1300" b="1" dirty="0">
              <a:latin typeface="+mj-lt"/>
            </a:endParaRPr>
          </a:p>
          <a:p>
            <a:pPr marL="0" indent="0" fontAlgn="t">
              <a:spcBef>
                <a:spcPts val="0"/>
              </a:spcBef>
              <a:spcAft>
                <a:spcPts val="1000"/>
              </a:spcAft>
              <a:buFontTx/>
              <a:buNone/>
            </a:pPr>
            <a:r>
              <a:rPr lang="en-US" altLang="en-US" b="1" dirty="0">
                <a:solidFill>
                  <a:srgbClr val="E65F25"/>
                </a:solidFill>
                <a:latin typeface="+mj-lt"/>
              </a:rPr>
              <a:t>Electric</a:t>
            </a:r>
            <a:r>
              <a:rPr lang="en-US" altLang="en-US" sz="1300" b="1" dirty="0">
                <a:solidFill>
                  <a:srgbClr val="E65F25"/>
                </a:solidFill>
                <a:latin typeface="+mj-lt"/>
              </a:rPr>
              <a:t> shock</a:t>
            </a:r>
            <a:endParaRPr lang="en-US" altLang="en-US" sz="1300" dirty="0">
              <a:solidFill>
                <a:srgbClr val="E65F25"/>
              </a:solidFill>
              <a:latin typeface="+mj-lt"/>
            </a:endParaRPr>
          </a:p>
          <a:p>
            <a:pPr marL="0" indent="0" fontAlgn="t">
              <a:spcBef>
                <a:spcPts val="0"/>
              </a:spcBef>
              <a:spcAft>
                <a:spcPts val="2000"/>
              </a:spcAft>
              <a:buFontTx/>
              <a:buNone/>
            </a:pPr>
            <a:r>
              <a:rPr lang="en-US" altLang="en-US" sz="1300" dirty="0">
                <a:latin typeface="+mj-lt"/>
              </a:rPr>
              <a:t>If you touch two metal objects containing voltage, you will become a part of the electrical circuit. Higher voltages increase the risk of injury or death.</a:t>
            </a:r>
          </a:p>
          <a:p>
            <a:pPr marL="0" indent="0" fontAlgn="t">
              <a:spcBef>
                <a:spcPts val="0"/>
              </a:spcBef>
              <a:spcAft>
                <a:spcPts val="1000"/>
              </a:spcAft>
              <a:buFontTx/>
              <a:buNone/>
            </a:pPr>
            <a:r>
              <a:rPr lang="en-US" altLang="en-US" sz="1300" b="1" dirty="0">
                <a:solidFill>
                  <a:srgbClr val="E65F25"/>
                </a:solidFill>
                <a:latin typeface="+mj-lt"/>
              </a:rPr>
              <a:t>Arc flash</a:t>
            </a:r>
            <a:endParaRPr lang="en-US" altLang="en-US" sz="1300" dirty="0">
              <a:solidFill>
                <a:srgbClr val="E65F25"/>
              </a:solidFill>
              <a:latin typeface="+mj-lt"/>
            </a:endParaRPr>
          </a:p>
          <a:p>
            <a:pPr marL="0" indent="0" fontAlgn="t">
              <a:spcBef>
                <a:spcPts val="0"/>
              </a:spcBef>
              <a:spcAft>
                <a:spcPts val="1000"/>
              </a:spcAft>
              <a:buFontTx/>
              <a:buNone/>
            </a:pPr>
            <a:r>
              <a:rPr lang="en-US" altLang="en-US" sz="1300" dirty="0">
                <a:latin typeface="+mj-lt"/>
              </a:rPr>
              <a:t>Arc flash occurs when an electric current leaves its intended path and travels through the air from one conductor to another or to the ground.</a:t>
            </a:r>
          </a:p>
          <a:p>
            <a:pPr marL="0" indent="0" fontAlgn="t">
              <a:spcBef>
                <a:spcPts val="0"/>
              </a:spcBef>
              <a:spcAft>
                <a:spcPts val="1000"/>
              </a:spcAft>
            </a:pPr>
            <a:endParaRPr lang="en-US" altLang="en-US" sz="1300" dirty="0">
              <a:solidFill>
                <a:schemeClr val="tx1"/>
              </a:solidFill>
              <a:latin typeface="+mj-lt"/>
            </a:endParaRPr>
          </a:p>
          <a:p>
            <a:pPr marL="0" indent="0">
              <a:spcBef>
                <a:spcPts val="0"/>
              </a:spcBef>
              <a:spcAft>
                <a:spcPts val="1000"/>
              </a:spcAft>
              <a:buFontTx/>
              <a:buNone/>
            </a:pPr>
            <a:r>
              <a:rPr lang="en-US" altLang="en-US" sz="1300" b="1" dirty="0">
                <a:solidFill>
                  <a:schemeClr val="tx1"/>
                </a:solidFill>
                <a:latin typeface="+mj-lt"/>
              </a:rPr>
              <a:t/>
            </a:r>
            <a:br>
              <a:rPr lang="en-US" altLang="en-US" sz="1300" b="1" dirty="0">
                <a:solidFill>
                  <a:schemeClr val="tx1"/>
                </a:solidFill>
                <a:latin typeface="+mj-lt"/>
              </a:rPr>
            </a:br>
            <a:endParaRPr lang="en-US" altLang="en-US" sz="1300" dirty="0">
              <a:solidFill>
                <a:schemeClr val="tx1"/>
              </a:solidFill>
              <a:latin typeface="+mj-lt"/>
            </a:endParaRPr>
          </a:p>
        </p:txBody>
      </p:sp>
      <p:sp>
        <p:nvSpPr>
          <p:cNvPr id="14340" name="AutoShape 7" descr="bad practice in arc welding "/>
          <p:cNvSpPr>
            <a:spLocks noChangeAspect="1" noChangeArrowheads="1"/>
          </p:cNvSpPr>
          <p:nvPr/>
        </p:nvSpPr>
        <p:spPr bwMode="auto">
          <a:xfrm>
            <a:off x="1000125" y="-506413"/>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37" tIns="42818" rIns="85637" bIns="42818"/>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14341" name="AutoShape 9" descr="bad practice in arc welding "/>
          <p:cNvSpPr>
            <a:spLocks noChangeAspect="1" noChangeArrowheads="1"/>
          </p:cNvSpPr>
          <p:nvPr/>
        </p:nvSpPr>
        <p:spPr bwMode="auto">
          <a:xfrm>
            <a:off x="1143000" y="-363538"/>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37" tIns="42818" rIns="85637" bIns="42818"/>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8" name="TextBox 7"/>
          <p:cNvSpPr txBox="1"/>
          <p:nvPr/>
        </p:nvSpPr>
        <p:spPr>
          <a:xfrm>
            <a:off x="320675" y="1390257"/>
            <a:ext cx="9067800" cy="620683"/>
          </a:xfrm>
          <a:prstGeom prst="rect">
            <a:avLst/>
          </a:prstGeom>
          <a:noFill/>
        </p:spPr>
        <p:txBody>
          <a:bodyPr wrap="square">
            <a:spAutoFit/>
          </a:bodyPr>
          <a:lstStyle>
            <a:defPPr>
              <a:defRPr lang="en-US"/>
            </a:defPPr>
            <a:lvl1pPr>
              <a:defRPr sz="1600">
                <a:solidFill>
                  <a:srgbClr val="FF0000"/>
                </a:solidFill>
                <a:latin typeface="+mn-lt"/>
                <a:ea typeface="ＭＳ Ｐゴシック" pitchFamily="34" charset="-128"/>
                <a:cs typeface="Arial" panose="020B0604020202020204" pitchFamily="34" charset="0"/>
              </a:defRPr>
            </a:lvl1pPr>
          </a:lstStyle>
          <a:p>
            <a:pPr>
              <a:spcAft>
                <a:spcPts val="1000"/>
              </a:spcAft>
            </a:pPr>
            <a:r>
              <a:rPr lang="en-US" sz="1300" b="1" dirty="0">
                <a:solidFill>
                  <a:srgbClr val="3D3D3D"/>
                </a:solidFill>
                <a:latin typeface="+mj-lt"/>
                <a:ea typeface="Open Sans" panose="020B0606030504020204" pitchFamily="34" charset="0"/>
                <a:cs typeface="Open Sans" panose="020B0606030504020204" pitchFamily="34" charset="0"/>
              </a:rPr>
              <a:t>Hot work presents a variety of hazards. </a:t>
            </a:r>
          </a:p>
          <a:p>
            <a:pPr>
              <a:spcAft>
                <a:spcPts val="1000"/>
              </a:spcAft>
            </a:pPr>
            <a:r>
              <a:rPr lang="en-US" sz="1300" dirty="0">
                <a:solidFill>
                  <a:srgbClr val="3D3D3D"/>
                </a:solidFill>
                <a:latin typeface="+mj-lt"/>
                <a:ea typeface="Open Sans" panose="020B0606030504020204" pitchFamily="34" charset="0"/>
                <a:cs typeface="Open Sans" panose="020B0606030504020204" pitchFamily="34" charset="0"/>
              </a:rPr>
              <a:t>Before hot work can begin, your supervisor will identify the hazards in your workplace. </a:t>
            </a:r>
          </a:p>
        </p:txBody>
      </p:sp>
      <p:sp>
        <p:nvSpPr>
          <p:cNvPr id="14343" name="Content Placeholder 2"/>
          <p:cNvSpPr txBox="1">
            <a:spLocks/>
          </p:cNvSpPr>
          <p:nvPr/>
        </p:nvSpPr>
        <p:spPr bwMode="auto">
          <a:xfrm>
            <a:off x="4891088" y="2302564"/>
            <a:ext cx="4573587" cy="276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10" tIns="40755" rIns="81510" bIns="40755"/>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0"/>
              </a:spcBef>
              <a:spcAft>
                <a:spcPts val="1000"/>
              </a:spcAft>
            </a:pPr>
            <a:r>
              <a:rPr lang="en-US" altLang="en-US" sz="1300" b="1" dirty="0">
                <a:solidFill>
                  <a:srgbClr val="E65F25"/>
                </a:solidFill>
                <a:latin typeface="+mj-lt"/>
                <a:ea typeface="Open Sans" panose="020B0606030504020204" pitchFamily="34" charset="0"/>
                <a:cs typeface="Open Sans" panose="020B0606030504020204" pitchFamily="34" charset="0"/>
              </a:rPr>
              <a:t>Burns</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eaLnBrk="1" hangingPunct="1">
              <a:spcBef>
                <a:spcPts val="0"/>
              </a:spcBef>
              <a:spcAft>
                <a:spcPts val="2000"/>
              </a:spcAft>
            </a:pPr>
            <a:r>
              <a:rPr lang="en-US" altLang="en-US" sz="1300" dirty="0">
                <a:solidFill>
                  <a:srgbClr val="3D3D3D"/>
                </a:solidFill>
                <a:latin typeface="+mj-lt"/>
                <a:ea typeface="Open Sans" panose="020B0606030504020204" pitchFamily="34" charset="0"/>
                <a:cs typeface="Open Sans" panose="020B0606030504020204" pitchFamily="34" charset="0"/>
              </a:rPr>
              <a:t>Radiant energy, sparks, or metal splatter can cause serious burns.	 </a:t>
            </a:r>
          </a:p>
          <a:p>
            <a:pPr eaLnBrk="1" hangingPunct="1">
              <a:spcBef>
                <a:spcPts val="0"/>
              </a:spcBef>
              <a:spcAft>
                <a:spcPts val="1000"/>
              </a:spcAft>
            </a:pPr>
            <a:r>
              <a:rPr lang="en-US" altLang="en-US" sz="1300" b="1" dirty="0">
                <a:solidFill>
                  <a:srgbClr val="E65F25"/>
                </a:solidFill>
                <a:latin typeface="+mj-lt"/>
                <a:ea typeface="Open Sans" panose="020B0606030504020204" pitchFamily="34" charset="0"/>
                <a:cs typeface="Open Sans" panose="020B0606030504020204" pitchFamily="34" charset="0"/>
              </a:rPr>
              <a:t>Flammable gases</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eaLnBrk="1" hangingPunct="1">
              <a:spcBef>
                <a:spcPts val="0"/>
              </a:spcBef>
              <a:spcAft>
                <a:spcPts val="2000"/>
              </a:spcAft>
            </a:pPr>
            <a:r>
              <a:rPr lang="en-US" altLang="en-US" sz="1300" dirty="0">
                <a:solidFill>
                  <a:srgbClr val="3D3D3D"/>
                </a:solidFill>
                <a:latin typeface="+mj-lt"/>
                <a:ea typeface="Open Sans" panose="020B0606030504020204" pitchFamily="34" charset="0"/>
                <a:cs typeface="Open Sans" panose="020B0606030504020204" pitchFamily="34" charset="0"/>
              </a:rPr>
              <a:t>If allowed to accumulate, flammable gases can flash or explode with catastrophic results.</a:t>
            </a:r>
          </a:p>
          <a:p>
            <a:pPr>
              <a:spcBef>
                <a:spcPts val="0"/>
              </a:spcBef>
              <a:spcAft>
                <a:spcPts val="1000"/>
              </a:spcAft>
            </a:pPr>
            <a:r>
              <a:rPr lang="en-US" altLang="en-US" sz="1300" b="1" dirty="0">
                <a:solidFill>
                  <a:srgbClr val="E65F25"/>
                </a:solidFill>
                <a:latin typeface="+mj-lt"/>
                <a:ea typeface="Open Sans" panose="020B0606030504020204" pitchFamily="34" charset="0"/>
                <a:cs typeface="Open Sans" panose="020B0606030504020204" pitchFamily="34" charset="0"/>
              </a:rPr>
              <a:t>Intense light</a:t>
            </a:r>
            <a:endParaRPr lang="en-US" altLang="en-US" sz="1300" dirty="0">
              <a:solidFill>
                <a:srgbClr val="E65F25"/>
              </a:solidFill>
              <a:latin typeface="+mj-lt"/>
              <a:ea typeface="Open Sans" panose="020B0606030504020204" pitchFamily="34" charset="0"/>
              <a:cs typeface="Open Sans" panose="020B0606030504020204" pitchFamily="34" charset="0"/>
            </a:endParaRPr>
          </a:p>
          <a:p>
            <a:pPr>
              <a:spcBef>
                <a:spcPts val="0"/>
              </a:spcBef>
              <a:spcAft>
                <a:spcPts val="1000"/>
              </a:spcAft>
            </a:pPr>
            <a:r>
              <a:rPr lang="en-US" altLang="en-US" sz="1300" dirty="0">
                <a:solidFill>
                  <a:srgbClr val="3D3D3D"/>
                </a:solidFill>
                <a:latin typeface="+mj-lt"/>
                <a:ea typeface="Open Sans" panose="020B0606030504020204" pitchFamily="34" charset="0"/>
                <a:cs typeface="Open Sans" panose="020B0606030504020204" pitchFamily="34" charset="0"/>
              </a:rPr>
              <a:t>The incredibly bright light of arc welding can cause serious eye damage. </a:t>
            </a:r>
          </a:p>
        </p:txBody>
      </p:sp>
      <p:sp>
        <p:nvSpPr>
          <p:cNvPr id="9" name="Rectangle 8"/>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1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Hazards of Hot Work</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2515" y="2962275"/>
            <a:ext cx="479124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bwMode="auto">
          <a:xfrm>
            <a:off x="320676" y="457200"/>
            <a:ext cx="6728306" cy="865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mj-lt"/>
              </a:rPr>
              <a:t>Hazards Associated with Hot Work</a:t>
            </a:r>
            <a:endParaRPr lang="en-US" altLang="en-US" b="0" dirty="0">
              <a:latin typeface="+mj-lt"/>
            </a:endParaRPr>
          </a:p>
        </p:txBody>
      </p:sp>
      <p:sp>
        <p:nvSpPr>
          <p:cNvPr id="3" name="Content Placeholder 2"/>
          <p:cNvSpPr>
            <a:spLocks noGrp="1"/>
          </p:cNvSpPr>
          <p:nvPr>
            <p:ph idx="1"/>
          </p:nvPr>
        </p:nvSpPr>
        <p:spPr/>
        <p:txBody>
          <a:bodyPr/>
          <a:lstStyle/>
          <a:p>
            <a:pPr marL="0" indent="0">
              <a:spcAft>
                <a:spcPts val="3000"/>
              </a:spcAft>
              <a:buNone/>
              <a:defRPr/>
            </a:pPr>
            <a:r>
              <a:rPr lang="en-US" dirty="0">
                <a:latin typeface="+mj-lt"/>
                <a:ea typeface="ＭＳ Ｐゴシック" pitchFamily="34" charset="-128"/>
                <a:cs typeface="Arial" panose="020B0604020202020204" pitchFamily="34" charset="0"/>
              </a:rPr>
              <a:t>Combustion creates gases, and molten metal releases fumes, both of which are dangerous to inhale. However, certain metals and coated surfaces are especially prone to emitting toxic fumes and gases.</a:t>
            </a:r>
            <a:endParaRPr lang="en-US" b="1" dirty="0">
              <a:latin typeface="+mj-lt"/>
            </a:endParaRPr>
          </a:p>
          <a:p>
            <a:pPr marL="0" indent="0">
              <a:spcAft>
                <a:spcPts val="1000"/>
              </a:spcAft>
              <a:buNone/>
              <a:defRPr/>
            </a:pPr>
            <a:r>
              <a:rPr lang="en-US" b="1" dirty="0">
                <a:solidFill>
                  <a:srgbClr val="E65F25"/>
                </a:solidFill>
                <a:latin typeface="+mj-lt"/>
              </a:rPr>
              <a:t>Toxic metals and coatings:</a:t>
            </a:r>
          </a:p>
          <a:p>
            <a:pPr marL="0" indent="0">
              <a:spcAft>
                <a:spcPts val="1000"/>
              </a:spcAft>
              <a:buNone/>
              <a:defRPr/>
            </a:pPr>
            <a:r>
              <a:rPr lang="en-US" dirty="0">
                <a:latin typeface="+mj-lt"/>
              </a:rPr>
              <a:t>Proper ventilation and respiratory protection are critical when performing hot work on materials containing the following:</a:t>
            </a:r>
          </a:p>
          <a:p>
            <a:pPr marL="349250" lvl="1" indent="-349250">
              <a:buFont typeface="Tahoma" panose="020B0604030504040204" pitchFamily="34" charset="0"/>
              <a:buChar char="•"/>
              <a:defRPr/>
            </a:pPr>
            <a:r>
              <a:rPr lang="en-US" dirty="0">
                <a:latin typeface="+mj-lt"/>
              </a:rPr>
              <a:t>Zinc</a:t>
            </a:r>
          </a:p>
          <a:p>
            <a:pPr marL="349250" lvl="1" indent="-349250">
              <a:buFont typeface="Tahoma" panose="020B0604030504040204" pitchFamily="34" charset="0"/>
              <a:buChar char="•"/>
              <a:defRPr/>
            </a:pPr>
            <a:r>
              <a:rPr lang="en-US" dirty="0">
                <a:latin typeface="+mj-lt"/>
              </a:rPr>
              <a:t>Chromium</a:t>
            </a:r>
          </a:p>
          <a:p>
            <a:pPr marL="349250" lvl="1" indent="-349250">
              <a:buFont typeface="Tahoma" panose="020B0604030504040204" pitchFamily="34" charset="0"/>
              <a:buChar char="•"/>
              <a:defRPr/>
            </a:pPr>
            <a:r>
              <a:rPr lang="en-US" dirty="0">
                <a:latin typeface="+mj-lt"/>
              </a:rPr>
              <a:t>Lead</a:t>
            </a:r>
          </a:p>
          <a:p>
            <a:pPr marL="349250" lvl="1" indent="-349250">
              <a:buFont typeface="Tahoma" panose="020B0604030504040204" pitchFamily="34" charset="0"/>
              <a:buChar char="•"/>
              <a:defRPr/>
            </a:pPr>
            <a:r>
              <a:rPr lang="en-US" dirty="0">
                <a:latin typeface="+mj-lt"/>
              </a:rPr>
              <a:t>Cobalt</a:t>
            </a:r>
          </a:p>
          <a:p>
            <a:pPr marL="349250" lvl="1" indent="-349250">
              <a:buFont typeface="Tahoma" panose="020B0604030504040204" pitchFamily="34" charset="0"/>
              <a:buChar char="•"/>
              <a:defRPr/>
            </a:pPr>
            <a:r>
              <a:rPr lang="en-US" dirty="0">
                <a:latin typeface="+mj-lt"/>
              </a:rPr>
              <a:t>Cadmium</a:t>
            </a:r>
          </a:p>
          <a:p>
            <a:pPr marL="349250" lvl="1" indent="-349250">
              <a:buFont typeface="Tahoma" panose="020B0604030504040204" pitchFamily="34" charset="0"/>
              <a:buChar char="•"/>
              <a:defRPr/>
            </a:pPr>
            <a:r>
              <a:rPr lang="en-US" dirty="0">
                <a:latin typeface="+mj-lt"/>
              </a:rPr>
              <a:t>Mercury</a:t>
            </a:r>
          </a:p>
          <a:p>
            <a:pPr marL="349250" lvl="1" indent="-349250">
              <a:buFont typeface="Tahoma" panose="020B0604030504040204" pitchFamily="34" charset="0"/>
              <a:buChar char="•"/>
              <a:defRPr/>
            </a:pPr>
            <a:r>
              <a:rPr lang="en-US" dirty="0">
                <a:latin typeface="+mj-lt"/>
              </a:rPr>
              <a:t>Beryllium</a:t>
            </a:r>
          </a:p>
        </p:txBody>
      </p:sp>
      <p:sp>
        <p:nvSpPr>
          <p:cNvPr id="16388" name="AutoShape 7" descr="bad practice in arc welding "/>
          <p:cNvSpPr>
            <a:spLocks noChangeAspect="1" noChangeArrowheads="1"/>
          </p:cNvSpPr>
          <p:nvPr/>
        </p:nvSpPr>
        <p:spPr bwMode="auto">
          <a:xfrm>
            <a:off x="1000125" y="-506413"/>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37" tIns="42818" rIns="85637" bIns="42818"/>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16389" name="AutoShape 9" descr="bad practice in arc welding "/>
          <p:cNvSpPr>
            <a:spLocks noChangeAspect="1" noChangeArrowheads="1"/>
          </p:cNvSpPr>
          <p:nvPr/>
        </p:nvSpPr>
        <p:spPr bwMode="auto">
          <a:xfrm>
            <a:off x="1143000" y="-363538"/>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37" tIns="42818" rIns="85637" bIns="42818"/>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11" name="Rectangle 10"/>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1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Hazards of Hot Work</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20675" y="457200"/>
            <a:ext cx="9067799" cy="8659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mj-lt"/>
              </a:rPr>
              <a:t>Environments with Special Hazard Considerations</a:t>
            </a:r>
            <a:endParaRPr lang="en-US" altLang="en-US" b="0" dirty="0">
              <a:latin typeface="+mj-lt"/>
            </a:endParaRPr>
          </a:p>
        </p:txBody>
      </p:sp>
      <p:sp>
        <p:nvSpPr>
          <p:cNvPr id="18436" name="Content Placeholder 2"/>
          <p:cNvSpPr>
            <a:spLocks noGrp="1"/>
          </p:cNvSpPr>
          <p:nvPr>
            <p:ph idx="1"/>
          </p:nvPr>
        </p:nvSpPr>
        <p:spPr bwMode="auto">
          <a:xfrm>
            <a:off x="320674" y="1952625"/>
            <a:ext cx="3841751" cy="192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ts val="800"/>
              </a:spcAft>
              <a:buFontTx/>
              <a:buNone/>
            </a:pPr>
            <a:r>
              <a:rPr lang="en-US" altLang="en-US" b="1" dirty="0">
                <a:solidFill>
                  <a:srgbClr val="E65F25"/>
                </a:solidFill>
                <a:latin typeface="+mj-lt"/>
              </a:rPr>
              <a:t>Potential hazards in oil or gas wells:</a:t>
            </a:r>
          </a:p>
          <a:p>
            <a:pPr marL="342900" indent="-342900">
              <a:spcBef>
                <a:spcPct val="0"/>
              </a:spcBef>
              <a:spcAft>
                <a:spcPts val="1300"/>
              </a:spcAft>
            </a:pPr>
            <a:r>
              <a:rPr lang="en-US" altLang="en-US" dirty="0">
                <a:latin typeface="+mj-lt"/>
              </a:rPr>
              <a:t>Flammable or combustible gases, vapors, and liquids </a:t>
            </a:r>
          </a:p>
          <a:p>
            <a:pPr marL="342900" indent="-342900">
              <a:spcBef>
                <a:spcPct val="0"/>
              </a:spcBef>
              <a:spcAft>
                <a:spcPts val="1300"/>
              </a:spcAft>
            </a:pPr>
            <a:r>
              <a:rPr lang="en-US" altLang="en-US" dirty="0">
                <a:latin typeface="+mj-lt"/>
              </a:rPr>
              <a:t>Toxic gases in deadly amounts</a:t>
            </a:r>
          </a:p>
        </p:txBody>
      </p:sp>
      <p:sp>
        <p:nvSpPr>
          <p:cNvPr id="25603" name="TextBox 4"/>
          <p:cNvSpPr txBox="1">
            <a:spLocks noChangeArrowheads="1"/>
          </p:cNvSpPr>
          <p:nvPr/>
        </p:nvSpPr>
        <p:spPr bwMode="auto">
          <a:xfrm>
            <a:off x="320675" y="1371600"/>
            <a:ext cx="9067799" cy="292388"/>
          </a:xfrm>
          <a:prstGeom prst="rect">
            <a:avLst/>
          </a:prstGeom>
          <a:noFill/>
          <a:ln>
            <a:noFill/>
          </a:ln>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altLang="en-US" sz="1300" dirty="0">
                <a:solidFill>
                  <a:srgbClr val="3D3D3D"/>
                </a:solidFill>
                <a:latin typeface="+mj-lt"/>
                <a:ea typeface="Open Sans" panose="020B0606030504020204" pitchFamily="34" charset="0"/>
                <a:cs typeface="Open Sans" panose="020B0606030504020204" pitchFamily="34" charset="0"/>
              </a:rPr>
              <a:t>The hazards of hot work intensify in certain environments, such as wells or other confined spaces.  </a:t>
            </a:r>
          </a:p>
        </p:txBody>
      </p:sp>
      <p:sp>
        <p:nvSpPr>
          <p:cNvPr id="3" name="TextBox 2"/>
          <p:cNvSpPr txBox="1"/>
          <p:nvPr/>
        </p:nvSpPr>
        <p:spPr>
          <a:xfrm>
            <a:off x="4909883" y="1952625"/>
            <a:ext cx="4385183" cy="2321148"/>
          </a:xfrm>
          <a:prstGeom prst="rect">
            <a:avLst/>
          </a:prstGeom>
          <a:noFill/>
        </p:spPr>
        <p:txBody>
          <a:bodyPr wrap="square">
            <a:spAutoFit/>
          </a:bodyPr>
          <a:lstStyle/>
          <a:p>
            <a:pPr>
              <a:spcAft>
                <a:spcPts val="1000"/>
              </a:spcAft>
              <a:defRPr/>
            </a:pPr>
            <a:r>
              <a:rPr lang="en-US" sz="1300" b="1" dirty="0">
                <a:solidFill>
                  <a:srgbClr val="E65F25"/>
                </a:solidFill>
                <a:latin typeface="+mj-lt"/>
                <a:ea typeface="Open Sans" panose="020B0606030504020204" pitchFamily="34" charset="0"/>
                <a:cs typeface="Open Sans" panose="020B0606030504020204" pitchFamily="34" charset="0"/>
              </a:rPr>
              <a:t>Hazards in confined spaces:</a:t>
            </a:r>
            <a:endParaRPr lang="en-US" sz="1300" dirty="0">
              <a:solidFill>
                <a:srgbClr val="E65F25"/>
              </a:solidFill>
              <a:latin typeface="+mj-lt"/>
              <a:ea typeface="Open Sans" panose="020B0606030504020204" pitchFamily="34" charset="0"/>
              <a:cs typeface="Open Sans" panose="020B0606030504020204" pitchFamily="34" charset="0"/>
            </a:endParaRPr>
          </a:p>
          <a:p>
            <a:pPr marL="285750" indent="-285750">
              <a:spcAft>
                <a:spcPts val="1300"/>
              </a:spcAft>
              <a:buFont typeface="Arial" panose="020B0604020202020204" pitchFamily="34" charset="0"/>
              <a:buChar char="•"/>
              <a:defRPr/>
            </a:pPr>
            <a:r>
              <a:rPr lang="en-US" sz="1300" dirty="0">
                <a:solidFill>
                  <a:srgbClr val="3D3D3D"/>
                </a:solidFill>
                <a:latin typeface="+mj-lt"/>
                <a:ea typeface="Open Sans" panose="020B0606030504020204" pitchFamily="34" charset="0"/>
                <a:cs typeface="Open Sans" panose="020B0606030504020204" pitchFamily="34" charset="0"/>
              </a:rPr>
              <a:t>Limited escape routes</a:t>
            </a:r>
          </a:p>
          <a:p>
            <a:pPr marL="285750" indent="-285750">
              <a:spcAft>
                <a:spcPts val="1300"/>
              </a:spcAft>
              <a:buFont typeface="Arial" panose="020B0604020202020204" pitchFamily="34" charset="0"/>
              <a:buChar char="•"/>
              <a:defRPr/>
            </a:pPr>
            <a:r>
              <a:rPr lang="en-US" sz="1300" dirty="0">
                <a:solidFill>
                  <a:srgbClr val="3D3D3D"/>
                </a:solidFill>
                <a:latin typeface="+mj-lt"/>
                <a:ea typeface="Open Sans" panose="020B0606030504020204" pitchFamily="34" charset="0"/>
                <a:cs typeface="Open Sans" panose="020B0606030504020204" pitchFamily="34" charset="0"/>
              </a:rPr>
              <a:t>Limited visibility, which impedes awareness of injuries and delays emergency response</a:t>
            </a:r>
          </a:p>
          <a:p>
            <a:pPr marL="285750" indent="-285750">
              <a:spcAft>
                <a:spcPts val="1300"/>
              </a:spcAft>
              <a:buFont typeface="Arial" panose="020B0604020202020204" pitchFamily="34" charset="0"/>
              <a:buChar char="•"/>
              <a:defRPr/>
            </a:pPr>
            <a:r>
              <a:rPr lang="en-US" sz="1300" dirty="0">
                <a:solidFill>
                  <a:srgbClr val="3D3D3D"/>
                </a:solidFill>
                <a:latin typeface="+mj-lt"/>
                <a:ea typeface="Open Sans" panose="020B0606030504020204" pitchFamily="34" charset="0"/>
                <a:cs typeface="Open Sans" panose="020B0606030504020204" pitchFamily="34" charset="0"/>
              </a:rPr>
              <a:t>Limited ventilation, presenting a greater risk of exposure to harmful fumes</a:t>
            </a:r>
          </a:p>
          <a:p>
            <a:pPr marL="285750" indent="-285750">
              <a:spcAft>
                <a:spcPts val="1300"/>
              </a:spcAft>
              <a:buFont typeface="Arial" panose="020B0604020202020204" pitchFamily="34" charset="0"/>
              <a:buChar char="•"/>
              <a:defRPr/>
            </a:pPr>
            <a:r>
              <a:rPr lang="en-US" sz="1300" dirty="0">
                <a:solidFill>
                  <a:srgbClr val="3D3D3D"/>
                </a:solidFill>
                <a:latin typeface="+mj-lt"/>
                <a:ea typeface="Open Sans" panose="020B0606030504020204" pitchFamily="34" charset="0"/>
                <a:cs typeface="Open Sans" panose="020B0606030504020204" pitchFamily="34" charset="0"/>
              </a:rPr>
              <a:t>Displaced oxygen caused by welding flames in a confined space, which can be fatal</a:t>
            </a:r>
          </a:p>
        </p:txBody>
      </p:sp>
      <p:sp>
        <p:nvSpPr>
          <p:cNvPr id="7" name="Rectangle 6"/>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1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Hazards of Hot Work</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21756" y="457200"/>
            <a:ext cx="6705600" cy="762000"/>
          </a:xfrm>
          <a:prstGeom prst="rect">
            <a:avLst/>
          </a:prstGeom>
          <a:noFill/>
          <a:ln>
            <a:miter lim="800000"/>
            <a:headEnd/>
            <a:tailEnd/>
          </a:ln>
          <a:extLst/>
        </p:spPr>
        <p:txBody>
          <a:bodyPr lIns="91485" tIns="45742" rIns="91485" bIns="45742" anchor="t" anchorCtr="0"/>
          <a:lstStyle/>
          <a:p>
            <a:pPr algn="l" eaLnBrk="1" hangingPunct="1"/>
            <a:r>
              <a:rPr lang="en-US" altLang="en-US" b="1" dirty="0">
                <a:latin typeface="+mj-lt"/>
              </a:rPr>
              <a:t>Hazard Prevention Safeguards</a:t>
            </a:r>
          </a:p>
        </p:txBody>
      </p:sp>
      <p:sp>
        <p:nvSpPr>
          <p:cNvPr id="12291" name="Rectangle 3"/>
          <p:cNvSpPr>
            <a:spLocks noGrp="1" noChangeArrowheads="1"/>
          </p:cNvSpPr>
          <p:nvPr>
            <p:ph idx="4294967295"/>
          </p:nvPr>
        </p:nvSpPr>
        <p:spPr>
          <a:xfrm>
            <a:off x="2606676" y="1371600"/>
            <a:ext cx="4495799" cy="4114800"/>
          </a:xfrm>
          <a:prstGeom prst="rect">
            <a:avLst/>
          </a:prstGeom>
        </p:spPr>
        <p:txBody>
          <a:bodyPr/>
          <a:lstStyle/>
          <a:p>
            <a:pPr marL="0" indent="0">
              <a:spcBef>
                <a:spcPts val="0"/>
              </a:spcBef>
              <a:spcAft>
                <a:spcPts val="1000"/>
              </a:spcAft>
              <a:buNone/>
            </a:pPr>
            <a:r>
              <a:rPr lang="en-US" sz="1300" b="1" dirty="0">
                <a:solidFill>
                  <a:srgbClr val="E65F25"/>
                </a:solidFill>
                <a:latin typeface="+mj-lt"/>
                <a:ea typeface="Open Sans" panose="020B0606030504020204" pitchFamily="34" charset="0"/>
                <a:cs typeface="Open Sans" panose="020B0606030504020204" pitchFamily="34" charset="0"/>
              </a:rPr>
              <a:t>What you need to know:</a:t>
            </a:r>
          </a:p>
          <a:p>
            <a:pPr marL="342900" indent="-342900">
              <a:spcBef>
                <a:spcPts val="0"/>
              </a:spcBef>
              <a:spcAft>
                <a:spcPts val="1300"/>
              </a:spcAft>
              <a:buFont typeface="+mj-lt"/>
              <a:buAutoNum type="arabicPeriod"/>
            </a:pPr>
            <a:r>
              <a:rPr lang="en-US" altLang="en-US" sz="1300">
                <a:solidFill>
                  <a:srgbClr val="3D3D3D"/>
                </a:solidFill>
                <a:latin typeface="+mj-lt"/>
                <a:ea typeface="Open Sans" panose="020B0606030504020204" pitchFamily="34" charset="0"/>
                <a:cs typeface="Open Sans" panose="020B0606030504020204" pitchFamily="34" charset="0"/>
              </a:rPr>
              <a:t>Roles and responsibilities</a:t>
            </a:r>
          </a:p>
          <a:p>
            <a:pPr marL="342900" indent="-342900">
              <a:spcBef>
                <a:spcPts val="0"/>
              </a:spcBef>
              <a:spcAft>
                <a:spcPts val="1300"/>
              </a:spcAft>
              <a:buFont typeface="+mj-lt"/>
              <a:buAutoNum type="arabicPeriod"/>
            </a:pPr>
            <a:r>
              <a:rPr lang="en-US" altLang="en-US" sz="1300">
                <a:solidFill>
                  <a:srgbClr val="3D3D3D"/>
                </a:solidFill>
                <a:latin typeface="+mj-lt"/>
                <a:ea typeface="Open Sans" panose="020B0606030504020204" pitchFamily="34" charset="0"/>
                <a:cs typeface="Open Sans" panose="020B0606030504020204" pitchFamily="34" charset="0"/>
              </a:rPr>
              <a:t>Administrative procedures</a:t>
            </a:r>
          </a:p>
          <a:p>
            <a:pPr marL="342900" indent="-342900">
              <a:spcBef>
                <a:spcPts val="0"/>
              </a:spcBef>
              <a:spcAft>
                <a:spcPts val="1300"/>
              </a:spcAft>
              <a:buFont typeface="+mj-lt"/>
              <a:buAutoNum type="arabicPeriod"/>
            </a:pPr>
            <a:r>
              <a:rPr lang="en-US" altLang="en-US" sz="1300">
                <a:solidFill>
                  <a:srgbClr val="3D3D3D"/>
                </a:solidFill>
                <a:latin typeface="+mj-lt"/>
                <a:ea typeface="Open Sans" panose="020B0606030504020204" pitchFamily="34" charset="0"/>
                <a:cs typeface="Open Sans" panose="020B0606030504020204" pitchFamily="34" charset="0"/>
              </a:rPr>
              <a:t>General hazard controls </a:t>
            </a:r>
          </a:p>
          <a:p>
            <a:pPr marL="342900" indent="-342900">
              <a:spcBef>
                <a:spcPts val="0"/>
              </a:spcBef>
              <a:spcAft>
                <a:spcPts val="1300"/>
              </a:spcAft>
              <a:buFont typeface="+mj-lt"/>
              <a:buAutoNum type="arabicPeriod"/>
            </a:pPr>
            <a:r>
              <a:rPr lang="en-US" altLang="en-US" sz="1300">
                <a:solidFill>
                  <a:srgbClr val="3D3D3D"/>
                </a:solidFill>
                <a:latin typeface="+mj-lt"/>
                <a:ea typeface="Open Sans" panose="020B0606030504020204" pitchFamily="34" charset="0"/>
                <a:cs typeface="Open Sans" panose="020B0606030504020204" pitchFamily="34" charset="0"/>
              </a:rPr>
              <a:t>Additional controls</a:t>
            </a:r>
          </a:p>
          <a:p>
            <a:pPr marL="342900" indent="-342900">
              <a:spcBef>
                <a:spcPts val="0"/>
              </a:spcBef>
              <a:spcAft>
                <a:spcPts val="1300"/>
              </a:spcAft>
              <a:buFont typeface="+mj-lt"/>
              <a:buAutoNum type="arabicPeriod"/>
            </a:pPr>
            <a:r>
              <a:rPr lang="en-US" altLang="en-US" sz="1300">
                <a:solidFill>
                  <a:srgbClr val="3D3D3D"/>
                </a:solidFill>
                <a:latin typeface="+mj-lt"/>
                <a:ea typeface="Open Sans" panose="020B0606030504020204" pitchFamily="34" charset="0"/>
                <a:cs typeface="Open Sans" panose="020B0606030504020204" pitchFamily="34" charset="0"/>
              </a:rPr>
              <a:t>Safety restrictions</a:t>
            </a:r>
          </a:p>
        </p:txBody>
      </p:sp>
      <p:sp>
        <p:nvSpPr>
          <p:cNvPr id="6" name="TextBox 5"/>
          <p:cNvSpPr txBox="1"/>
          <p:nvPr/>
        </p:nvSpPr>
        <p:spPr>
          <a:xfrm>
            <a:off x="178207" y="-134005"/>
            <a:ext cx="2133600" cy="4401205"/>
          </a:xfrm>
          <a:prstGeom prst="rect">
            <a:avLst/>
          </a:prstGeom>
          <a:noFill/>
        </p:spPr>
        <p:txBody>
          <a:bodyPr wrap="square" rtlCol="0">
            <a:spAutoFit/>
          </a:bodyPr>
          <a:lstStyle/>
          <a:p>
            <a:r>
              <a:rPr lang="en-US" sz="28000" b="1">
                <a:solidFill>
                  <a:srgbClr val="FA834E"/>
                </a:solidFill>
              </a:rPr>
              <a:t>2</a:t>
            </a:r>
            <a:endParaRPr lang="en-US" sz="28000" b="1" dirty="0">
              <a:solidFill>
                <a:srgbClr val="FA834E"/>
              </a:solidFill>
            </a:endParaRPr>
          </a:p>
        </p:txBody>
      </p:sp>
      <p:cxnSp>
        <p:nvCxnSpPr>
          <p:cNvPr id="7" name="Straight Connector 6"/>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5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mj-lt"/>
              </a:rPr>
              <a:t>Roles and Responsibilities</a:t>
            </a:r>
          </a:p>
        </p:txBody>
      </p:sp>
      <p:sp>
        <p:nvSpPr>
          <p:cNvPr id="29699" name="Rectangle 3"/>
          <p:cNvSpPr>
            <a:spLocks noGrp="1" noChangeArrowheads="1"/>
          </p:cNvSpPr>
          <p:nvPr>
            <p:ph idx="1"/>
          </p:nvPr>
        </p:nvSpPr>
        <p:spPr bwMode="auto">
          <a:xfrm>
            <a:off x="6416675" y="1787271"/>
            <a:ext cx="2971800" cy="3041904"/>
          </a:xfrm>
          <a:extLst/>
        </p:spPr>
        <p:txBody>
          <a:bodyPr vert="horz" wrap="square" numCol="1" anchor="t" anchorCtr="0" compatLnSpc="1">
            <a:prstTxWarp prst="textNoShape">
              <a:avLst/>
            </a:prstTxWarp>
          </a:bodyPr>
          <a:lstStyle/>
          <a:p>
            <a:pPr marL="0" indent="0" eaLnBrk="1" hangingPunct="1">
              <a:spcBef>
                <a:spcPts val="0"/>
              </a:spcBef>
              <a:spcAft>
                <a:spcPts val="800"/>
              </a:spcAft>
              <a:buFontTx/>
              <a:buNone/>
              <a:defRPr/>
            </a:pPr>
            <a:r>
              <a:rPr lang="en-US" altLang="en-US" b="1" dirty="0">
                <a:solidFill>
                  <a:srgbClr val="E65F25"/>
                </a:solidFill>
                <a:latin typeface="+mj-lt"/>
              </a:rPr>
              <a:t>Management:</a:t>
            </a:r>
          </a:p>
          <a:p>
            <a:pPr marL="349250" indent="-349250" eaLnBrk="1" hangingPunct="1">
              <a:spcBef>
                <a:spcPts val="0"/>
              </a:spcBef>
              <a:spcAft>
                <a:spcPts val="1300"/>
              </a:spcAft>
              <a:defRPr/>
            </a:pPr>
            <a:r>
              <a:rPr lang="en-US" altLang="en-US" dirty="0">
                <a:latin typeface="+mj-lt"/>
              </a:rPr>
              <a:t>Appoints a qualified</a:t>
            </a:r>
            <a:r>
              <a:rPr lang="en-US" altLang="en-US" b="1" dirty="0">
                <a:latin typeface="+mj-lt"/>
              </a:rPr>
              <a:t> </a:t>
            </a:r>
            <a:r>
              <a:rPr lang="en-US" altLang="en-US" dirty="0">
                <a:latin typeface="+mj-lt"/>
              </a:rPr>
              <a:t>supervisor</a:t>
            </a:r>
          </a:p>
          <a:p>
            <a:pPr marL="349250" indent="-349250" eaLnBrk="1" hangingPunct="1">
              <a:spcBef>
                <a:spcPts val="0"/>
              </a:spcBef>
              <a:spcAft>
                <a:spcPts val="1300"/>
              </a:spcAft>
              <a:defRPr/>
            </a:pPr>
            <a:r>
              <a:rPr lang="en-US" altLang="en-US" dirty="0">
                <a:latin typeface="+mj-lt"/>
              </a:rPr>
              <a:t>Establishes the proper locations, policies, and procedures </a:t>
            </a:r>
          </a:p>
          <a:p>
            <a:pPr marL="349250" indent="-349250" eaLnBrk="1" hangingPunct="1">
              <a:spcBef>
                <a:spcPts val="0"/>
              </a:spcBef>
              <a:spcAft>
                <a:spcPts val="1300"/>
              </a:spcAft>
              <a:defRPr/>
            </a:pPr>
            <a:r>
              <a:rPr lang="en-US" altLang="en-US" dirty="0">
                <a:latin typeface="+mj-lt"/>
              </a:rPr>
              <a:t>Assures that employees have the training they need to work safely</a:t>
            </a:r>
          </a:p>
          <a:p>
            <a:pPr marL="349250" indent="-349250" eaLnBrk="1" hangingPunct="1">
              <a:spcBef>
                <a:spcPts val="0"/>
              </a:spcBef>
              <a:spcAft>
                <a:spcPts val="1300"/>
              </a:spcAft>
              <a:defRPr/>
            </a:pPr>
            <a:r>
              <a:rPr lang="en-US" altLang="en-US" dirty="0">
                <a:latin typeface="+mj-lt"/>
              </a:rPr>
              <a:t>Advises contractors of hazards</a:t>
            </a:r>
          </a:p>
        </p:txBody>
      </p:sp>
      <p:sp>
        <p:nvSpPr>
          <p:cNvPr id="5" name="Rectangle 3"/>
          <p:cNvSpPr txBox="1">
            <a:spLocks noChangeArrowheads="1"/>
          </p:cNvSpPr>
          <p:nvPr/>
        </p:nvSpPr>
        <p:spPr bwMode="auto">
          <a:xfrm>
            <a:off x="3368674" y="1787271"/>
            <a:ext cx="2749903" cy="3447288"/>
          </a:xfrm>
          <a:prstGeom prst="rect">
            <a:avLst/>
          </a:prstGeom>
          <a:noFill/>
          <a:extLst/>
        </p:spPr>
        <p:txBody>
          <a:bodyPr lIns="76337" tIns="38168" rIns="76337" bIns="38168"/>
          <a:lstStyle>
            <a:lvl1pPr marL="304810" indent="-304810" algn="l" rtl="0" eaLnBrk="0" fontAlgn="base" hangingPunct="0">
              <a:spcBef>
                <a:spcPct val="20000"/>
              </a:spcBef>
              <a:spcAft>
                <a:spcPct val="0"/>
              </a:spcAft>
              <a:buChar char="•"/>
              <a:defRPr sz="1200">
                <a:solidFill>
                  <a:srgbClr val="3D3D3D"/>
                </a:solidFill>
                <a:latin typeface="+mn-lt"/>
                <a:ea typeface="+mn-ea"/>
                <a:cs typeface="+mn-cs"/>
              </a:defRPr>
            </a:lvl1pPr>
            <a:lvl2pPr marL="662010" indent="-254008" algn="l" rtl="0" eaLnBrk="0" fontAlgn="base" hangingPunct="0">
              <a:spcBef>
                <a:spcPct val="20000"/>
              </a:spcBef>
              <a:spcAft>
                <a:spcPct val="0"/>
              </a:spcAft>
              <a:buChar char="–"/>
              <a:defRPr sz="1200">
                <a:solidFill>
                  <a:srgbClr val="3D3D3D"/>
                </a:solidFill>
                <a:latin typeface="+mn-lt"/>
                <a:cs typeface="+mn-cs"/>
              </a:defRPr>
            </a:lvl2pPr>
            <a:lvl3pPr marL="1017622" indent="-203207" algn="l" rtl="0" eaLnBrk="0" fontAlgn="base" hangingPunct="0">
              <a:spcBef>
                <a:spcPct val="20000"/>
              </a:spcBef>
              <a:spcAft>
                <a:spcPct val="0"/>
              </a:spcAft>
              <a:buChar char="•"/>
              <a:defRPr sz="1200">
                <a:solidFill>
                  <a:srgbClr val="3D3D3D"/>
                </a:solidFill>
                <a:latin typeface="+mn-lt"/>
                <a:cs typeface="+mn-cs"/>
              </a:defRPr>
            </a:lvl3pPr>
            <a:lvl4pPr marL="1425622" indent="-203207" algn="l" rtl="0" eaLnBrk="0" fontAlgn="base" hangingPunct="0">
              <a:spcBef>
                <a:spcPct val="20000"/>
              </a:spcBef>
              <a:spcAft>
                <a:spcPct val="0"/>
              </a:spcAft>
              <a:buChar char="–"/>
              <a:defRPr sz="1200">
                <a:solidFill>
                  <a:srgbClr val="3D3D3D"/>
                </a:solidFill>
                <a:latin typeface="+mn-lt"/>
                <a:cs typeface="+mn-cs"/>
              </a:defRPr>
            </a:lvl4pPr>
            <a:lvl5pPr marL="1833624" indent="-203207" algn="l" rtl="0" eaLnBrk="0" fontAlgn="base" hangingPunct="0">
              <a:spcBef>
                <a:spcPct val="20000"/>
              </a:spcBef>
              <a:spcAft>
                <a:spcPct val="0"/>
              </a:spcAft>
              <a:buChar char="»"/>
              <a:defRPr sz="1200">
                <a:solidFill>
                  <a:srgbClr val="3D3D3D"/>
                </a:solidFill>
                <a:latin typeface="+mn-lt"/>
                <a:cs typeface="+mn-cs"/>
              </a:defRPr>
            </a:lvl5pPr>
            <a:lvl6pPr marL="2241589" indent="-203781" algn="l" rtl="0" fontAlgn="base">
              <a:spcBef>
                <a:spcPct val="20000"/>
              </a:spcBef>
              <a:spcAft>
                <a:spcPct val="0"/>
              </a:spcAft>
              <a:buChar char="»"/>
              <a:defRPr sz="1800">
                <a:solidFill>
                  <a:schemeClr val="tx1"/>
                </a:solidFill>
                <a:latin typeface="+mn-lt"/>
                <a:cs typeface="+mn-cs"/>
              </a:defRPr>
            </a:lvl6pPr>
            <a:lvl7pPr marL="2649151" indent="-203781" algn="l" rtl="0" fontAlgn="base">
              <a:spcBef>
                <a:spcPct val="20000"/>
              </a:spcBef>
              <a:spcAft>
                <a:spcPct val="0"/>
              </a:spcAft>
              <a:buChar char="»"/>
              <a:defRPr sz="1800">
                <a:solidFill>
                  <a:schemeClr val="tx1"/>
                </a:solidFill>
                <a:latin typeface="+mn-lt"/>
                <a:cs typeface="+mn-cs"/>
              </a:defRPr>
            </a:lvl7pPr>
            <a:lvl8pPr marL="3056713" indent="-203781" algn="l" rtl="0" fontAlgn="base">
              <a:spcBef>
                <a:spcPct val="20000"/>
              </a:spcBef>
              <a:spcAft>
                <a:spcPct val="0"/>
              </a:spcAft>
              <a:buChar char="»"/>
              <a:defRPr sz="1800">
                <a:solidFill>
                  <a:schemeClr val="tx1"/>
                </a:solidFill>
                <a:latin typeface="+mn-lt"/>
                <a:cs typeface="+mn-cs"/>
              </a:defRPr>
            </a:lvl8pPr>
            <a:lvl9pPr marL="3464274" indent="-203781" algn="l" rtl="0" fontAlgn="base">
              <a:spcBef>
                <a:spcPct val="20000"/>
              </a:spcBef>
              <a:spcAft>
                <a:spcPct val="0"/>
              </a:spcAft>
              <a:buChar char="»"/>
              <a:defRPr sz="1800">
                <a:solidFill>
                  <a:schemeClr val="tx1"/>
                </a:solidFill>
                <a:latin typeface="+mn-lt"/>
                <a:cs typeface="+mn-cs"/>
              </a:defRPr>
            </a:lvl9pPr>
          </a:lstStyle>
          <a:p>
            <a:pPr marL="0" indent="0">
              <a:spcBef>
                <a:spcPts val="0"/>
              </a:spcBef>
              <a:spcAft>
                <a:spcPts val="800"/>
              </a:spcAft>
              <a:buFontTx/>
              <a:buNone/>
              <a:defRPr/>
            </a:pPr>
            <a:r>
              <a:rPr lang="en-US" altLang="en-US" sz="1300" b="1" kern="0" dirty="0">
                <a:solidFill>
                  <a:srgbClr val="E65F25"/>
                </a:solidFill>
                <a:latin typeface="+mj-lt"/>
                <a:ea typeface="Open Sans" panose="020B0606030504020204" pitchFamily="34" charset="0"/>
                <a:cs typeface="Open Sans" panose="020B0606030504020204" pitchFamily="34" charset="0"/>
              </a:rPr>
              <a:t>The supervisor:</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Conducts hazard assessments and identifies safety precautions</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Communicates and enforces safety procedures</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Assigns fire watches, if required</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Secures authorizations</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Assures that equipment is safe to use </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Tells the employee when to proceed</a:t>
            </a:r>
          </a:p>
        </p:txBody>
      </p:sp>
      <p:sp>
        <p:nvSpPr>
          <p:cNvPr id="12" name="TextBox 11"/>
          <p:cNvSpPr txBox="1"/>
          <p:nvPr/>
        </p:nvSpPr>
        <p:spPr>
          <a:xfrm>
            <a:off x="320675" y="1371600"/>
            <a:ext cx="8915400" cy="292388"/>
          </a:xfrm>
          <a:prstGeom prst="rect">
            <a:avLst/>
          </a:prstGeom>
          <a:noFill/>
        </p:spPr>
        <p:txBody>
          <a:bodyPr>
            <a:spAutoFit/>
          </a:bodyPr>
          <a:lstStyle/>
          <a:p>
            <a:pPr>
              <a:defRPr/>
            </a:pPr>
            <a:r>
              <a:rPr lang="en-US" sz="1300" dirty="0">
                <a:solidFill>
                  <a:srgbClr val="3D3D3D"/>
                </a:solidFill>
                <a:latin typeface="+mj-lt"/>
                <a:ea typeface="Open Sans" panose="020B0606030504020204" pitchFamily="34" charset="0"/>
                <a:cs typeface="Open Sans" panose="020B0606030504020204" pitchFamily="34" charset="0"/>
              </a:rPr>
              <a:t>You, supervisors, and management all have the responsibility to assure a safe environment for hot work.</a:t>
            </a:r>
          </a:p>
        </p:txBody>
      </p:sp>
      <p:sp>
        <p:nvSpPr>
          <p:cNvPr id="6" name="Rectangle 3"/>
          <p:cNvSpPr txBox="1">
            <a:spLocks noChangeArrowheads="1"/>
          </p:cNvSpPr>
          <p:nvPr/>
        </p:nvSpPr>
        <p:spPr bwMode="auto">
          <a:xfrm>
            <a:off x="320677" y="1787271"/>
            <a:ext cx="2828924" cy="3740023"/>
          </a:xfrm>
          <a:prstGeom prst="rect">
            <a:avLst/>
          </a:prstGeom>
          <a:noFill/>
          <a:extLst/>
        </p:spPr>
        <p:txBody>
          <a:bodyPr lIns="76337" tIns="38168" rIns="76337" bIns="38168"/>
          <a:lstStyle>
            <a:lvl1pPr marL="304810" indent="-304810" algn="l" rtl="0" eaLnBrk="0" fontAlgn="base" hangingPunct="0">
              <a:spcBef>
                <a:spcPct val="20000"/>
              </a:spcBef>
              <a:spcAft>
                <a:spcPct val="0"/>
              </a:spcAft>
              <a:buChar char="•"/>
              <a:defRPr sz="1200">
                <a:solidFill>
                  <a:srgbClr val="3D3D3D"/>
                </a:solidFill>
                <a:latin typeface="+mn-lt"/>
                <a:ea typeface="+mn-ea"/>
                <a:cs typeface="+mn-cs"/>
              </a:defRPr>
            </a:lvl1pPr>
            <a:lvl2pPr marL="662010" indent="-254008" algn="l" rtl="0" eaLnBrk="0" fontAlgn="base" hangingPunct="0">
              <a:spcBef>
                <a:spcPct val="20000"/>
              </a:spcBef>
              <a:spcAft>
                <a:spcPct val="0"/>
              </a:spcAft>
              <a:buChar char="–"/>
              <a:defRPr sz="1200">
                <a:solidFill>
                  <a:srgbClr val="3D3D3D"/>
                </a:solidFill>
                <a:latin typeface="+mn-lt"/>
                <a:cs typeface="+mn-cs"/>
              </a:defRPr>
            </a:lvl2pPr>
            <a:lvl3pPr marL="1017622" indent="-203207" algn="l" rtl="0" eaLnBrk="0" fontAlgn="base" hangingPunct="0">
              <a:spcBef>
                <a:spcPct val="20000"/>
              </a:spcBef>
              <a:spcAft>
                <a:spcPct val="0"/>
              </a:spcAft>
              <a:buChar char="•"/>
              <a:defRPr sz="1200">
                <a:solidFill>
                  <a:srgbClr val="3D3D3D"/>
                </a:solidFill>
                <a:latin typeface="+mn-lt"/>
                <a:cs typeface="+mn-cs"/>
              </a:defRPr>
            </a:lvl3pPr>
            <a:lvl4pPr marL="1425622" indent="-203207" algn="l" rtl="0" eaLnBrk="0" fontAlgn="base" hangingPunct="0">
              <a:spcBef>
                <a:spcPct val="20000"/>
              </a:spcBef>
              <a:spcAft>
                <a:spcPct val="0"/>
              </a:spcAft>
              <a:buChar char="–"/>
              <a:defRPr sz="1200">
                <a:solidFill>
                  <a:srgbClr val="3D3D3D"/>
                </a:solidFill>
                <a:latin typeface="+mn-lt"/>
                <a:cs typeface="+mn-cs"/>
              </a:defRPr>
            </a:lvl4pPr>
            <a:lvl5pPr marL="1833624" indent="-203207" algn="l" rtl="0" eaLnBrk="0" fontAlgn="base" hangingPunct="0">
              <a:spcBef>
                <a:spcPct val="20000"/>
              </a:spcBef>
              <a:spcAft>
                <a:spcPct val="0"/>
              </a:spcAft>
              <a:buChar char="»"/>
              <a:defRPr sz="1200">
                <a:solidFill>
                  <a:srgbClr val="3D3D3D"/>
                </a:solidFill>
                <a:latin typeface="+mn-lt"/>
                <a:cs typeface="+mn-cs"/>
              </a:defRPr>
            </a:lvl5pPr>
            <a:lvl6pPr marL="2241589" indent="-203781" algn="l" rtl="0" fontAlgn="base">
              <a:spcBef>
                <a:spcPct val="20000"/>
              </a:spcBef>
              <a:spcAft>
                <a:spcPct val="0"/>
              </a:spcAft>
              <a:buChar char="»"/>
              <a:defRPr sz="1800">
                <a:solidFill>
                  <a:schemeClr val="tx1"/>
                </a:solidFill>
                <a:latin typeface="+mn-lt"/>
                <a:cs typeface="+mn-cs"/>
              </a:defRPr>
            </a:lvl6pPr>
            <a:lvl7pPr marL="2649151" indent="-203781" algn="l" rtl="0" fontAlgn="base">
              <a:spcBef>
                <a:spcPct val="20000"/>
              </a:spcBef>
              <a:spcAft>
                <a:spcPct val="0"/>
              </a:spcAft>
              <a:buChar char="»"/>
              <a:defRPr sz="1800">
                <a:solidFill>
                  <a:schemeClr val="tx1"/>
                </a:solidFill>
                <a:latin typeface="+mn-lt"/>
                <a:cs typeface="+mn-cs"/>
              </a:defRPr>
            </a:lvl7pPr>
            <a:lvl8pPr marL="3056713" indent="-203781" algn="l" rtl="0" fontAlgn="base">
              <a:spcBef>
                <a:spcPct val="20000"/>
              </a:spcBef>
              <a:spcAft>
                <a:spcPct val="0"/>
              </a:spcAft>
              <a:buChar char="»"/>
              <a:defRPr sz="1800">
                <a:solidFill>
                  <a:schemeClr val="tx1"/>
                </a:solidFill>
                <a:latin typeface="+mn-lt"/>
                <a:cs typeface="+mn-cs"/>
              </a:defRPr>
            </a:lvl8pPr>
            <a:lvl9pPr marL="3464274" indent="-203781" algn="l" rtl="0" fontAlgn="base">
              <a:spcBef>
                <a:spcPct val="20000"/>
              </a:spcBef>
              <a:spcAft>
                <a:spcPct val="0"/>
              </a:spcAft>
              <a:buChar char="»"/>
              <a:defRPr sz="1800">
                <a:solidFill>
                  <a:schemeClr val="tx1"/>
                </a:solidFill>
                <a:latin typeface="+mn-lt"/>
                <a:cs typeface="+mn-cs"/>
              </a:defRPr>
            </a:lvl9pPr>
          </a:lstStyle>
          <a:p>
            <a:pPr marL="0" indent="0">
              <a:spcBef>
                <a:spcPts val="0"/>
              </a:spcBef>
              <a:spcAft>
                <a:spcPts val="800"/>
              </a:spcAft>
              <a:buFontTx/>
              <a:buNone/>
              <a:defRPr/>
            </a:pPr>
            <a:r>
              <a:rPr lang="en-US" altLang="en-US" sz="1300" b="1" kern="0" dirty="0">
                <a:solidFill>
                  <a:srgbClr val="E65F25"/>
                </a:solidFill>
                <a:latin typeface="+mj-lt"/>
                <a:ea typeface="Open Sans" panose="020B0606030504020204" pitchFamily="34" charset="0"/>
                <a:cs typeface="Open Sans" panose="020B0606030504020204" pitchFamily="34" charset="0"/>
              </a:rPr>
              <a:t>The employee:</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Lays out the work area</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Keeps the work area clean</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Follows fire prevention and other safety controls</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Follows related procedures, such as lockout/tagout </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Uses all personal protective equipment (PPE) properly </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Uses all equipment properly</a:t>
            </a:r>
          </a:p>
          <a:p>
            <a:pPr marL="349250" indent="-349250">
              <a:spcBef>
                <a:spcPts val="0"/>
              </a:spcBef>
              <a:spcAft>
                <a:spcPts val="1000"/>
              </a:spcAft>
              <a:defRPr/>
            </a:pPr>
            <a:r>
              <a:rPr lang="en-US" altLang="en-US" sz="1300" kern="0" dirty="0">
                <a:latin typeface="+mj-lt"/>
                <a:ea typeface="Open Sans" panose="020B0606030504020204" pitchFamily="34" charset="0"/>
                <a:cs typeface="Open Sans" panose="020B0606030504020204" pitchFamily="34" charset="0"/>
              </a:rPr>
              <a:t>Reports any safety issues</a:t>
            </a:r>
          </a:p>
        </p:txBody>
      </p:sp>
      <p:sp>
        <p:nvSpPr>
          <p:cNvPr id="9" name="Rectangle 8"/>
          <p:cNvSpPr/>
          <p:nvPr/>
        </p:nvSpPr>
        <p:spPr>
          <a:xfrm>
            <a:off x="315119" y="164812"/>
            <a:ext cx="4501356" cy="246221"/>
          </a:xfrm>
          <a:prstGeom prst="rect">
            <a:avLst/>
          </a:prstGeom>
        </p:spPr>
        <p:txBody>
          <a:bodyPr wrap="square">
            <a:spAutoFit/>
          </a:bodyPr>
          <a:lstStyle/>
          <a:p>
            <a:r>
              <a:rPr lang="en-US" altLang="en-US" sz="1000" b="1" kern="0">
                <a:solidFill>
                  <a:schemeClr val="bg1"/>
                </a:solidFill>
                <a:latin typeface="+mj-lt"/>
                <a:ea typeface="Open Sans" panose="020B0606030504020204" pitchFamily="34" charset="0"/>
                <a:cs typeface="Open Sans" panose="020B0606030504020204" pitchFamily="34" charset="0"/>
              </a:rPr>
              <a:t>2  </a:t>
            </a:r>
            <a:r>
              <a:rPr lang="en-US" altLang="en-US" sz="1000" kern="0">
                <a:solidFill>
                  <a:srgbClr val="FA834E"/>
                </a:solidFill>
                <a:latin typeface="+mj-lt"/>
                <a:ea typeface="Open Sans" panose="020B0606030504020204" pitchFamily="34" charset="0"/>
                <a:cs typeface="Open Sans" panose="020B060603050402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Hazard Prevention Safeguards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spcBef>
            <a:spcPct val="0"/>
          </a:spcBef>
          <a:spcAft>
            <a:spcPts val="1800"/>
          </a:spcAft>
          <a:buFont typeface="Tahoma" panose="020B0604030504040204" pitchFamily="34" charset="0"/>
          <a:buAutoNum type="arabicPeriod"/>
          <a:defRPr sz="1300" kern="0" smtClean="0">
            <a:solidFill>
              <a:srgbClr val="3D3D3D"/>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Welding and Hot Work - English - 20LS</Template>
  <TotalTime>41</TotalTime>
  <Words>3484</Words>
  <Application>Microsoft Office PowerPoint</Application>
  <PresentationFormat>Custom</PresentationFormat>
  <Paragraphs>483</Paragraphs>
  <Slides>39</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MS PGothic</vt:lpstr>
      <vt:lpstr>MS PGothic</vt:lpstr>
      <vt:lpstr>Arial</vt:lpstr>
      <vt:lpstr>Calibri</vt:lpstr>
      <vt:lpstr>Open Sans</vt:lpstr>
      <vt:lpstr>Open Sans Condensed</vt:lpstr>
      <vt:lpstr>Tahoma</vt:lpstr>
      <vt:lpstr>Times New Roman</vt:lpstr>
      <vt:lpstr>1_Default Design</vt:lpstr>
      <vt:lpstr>Default Design</vt:lpstr>
      <vt:lpstr>Welding and Hot Work</vt:lpstr>
      <vt:lpstr>What is Hot Work?</vt:lpstr>
      <vt:lpstr>Course Overview</vt:lpstr>
      <vt:lpstr>Hazards of Hot Work</vt:lpstr>
      <vt:lpstr>Hazards Associated with Hot Work</vt:lpstr>
      <vt:lpstr>Hazards Associated with Hot Work</vt:lpstr>
      <vt:lpstr>Environments with Special Hazard Considerations</vt:lpstr>
      <vt:lpstr>Hazard Prevention Safeguards</vt:lpstr>
      <vt:lpstr>Roles and Responsibilities</vt:lpstr>
      <vt:lpstr>Hazard Assessment</vt:lpstr>
      <vt:lpstr>Administrative Procedures</vt:lpstr>
      <vt:lpstr>Hazard Controls</vt:lpstr>
      <vt:lpstr>Additional Fire Prevention Measures</vt:lpstr>
      <vt:lpstr>Other Hazards</vt:lpstr>
      <vt:lpstr>Controlling Hazards Around Confined Spaces </vt:lpstr>
      <vt:lpstr>Safety Restrictions</vt:lpstr>
      <vt:lpstr>Before Beginning Any Hot Work</vt:lpstr>
      <vt:lpstr>Personal Protective Equipment (PPE)</vt:lpstr>
      <vt:lpstr>Common PPE</vt:lpstr>
      <vt:lpstr>Eye Protection</vt:lpstr>
      <vt:lpstr>Protective Lens Shading</vt:lpstr>
      <vt:lpstr>Respiratory Protection</vt:lpstr>
      <vt:lpstr>Arc Welding</vt:lpstr>
      <vt:lpstr>The Electrode Holder</vt:lpstr>
      <vt:lpstr>Cables</vt:lpstr>
      <vt:lpstr>Cables</vt:lpstr>
      <vt:lpstr>Additional Procedures</vt:lpstr>
      <vt:lpstr>Torch Welding, Cutting, and Brazing</vt:lpstr>
      <vt:lpstr>Inspection and General Torch Use</vt:lpstr>
      <vt:lpstr>Safe Hose Preparation and Use</vt:lpstr>
      <vt:lpstr>Using the Cylinder Valve</vt:lpstr>
      <vt:lpstr>Cylinder Handling and Storage</vt:lpstr>
      <vt:lpstr>Cylinder Hazard Communication</vt:lpstr>
      <vt:lpstr>Cylinder Identification</vt:lpstr>
      <vt:lpstr>Cylinder Valve Safety</vt:lpstr>
      <vt:lpstr>Moving Cylinders</vt:lpstr>
      <vt:lpstr>Cylinder Storage Guidelines</vt:lpstr>
      <vt:lpstr>Cylinder Storage and Handling Practices to Avoid</vt:lpstr>
      <vt:lpstr>Summary</vt:lpstr>
    </vt:vector>
  </TitlesOfParts>
  <Company>LTC Alliance,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Welding and Hot Work</dc:title>
  <dc:creator>Kelsey Rzepecki</dc:creator>
  <cp:lastModifiedBy>Susan Miller</cp:lastModifiedBy>
  <cp:revision>16</cp:revision>
  <dcterms:created xsi:type="dcterms:W3CDTF">2016-03-03T21:17:52Z</dcterms:created>
  <dcterms:modified xsi:type="dcterms:W3CDTF">2020-09-28T13:05:31Z</dcterms:modified>
</cp:coreProperties>
</file>