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4.jpg" ContentType="image/jpeg"/>
  <Override PartName="/ppt/media/image6.jpg" ContentType="image/jpeg"/>
  <Override PartName="/ppt/media/image19.jpg" ContentType="image/jpeg"/>
  <Override PartName="/ppt/media/image20.jpg" ContentType="image/jpeg"/>
  <Override PartName="/ppt/media/image28.jpg" ContentType="image/jpeg"/>
  <Override PartName="/ppt/media/image29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526" r:id="rId3"/>
    <p:sldId id="527" r:id="rId4"/>
    <p:sldId id="528" r:id="rId5"/>
    <p:sldId id="532" r:id="rId6"/>
    <p:sldId id="510" r:id="rId7"/>
    <p:sldId id="522" r:id="rId8"/>
    <p:sldId id="524" r:id="rId9"/>
    <p:sldId id="514" r:id="rId10"/>
    <p:sldId id="529" r:id="rId11"/>
    <p:sldId id="530" r:id="rId12"/>
    <p:sldId id="520" r:id="rId13"/>
    <p:sldId id="513" r:id="rId14"/>
    <p:sldId id="521" r:id="rId15"/>
    <p:sldId id="533" r:id="rId16"/>
  </p:sldIdLst>
  <p:sldSz cx="9144000" cy="6858000" type="screen4x3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gLOmhwJE0ez6b8oRttpD8e5P0N9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32" autoAdjust="0"/>
    <p:restoredTop sz="0" autoAdjust="0"/>
  </p:normalViewPr>
  <p:slideViewPr>
    <p:cSldViewPr snapToGrid="0">
      <p:cViewPr varScale="1">
        <p:scale>
          <a:sx n="162" d="100"/>
          <a:sy n="162" d="100"/>
        </p:scale>
        <p:origin x="1926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5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8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9076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0" name="Google Shape;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A88"/>
              </a:buClr>
              <a:buSzPts val="3200"/>
              <a:buNone/>
              <a:defRPr>
                <a:solidFill>
                  <a:srgbClr val="888A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A88"/>
              </a:buClr>
              <a:buSzPts val="2800"/>
              <a:buNone/>
              <a:defRPr>
                <a:solidFill>
                  <a:srgbClr val="888A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A88"/>
              </a:buClr>
              <a:buSzPts val="2400"/>
              <a:buNone/>
              <a:defRPr>
                <a:solidFill>
                  <a:srgbClr val="888A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>
                <a:solidFill>
                  <a:srgbClr val="888A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A88"/>
              </a:buClr>
              <a:buSzPts val="2000"/>
              <a:buNone/>
              <a:defRPr sz="2000">
                <a:solidFill>
                  <a:srgbClr val="888A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None/>
              <a:defRPr sz="1800">
                <a:solidFill>
                  <a:srgbClr val="888A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None/>
              <a:defRPr sz="1600">
                <a:solidFill>
                  <a:srgbClr val="888A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None/>
              <a:defRPr sz="1400">
                <a:solidFill>
                  <a:srgbClr val="888A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" name="Google Shape;41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2" name="Google Shape;52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A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"/>
          <p:cNvSpPr txBox="1">
            <a:spLocks noGrp="1"/>
          </p:cNvSpPr>
          <p:nvPr>
            <p:ph type="ctrTitle"/>
          </p:nvPr>
        </p:nvSpPr>
        <p:spPr>
          <a:xfrm>
            <a:off x="795167" y="896294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br>
              <a:rPr lang="en-US" b="1" i="1" dirty="0"/>
            </a:br>
            <a:r>
              <a:rPr lang="en-US" b="1" i="1" dirty="0"/>
              <a:t>Nathan B. Stubblefield Lecture</a:t>
            </a:r>
            <a:br>
              <a:rPr lang="en-US" sz="3600" b="1" i="1" dirty="0"/>
            </a:br>
            <a:br>
              <a:rPr lang="en-US" i="1" dirty="0"/>
            </a:br>
            <a:br>
              <a:rPr lang="en-US" i="1" dirty="0"/>
            </a:br>
            <a:br>
              <a:rPr lang="en-US" i="1" dirty="0">
                <a:solidFill>
                  <a:srgbClr val="002F5E"/>
                </a:solidFill>
              </a:rPr>
            </a:br>
            <a:br>
              <a:rPr lang="en-US" dirty="0"/>
            </a:br>
            <a:endParaRPr i="1" dirty="0"/>
          </a:p>
        </p:txBody>
      </p:sp>
      <p:sp>
        <p:nvSpPr>
          <p:cNvPr id="73" name="Google Shape;73;p1"/>
          <p:cNvSpPr txBox="1">
            <a:spLocks noGrp="1"/>
          </p:cNvSpPr>
          <p:nvPr>
            <p:ph type="subTitle" idx="1"/>
          </p:nvPr>
        </p:nvSpPr>
        <p:spPr>
          <a:xfrm>
            <a:off x="1169773" y="4279986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88"/>
              </a:buClr>
              <a:buSzPts val="3200"/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88"/>
              </a:buClr>
              <a:buSzPts val="3200"/>
              <a:buNone/>
            </a:pPr>
            <a:r>
              <a:rPr lang="en-US" sz="2500" dirty="0">
                <a:solidFill>
                  <a:schemeClr val="tx1"/>
                </a:solidFill>
              </a:rPr>
              <a:t>Dr. Bob Jackson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88"/>
              </a:buClr>
              <a:buSzPts val="3200"/>
              <a:buNone/>
            </a:pPr>
            <a:endParaRPr lang="en-US" sz="25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</a:pPr>
            <a:r>
              <a:rPr lang="en-US" sz="2100" dirty="0">
                <a:solidFill>
                  <a:schemeClr val="tx1"/>
                </a:solidFill>
              </a:rPr>
              <a:t>April 25, 2024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A88"/>
              </a:buClr>
              <a:buSzPts val="3200"/>
              <a:buNone/>
            </a:pPr>
            <a:endParaRPr sz="2500" dirty="0">
              <a:solidFill>
                <a:schemeClr val="tx1"/>
              </a:solidFill>
            </a:endParaRPr>
          </a:p>
        </p:txBody>
      </p:sp>
      <p:sp>
        <p:nvSpPr>
          <p:cNvPr id="74" name="Google Shape;74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003F9-57EB-41FE-B4EC-D2BFDF8DA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945" y="2135659"/>
            <a:ext cx="2286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CD05-D3EE-43D3-B0F6-2E1C473D6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4DC34-C33C-49C1-B2BA-2D3020A7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17277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/>
              <a:t>Legislative Update</a:t>
            </a:r>
          </a:p>
          <a:p>
            <a:pPr lvl="1"/>
            <a:r>
              <a:rPr lang="en-US" sz="2100" dirty="0"/>
              <a:t>School of Nursing and Health Professions Building – $45.5M</a:t>
            </a:r>
          </a:p>
          <a:p>
            <a:pPr lvl="1"/>
            <a:r>
              <a:rPr lang="en-US" sz="2100" dirty="0"/>
              <a:t>Veterinary Sciences Building – $60M</a:t>
            </a:r>
          </a:p>
          <a:p>
            <a:pPr lvl="1"/>
            <a:r>
              <a:rPr lang="en-US" sz="2100" dirty="0"/>
              <a:t>Learning Commons/Residential Hall – $38M</a:t>
            </a:r>
          </a:p>
          <a:p>
            <a:pPr lvl="1"/>
            <a:r>
              <a:rPr lang="en-US" sz="2100" dirty="0"/>
              <a:t>Asset Preservation/Deferred Maintenance – $47M</a:t>
            </a:r>
          </a:p>
          <a:p>
            <a:pPr lvl="1"/>
            <a:r>
              <a:rPr lang="en-US" sz="2100" dirty="0"/>
              <a:t>Station 74/Murray State University</a:t>
            </a:r>
          </a:p>
          <a:p>
            <a:pPr lvl="2"/>
            <a:r>
              <a:rPr lang="en-US" sz="1700" dirty="0"/>
              <a:t>College Courts</a:t>
            </a:r>
          </a:p>
          <a:p>
            <a:pPr lvl="2"/>
            <a:r>
              <a:rPr lang="en-US" sz="1700" dirty="0"/>
              <a:t>Among many others</a:t>
            </a:r>
          </a:p>
          <a:p>
            <a:pPr lvl="1"/>
            <a:r>
              <a:rPr lang="en-US" sz="2100" dirty="0"/>
              <a:t>Numerous Renovations and</a:t>
            </a:r>
          </a:p>
          <a:p>
            <a:pPr marL="571500" lvl="1" indent="0">
              <a:buNone/>
            </a:pPr>
            <a:r>
              <a:rPr lang="en-US" sz="1700" dirty="0"/>
              <a:t>      C</a:t>
            </a:r>
            <a:r>
              <a:rPr lang="en-US" sz="2100" dirty="0"/>
              <a:t>ampus Improvements</a:t>
            </a:r>
          </a:p>
          <a:p>
            <a:pPr marL="571500" lvl="1" indent="0">
              <a:buNone/>
            </a:pPr>
            <a:endParaRPr lang="en-US" sz="2100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0E57D-43E2-4160-A164-627BE229D0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129360-242C-348F-498B-6169EDFC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004" y="3684110"/>
            <a:ext cx="3661264" cy="224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23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81EE-39C8-4E9C-873D-720CC0DF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42FAD-6A4F-4829-8529-3EBBA8AD0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87965"/>
            <a:ext cx="8229600" cy="4525963"/>
          </a:xfrm>
        </p:spPr>
        <p:txBody>
          <a:bodyPr>
            <a:normAutofit/>
          </a:bodyPr>
          <a:lstStyle/>
          <a:p>
            <a:r>
              <a:rPr lang="en-US" sz="2100" b="1" dirty="0"/>
              <a:t>“$10,000,000 </a:t>
            </a:r>
            <a:r>
              <a:rPr lang="en-US" sz="2100" dirty="0"/>
              <a:t>in fiscal year 2025-2026 to the Murray State University budget unit for construction, renovation, and operations for the University’s cybersecurity program.”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An era of university </a:t>
            </a:r>
          </a:p>
          <a:p>
            <a:pPr marL="114300" indent="0">
              <a:buNone/>
            </a:pPr>
            <a:r>
              <a:rPr lang="en-US" sz="2400" dirty="0"/>
              <a:t>    transformation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Academic programs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New/enhanced facilities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1600" dirty="0"/>
              <a:t>Campus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endParaRPr lang="en-US" sz="2100" dirty="0"/>
          </a:p>
          <a:p>
            <a:pPr marL="114300" indent="0">
              <a:buNone/>
            </a:pPr>
            <a:endParaRPr lang="en-US" sz="2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B1C1EA-431E-425B-B652-8C3AA806D5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B1173-5101-4C8F-8FC8-B3541E90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640" y="2887848"/>
            <a:ext cx="438912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03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0A527-F520-49BF-A622-3591FBE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dirty="0"/>
              <a:t>School of Nursing and Health Professions Building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2F6A1-698E-475B-B7F7-157F0F62B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C817-D96F-495E-A5D5-8DDA7711B7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8A156-ECE3-44A4-A2A2-7BD3DBD5C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252" y="1134632"/>
            <a:ext cx="6659496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6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49D61-C1F9-4081-A8EF-477EDDCA9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Residential Housing</a:t>
            </a:r>
            <a:br>
              <a:rPr lang="en-US" dirty="0"/>
            </a:br>
            <a:r>
              <a:rPr lang="en-US" sz="2800" dirty="0"/>
              <a:t>Recruiting and Retention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92F8B-D533-494C-9B7E-0D5BB7E7A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07" y="1428743"/>
            <a:ext cx="8229600" cy="4525963"/>
          </a:xfrm>
        </p:spPr>
        <p:txBody>
          <a:bodyPr/>
          <a:lstStyle/>
          <a:p>
            <a:r>
              <a:rPr lang="en-US" sz="2500" i="1" dirty="0"/>
              <a:t>Station 74 at Murray State University</a:t>
            </a:r>
          </a:p>
          <a:p>
            <a:pPr lvl="1"/>
            <a:r>
              <a:rPr lang="en-US" sz="2100" dirty="0"/>
              <a:t>College Courts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3144A-57A9-4147-8D98-CFA794F651F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FEED7F-F67E-4963-8C41-06E7CA7DFDE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08" y="2504883"/>
            <a:ext cx="2926080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82E2F6-08EF-482E-8D41-95AF5EF797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8" y="3941957"/>
            <a:ext cx="329184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C482FE-25C3-4F41-AC69-29BC5833F59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96" y="2223157"/>
            <a:ext cx="329184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1AA592-C845-4EEE-9639-8FC1E7D7EF3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76" y="3941957"/>
            <a:ext cx="384048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9EC37E-E399-43B8-B13B-3B1E864015B9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00" b="-20000"/>
          <a:stretch/>
        </p:blipFill>
        <p:spPr bwMode="auto">
          <a:xfrm>
            <a:off x="6217920" y="2100888"/>
            <a:ext cx="2926080" cy="192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83C3D3-6850-457A-9FB3-802ED04E8F57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0" y="4181463"/>
            <a:ext cx="2926080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40217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8BAA3-6555-4886-BFDA-E826A796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Washington, DC Meetings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A5B5FB-CD9C-4461-9680-7BF1131E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Capitol Hill Visits</a:t>
            </a:r>
            <a:endParaRPr lang="en-US" sz="2100" dirty="0"/>
          </a:p>
          <a:p>
            <a:pPr lvl="1"/>
            <a:r>
              <a:rPr lang="en-US" sz="2100" dirty="0"/>
              <a:t>Grants/Appropriations</a:t>
            </a:r>
          </a:p>
          <a:p>
            <a:pPr lvl="1"/>
            <a:r>
              <a:rPr lang="en-US" sz="2100" dirty="0"/>
              <a:t>$1.1 Million</a:t>
            </a:r>
          </a:p>
          <a:p>
            <a:pPr lvl="2"/>
            <a:r>
              <a:rPr lang="en-US" sz="1700" dirty="0"/>
              <a:t>MSU Police Department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74CA8-3B4E-4B04-8A22-F394A49B8B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30D5E0-B414-422E-A523-C397612C45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135" y="1256507"/>
            <a:ext cx="3845498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756B9-B986-4399-A633-73D2B3CDB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951" y="3622204"/>
            <a:ext cx="2885865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1CF15F-A9F9-4B1C-9A0D-48C7CC852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45792" y="3387887"/>
            <a:ext cx="2468880" cy="225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24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6847B5-A76D-0EC4-885C-ABA66DB37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67826" y="2251195"/>
            <a:ext cx="7871604" cy="1470025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029B13F-AB82-55C9-60E5-D6CF265AB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2800" y="4087603"/>
            <a:ext cx="6400800" cy="17526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sz="1200" dirty="0"/>
              <a:t>Murray Ledger and Times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F37CE-A136-52ED-7C3D-BCF7A76DF8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 dirty="0"/>
          </a:p>
        </p:txBody>
      </p:sp>
      <p:pic>
        <p:nvPicPr>
          <p:cNvPr id="1028" name="Picture 4" descr="The father of radio broadcast - Nathan B. Stubblefield | Community |  murrayledger.com">
            <a:extLst>
              <a:ext uri="{FF2B5EF4-FFF2-40B4-BE49-F238E27FC236}">
                <a16:creationId xmlns:a16="http://schemas.microsoft.com/office/drawing/2014/main" id="{FFE02230-B929-5AEA-A38B-DE884B35F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503147"/>
            <a:ext cx="3714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85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A737E-DD3A-4C2D-99D7-BB1BA551A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Nathan B. Stubblefield</a:t>
            </a:r>
            <a:br>
              <a:rPr lang="en-US" dirty="0"/>
            </a:br>
            <a:r>
              <a:rPr lang="en-US" sz="2800" dirty="0"/>
              <a:t>1860-1928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77C9F-7D52-41D0-89BC-DDC87314B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9087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500" dirty="0"/>
              <a:t>First, Thank You</a:t>
            </a:r>
          </a:p>
          <a:p>
            <a:pPr lvl="1"/>
            <a:r>
              <a:rPr lang="en-US" sz="2100" dirty="0"/>
              <a:t>National Board of Advisors</a:t>
            </a:r>
          </a:p>
          <a:p>
            <a:pPr lvl="1"/>
            <a:r>
              <a:rPr lang="en-US" sz="2100" dirty="0"/>
              <a:t>Alumni, Sponsors and Supporters</a:t>
            </a:r>
          </a:p>
          <a:p>
            <a:pPr lvl="1"/>
            <a:r>
              <a:rPr lang="en-US" sz="2100" dirty="0"/>
              <a:t>Dr. Ramage, Faculty and Staff</a:t>
            </a:r>
          </a:p>
          <a:p>
            <a:pPr lvl="1"/>
            <a:endParaRPr lang="en-US" sz="2100" dirty="0"/>
          </a:p>
          <a:p>
            <a:r>
              <a:rPr lang="en-US" sz="2500" dirty="0"/>
              <a:t>Legislators here today</a:t>
            </a:r>
          </a:p>
          <a:p>
            <a:pPr lvl="1"/>
            <a:r>
              <a:rPr lang="en-US" sz="2100" dirty="0"/>
              <a:t>Thank you!</a:t>
            </a:r>
          </a:p>
          <a:p>
            <a:pPr marL="571500" lvl="1" indent="0">
              <a:buNone/>
            </a:pPr>
            <a:endParaRPr lang="en-US" sz="2100" dirty="0"/>
          </a:p>
          <a:p>
            <a:r>
              <a:rPr lang="en-US" sz="2500" dirty="0"/>
              <a:t>Who is…</a:t>
            </a:r>
          </a:p>
          <a:p>
            <a:pPr lvl="1"/>
            <a:r>
              <a:rPr lang="en-US" sz="2100" dirty="0"/>
              <a:t>Farmer, inventor</a:t>
            </a:r>
          </a:p>
          <a:p>
            <a:pPr lvl="1"/>
            <a:r>
              <a:rPr lang="en-US" sz="2100" dirty="0"/>
              <a:t>Internationally recognized…1902</a:t>
            </a:r>
          </a:p>
          <a:p>
            <a:pPr lvl="2"/>
            <a:r>
              <a:rPr lang="en-US" sz="1700" dirty="0"/>
              <a:t>“The first wireless broadcast…”</a:t>
            </a:r>
          </a:p>
          <a:p>
            <a:pPr lvl="1"/>
            <a:r>
              <a:rPr lang="en-US" sz="2100" dirty="0"/>
              <a:t>Numerous patents</a:t>
            </a:r>
          </a:p>
          <a:p>
            <a:pPr lvl="1"/>
            <a:r>
              <a:rPr lang="en-US" sz="2100" dirty="0"/>
              <a:t>“Father of Radio and </a:t>
            </a:r>
          </a:p>
          <a:p>
            <a:pPr marL="571500" lvl="1" indent="0">
              <a:buNone/>
            </a:pPr>
            <a:r>
              <a:rPr lang="en-US" sz="2100" dirty="0"/>
              <a:t>      Wireless Communications”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73D81-5390-4590-86CC-161162257F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 dirty="0"/>
          </a:p>
        </p:txBody>
      </p:sp>
      <p:pic>
        <p:nvPicPr>
          <p:cNvPr id="3080" name="Picture 8" descr="undefined">
            <a:extLst>
              <a:ext uri="{FF2B5EF4-FFF2-40B4-BE49-F238E27FC236}">
                <a16:creationId xmlns:a16="http://schemas.microsoft.com/office/drawing/2014/main" id="{A1849EBD-F5DC-42C2-9084-7BBB958BB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271" y="1527717"/>
            <a:ext cx="3432048" cy="438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28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E2C98-6563-4A59-BA4E-E7FE747CD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“Program of Distinction”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D98C1-C861-4FB4-B160-D4F9163C7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0125"/>
            <a:ext cx="8229600" cy="4525963"/>
          </a:xfrm>
        </p:spPr>
        <p:txBody>
          <a:bodyPr>
            <a:normAutofit/>
          </a:bodyPr>
          <a:lstStyle/>
          <a:p>
            <a:r>
              <a:rPr lang="en-US" sz="2500" dirty="0"/>
              <a:t>1997 Higher Education Reform – HB 1</a:t>
            </a:r>
          </a:p>
          <a:p>
            <a:pPr lvl="1"/>
            <a:r>
              <a:rPr lang="en-US" sz="2100" dirty="0"/>
              <a:t>“Program of Distinction”</a:t>
            </a:r>
          </a:p>
          <a:p>
            <a:pPr lvl="2"/>
            <a:r>
              <a:rPr lang="en-US" sz="2100" dirty="0"/>
              <a:t>Telecommunications Systems Management (TSM)</a:t>
            </a:r>
          </a:p>
          <a:p>
            <a:pPr lvl="2"/>
            <a:r>
              <a:rPr lang="en-US" sz="2100" dirty="0"/>
              <a:t>Now…</a:t>
            </a:r>
            <a:r>
              <a:rPr lang="en-US" sz="2100" b="1" i="1" dirty="0"/>
              <a:t>Cybersecurity and Network Management</a:t>
            </a:r>
          </a:p>
          <a:p>
            <a:pPr lvl="3"/>
            <a:r>
              <a:rPr lang="en-US" sz="1700" dirty="0"/>
              <a:t>B.S. and M.S. programs</a:t>
            </a:r>
          </a:p>
          <a:p>
            <a:pPr lvl="3"/>
            <a:r>
              <a:rPr lang="en-US" sz="1700" dirty="0"/>
              <a:t>Best in the nation recognition</a:t>
            </a:r>
          </a:p>
          <a:p>
            <a:pPr lvl="2"/>
            <a:r>
              <a:rPr lang="en-US" sz="2100" b="1" i="1" dirty="0"/>
              <a:t>Cyber Education and Research Center – </a:t>
            </a:r>
            <a:r>
              <a:rPr lang="en-US" sz="2100" dirty="0"/>
              <a:t>statewide/ national collaboration, research and outreach</a:t>
            </a:r>
          </a:p>
          <a:p>
            <a:pPr marL="1028700" lvl="2" indent="0">
              <a:buNone/>
            </a:pPr>
            <a:endParaRPr lang="en-US" sz="2100" dirty="0"/>
          </a:p>
          <a:p>
            <a:r>
              <a:rPr lang="en-US" sz="2500" dirty="0"/>
              <a:t>National Board and leaders in this field across the globe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AC3CC-7663-4169-9B2F-68F1A5E3DD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24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C1A44-BE9E-4FE3-A720-8ECD9D9C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The importance of this academic program</a:t>
            </a:r>
            <a:br>
              <a:rPr lang="en-US" dirty="0"/>
            </a:br>
            <a:r>
              <a:rPr lang="en-US" dirty="0"/>
              <a:t> - </a:t>
            </a:r>
            <a:r>
              <a:rPr lang="en-US" sz="2800" dirty="0"/>
              <a:t>Cyber issues today…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9D812F-45BB-4D0D-8E12-C3E14D213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373723"/>
            <a:ext cx="8229600" cy="4525963"/>
          </a:xfrm>
        </p:spPr>
        <p:txBody>
          <a:bodyPr>
            <a:normAutofit/>
          </a:bodyPr>
          <a:lstStyle/>
          <a:p>
            <a:r>
              <a:rPr lang="en-US" sz="2100" dirty="0">
                <a:solidFill>
                  <a:schemeClr val="tx1"/>
                </a:solidFill>
              </a:rPr>
              <a:t>98% of web applications are vulnerable to attacks</a:t>
            </a:r>
          </a:p>
          <a:p>
            <a:r>
              <a:rPr lang="en-US" sz="2100" dirty="0">
                <a:solidFill>
                  <a:schemeClr val="tx1"/>
                </a:solidFill>
              </a:rPr>
              <a:t>66% of organizations expect their cyber security budget to grow</a:t>
            </a:r>
          </a:p>
          <a:p>
            <a:r>
              <a:rPr lang="en-US" sz="2100" dirty="0">
                <a:solidFill>
                  <a:schemeClr val="tx1"/>
                </a:solidFill>
              </a:rPr>
              <a:t>The cybersecurity market – </a:t>
            </a:r>
            <a:r>
              <a:rPr lang="en-US" sz="2100" b="1" dirty="0">
                <a:solidFill>
                  <a:schemeClr val="tx1"/>
                </a:solidFill>
              </a:rPr>
              <a:t>$300 billion this year</a:t>
            </a:r>
            <a:endParaRPr lang="en-US" sz="2100" dirty="0">
              <a:solidFill>
                <a:schemeClr val="tx1"/>
              </a:solidFill>
            </a:endParaRPr>
          </a:p>
          <a:p>
            <a:r>
              <a:rPr lang="en-US" sz="2100" dirty="0"/>
              <a:t>60% of small businesses </a:t>
            </a:r>
            <a:r>
              <a:rPr lang="en-US" sz="2100" u="sng" dirty="0"/>
              <a:t>close</a:t>
            </a:r>
            <a:r>
              <a:rPr lang="en-US" sz="2100" dirty="0"/>
              <a:t> after a cyber attack</a:t>
            </a:r>
          </a:p>
          <a:p>
            <a:r>
              <a:rPr lang="en-US" sz="2100" b="1" dirty="0"/>
              <a:t>70% of companies note a cybersecurity skills shortage</a:t>
            </a:r>
          </a:p>
          <a:p>
            <a:pPr lvl="3"/>
            <a:r>
              <a:rPr lang="en-US" sz="900" b="1" dirty="0"/>
              <a:t>Source: Terranova Security</a:t>
            </a:r>
          </a:p>
          <a:p>
            <a:endParaRPr lang="en-US" sz="21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3A158-750F-4C64-B655-0026D1AB38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7C4C29-731C-4ACB-BCD3-C415D65DF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209" y="3636705"/>
            <a:ext cx="341599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741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CB4E1-6DEF-49EF-9355-0617721FD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Enrollment – Fall 2023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E0558-AE05-4F20-87B5-A5E885D18D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Murray State University’s statewide Program of Distinction in Cybersecurity and Network Management has welcomed its </a:t>
            </a:r>
            <a:r>
              <a:rPr lang="en-US" sz="2100" b="1" dirty="0"/>
              <a:t>largest freshman class in program history with a 30% increase in overall program enrollment from last fall.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08A183-9D48-4641-986A-E7E81681F9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 dirty="0"/>
          </a:p>
        </p:txBody>
      </p:sp>
      <p:pic>
        <p:nvPicPr>
          <p:cNvPr id="4098" name="Picture 2" descr="Cybersecurity and Network Management">
            <a:extLst>
              <a:ext uri="{FF2B5EF4-FFF2-40B4-BE49-F238E27FC236}">
                <a16:creationId xmlns:a16="http://schemas.microsoft.com/office/drawing/2014/main" id="{7F799465-BEBB-43EF-BFEE-88AE6414B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60" y="3300296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10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AA058-6AFC-41E5-8289-055FFB21C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University Update</a:t>
            </a:r>
            <a:br>
              <a:rPr lang="en-US" dirty="0"/>
            </a:br>
            <a:r>
              <a:rPr lang="en-US" sz="3600" dirty="0"/>
              <a:t>Enrollment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C282E-F858-4915-8958-4225AFB7F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17609"/>
            <a:ext cx="8229600" cy="4525963"/>
          </a:xfrm>
        </p:spPr>
        <p:txBody>
          <a:bodyPr/>
          <a:lstStyle/>
          <a:p>
            <a:r>
              <a:rPr lang="en-US" sz="2100" dirty="0"/>
              <a:t>Fall 2023…a Record Freshman Class</a:t>
            </a:r>
          </a:p>
          <a:p>
            <a:pPr lvl="1"/>
            <a:r>
              <a:rPr lang="en-US" sz="2100" dirty="0"/>
              <a:t>Largest total enrollment in six years</a:t>
            </a:r>
          </a:p>
          <a:p>
            <a:r>
              <a:rPr lang="en-US" sz="2100" dirty="0"/>
              <a:t>Spring 2024…largest since 2016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5CBE9B-7CDA-49C2-8FF3-75A664F511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0B5324-C3C2-4EBB-9138-84B8F5CD9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427" y="2847663"/>
            <a:ext cx="333012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73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43968-DE3A-4381-887C-DC61F07B4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593F1-5954-4C7C-A4F2-7014C375C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3C2E8-0D8E-4D49-AF8E-77F4005C28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04CB5E-FD73-4FFF-B615-E4919953F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314" y="1695276"/>
            <a:ext cx="3566160" cy="20728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D14B16-8BE1-4C76-93F9-E9261F822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54" y="3863181"/>
            <a:ext cx="2560320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7F80B8-95C5-427C-8AD0-6BAF8068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720" y="1687006"/>
            <a:ext cx="3108960" cy="2049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824FDC-F77E-48F1-93AF-937C00AC4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840" y="3863181"/>
            <a:ext cx="2560320" cy="19202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1A3513-240E-427A-82B5-0880386FC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9320" y="3843483"/>
            <a:ext cx="256032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7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CB88-46F3-42BB-AA2E-223910347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Recruiting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2C675-4D5D-42A5-94FF-DFDCB4EB90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FB4C-6A34-47BE-A067-87CD81F764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3D3D8-97DA-4818-9E45-8EE498F2B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328" y="1269168"/>
            <a:ext cx="5500150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290054-42FA-4CBD-A3F8-E67CCCAC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46" y="3646449"/>
            <a:ext cx="4180113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390887B-747F-480F-B4AD-6B1E9FB1B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002" y="3646449"/>
            <a:ext cx="3048000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0F326D-6BEB-41E6-BCDC-EA48E719C5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289" y="1177887"/>
            <a:ext cx="286871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10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B92A-DDA7-484F-BF63-C793FB8FE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Centennial Campaign</a:t>
            </a:r>
            <a:br>
              <a:rPr lang="en-US" dirty="0"/>
            </a:br>
            <a:r>
              <a:rPr lang="en-US" sz="3600" i="1" dirty="0"/>
              <a:t>Be Bold:  Forever Blue and Gold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FFA96-2AD0-42D3-AA2C-EEE23F9C32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100" dirty="0"/>
              <a:t>$100 Million Campaign</a:t>
            </a:r>
          </a:p>
          <a:p>
            <a:r>
              <a:rPr lang="en-US" sz="2100" dirty="0"/>
              <a:t>Excellent Progress…$77 million</a:t>
            </a:r>
          </a:p>
          <a:p>
            <a:r>
              <a:rPr lang="en-US" sz="2100" dirty="0"/>
              <a:t>Bill Garrett Estate Gift</a:t>
            </a:r>
          </a:p>
          <a:p>
            <a:r>
              <a:rPr lang="en-US" sz="2100" dirty="0"/>
              <a:t>Naming/Legacy Opportunities</a:t>
            </a:r>
          </a:p>
          <a:p>
            <a:r>
              <a:rPr lang="en-US" sz="2100" dirty="0"/>
              <a:t>Thank you to our donors, alumni and friends…setting records.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A7C-388E-4D77-850B-259BF72636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B15447-E5E3-4C26-8487-557478C2E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056" t="-2716" r="8056" b="-3532"/>
          <a:stretch/>
        </p:blipFill>
        <p:spPr>
          <a:xfrm>
            <a:off x="1393690" y="3587745"/>
            <a:ext cx="2958354" cy="2286000"/>
          </a:xfrm>
          <a:prstGeom prst="rect">
            <a:avLst/>
          </a:prstGeom>
        </p:spPr>
      </p:pic>
      <p:pic>
        <p:nvPicPr>
          <p:cNvPr id="6" name="Picture 2" descr="https://ci3.googleusercontent.com/mail-sig/AIorK4wIyYD-Bxq2npmaNzvBS6hXy1fBbLlxIG2xb_dN__AN7Z9hz8g0z3nDpz5W1z31WgCOY0Lhutw">
            <a:extLst>
              <a:ext uri="{FF2B5EF4-FFF2-40B4-BE49-F238E27FC236}">
                <a16:creationId xmlns:a16="http://schemas.microsoft.com/office/drawing/2014/main" id="{5509C94C-9F47-4D56-BD06-596836EE9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64" y="3886200"/>
            <a:ext cx="2792063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815728"/>
      </p:ext>
    </p:extLst>
  </p:cSld>
  <p:clrMapOvr>
    <a:masterClrMapping/>
  </p:clrMapOvr>
</p:sld>
</file>

<file path=ppt/theme/theme1.xml><?xml version="1.0" encoding="utf-8"?>
<a:theme xmlns:a="http://schemas.openxmlformats.org/drawingml/2006/main" name="navystripe (3)">
  <a:themeElements>
    <a:clrScheme name="Custom 1">
      <a:dk1>
        <a:srgbClr val="002100"/>
      </a:dk1>
      <a:lt1>
        <a:srgbClr val="FFFFFF"/>
      </a:lt1>
      <a:dk2>
        <a:srgbClr val="1F497D"/>
      </a:dk2>
      <a:lt2>
        <a:srgbClr val="EEECE1"/>
      </a:lt2>
      <a:accent1>
        <a:srgbClr val="005EBD"/>
      </a:accent1>
      <a:accent2>
        <a:srgbClr val="FF45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23513</TotalTime>
  <Words>470</Words>
  <Application>Microsoft Office PowerPoint</Application>
  <PresentationFormat>On-screen Show (4:3)</PresentationFormat>
  <Paragraphs>100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Wingdings</vt:lpstr>
      <vt:lpstr>navystripe (3)</vt:lpstr>
      <vt:lpstr>    Nathan B. Stubblefield Lecture     </vt:lpstr>
      <vt:lpstr>Nathan B. Stubblefield 1860-1928</vt:lpstr>
      <vt:lpstr>“Program of Distinction”</vt:lpstr>
      <vt:lpstr>The importance of this academic program  - Cyber issues today…</vt:lpstr>
      <vt:lpstr>Record Enrollment – Fall 2023</vt:lpstr>
      <vt:lpstr>University Update Enrollment</vt:lpstr>
      <vt:lpstr>Recruiting</vt:lpstr>
      <vt:lpstr>Recruiting</vt:lpstr>
      <vt:lpstr>Centennial Campaign Be Bold:  Forever Blue and Gold</vt:lpstr>
      <vt:lpstr>Legislative Session</vt:lpstr>
      <vt:lpstr>AND…</vt:lpstr>
      <vt:lpstr>School of Nursing and Health Professions Building</vt:lpstr>
      <vt:lpstr>Residential Housing Recruiting and Retention</vt:lpstr>
      <vt:lpstr>Washington, DC Meetings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finest place we know…  President’s Report</dc:title>
  <dc:creator>Bob Jackson</dc:creator>
  <cp:lastModifiedBy>Jill Hunt</cp:lastModifiedBy>
  <cp:revision>213</cp:revision>
  <cp:lastPrinted>2024-04-08T15:23:56Z</cp:lastPrinted>
  <dcterms:modified xsi:type="dcterms:W3CDTF">2024-04-08T16:35:30Z</dcterms:modified>
</cp:coreProperties>
</file>