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97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B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40080"/>
            <a:ext cx="164592" cy="5394960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23444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FFFFFF"/>
                </a:solidFill>
                <a:latin typeface="Aptos Display"/>
              </a:defRPr>
            </a:pPr>
            <a:r>
              <a:t>Duration of Status Rule Change</a:t>
            </a:r>
          </a:p>
          <a:p>
            <a:pPr>
              <a:spcBef>
                <a:spcPts val="1200"/>
              </a:spcBef>
              <a:defRPr sz="3000">
                <a:solidFill>
                  <a:srgbClr val="FFC72C"/>
                </a:solidFill>
                <a:latin typeface="Aptos"/>
              </a:defRPr>
            </a:pPr>
            <a:r>
              <a:t>F-1 and J-1 Visa Holders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" y="3703320"/>
            <a:ext cx="9601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  <a:latin typeface="Aptos"/>
              </a:defRPr>
            </a:pPr>
            <a:r>
              <a:t>What international students need to know</a:t>
            </a:r>
          </a:p>
          <a:p>
            <a:pPr>
              <a:defRPr sz="1800" b="1">
                <a:solidFill>
                  <a:srgbClr val="FFC72C"/>
                </a:solidFill>
                <a:latin typeface="Aptos"/>
              </a:defRPr>
            </a:pPr>
            <a:r>
              <a:t>Effective September 15,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What Is Changing?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98755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B76"/>
                </a:solidFill>
                <a:latin typeface="Aptos"/>
              </a:defRPr>
            </a:pPr>
            <a:r>
              <a:t>The new final rule changes how F and J visa holders are admitted and how long they may remain in the United States.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94960" cy="18288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Current: Duration of Status (D/S)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F and J visa holders are generally admitted for D/S while maintaining the requirements of their status and an active SEVIS record.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417320"/>
            <a:ext cx="5394960" cy="18288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New: Fixed Admission Period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Beginning September 15, 2026, admission will be tied to the program end date on the I-20 or DS-2019, generally capped at four years.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66160"/>
            <a:ext cx="10927080" cy="16002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If More Time Is Needed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Students/scholars who cannot finish by the applicable date will need a SEVIS program extension and an Extension of Stay (EOS).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Fixed Period of Admission / Status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F2D3D"/>
                </a:solidFill>
                <a:latin typeface="Aptos"/>
              </a:defRPr>
            </a:pPr>
            <a:r>
              <a:t>F and J visa holders will receive a fixed admission period based on the program end date on the Form I-20 or DS-2019.</a:t>
            </a:r>
          </a:p>
          <a:p>
            <a:pPr>
              <a:spcAft>
                <a:spcPts val="1000"/>
              </a:spcAft>
              <a:defRPr sz="2000" b="0">
                <a:solidFill>
                  <a:srgbClr val="1F2D3D"/>
                </a:solidFill>
                <a:latin typeface="Aptos"/>
              </a:defRPr>
            </a:pPr>
            <a:r>
              <a:t>The fixed admission period may not exceed 4 years.</a:t>
            </a:r>
          </a:p>
          <a:p>
            <a:pPr>
              <a:spcAft>
                <a:spcPts val="1000"/>
              </a:spcAft>
              <a:defRPr sz="2000" b="0">
                <a:solidFill>
                  <a:srgbClr val="1F2D3D"/>
                </a:solidFill>
                <a:latin typeface="Aptos"/>
              </a:defRPr>
            </a:pPr>
            <a:r>
              <a:t>The I-94 will reflect an “Admit Until Date” (AUD).</a:t>
            </a:r>
          </a:p>
          <a:p>
            <a:pPr>
              <a:spcAft>
                <a:spcPts val="1000"/>
              </a:spcAft>
              <a:defRPr sz="2000" b="0">
                <a:solidFill>
                  <a:srgbClr val="1F2D3D"/>
                </a:solidFill>
                <a:latin typeface="Aptos"/>
              </a:defRPr>
            </a:pPr>
            <a:r>
              <a:t>If unable to complete program objectives by the program end date/AUD, a SEVIS program extension and Extension of Stay (EOS) will be required.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Grace Period Changes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5257800" cy="20574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F-1 Visa Holders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30-day grace period for students entering the U.S. after September 15, 2026.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17320"/>
            <a:ext cx="5257800" cy="20574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J-1 Visa Holders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30-day grace period continues under the new rule.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794760"/>
            <a:ext cx="10744200" cy="150876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Important Transition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F-1 students who are inside the U.S. on September 15, 2026, and remain inside the U.S. will maintain a 60-day grace period.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Academic Limits for F-1 Students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3566160" cy="338328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Undergraduate Students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Must complete one year of study before becoming eligible to change major, change education level, or transfer to another U.S. institution.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15968" y="1325880"/>
            <a:ext cx="3566160" cy="338328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Graduate Students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Will not be permitted to change major or transfer the immigration record to another U.S. institution. Degree-level changes are limited to progression to a higher degree level after completing the current graduate degree.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28431" y="1325880"/>
            <a:ext cx="3566160" cy="338328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Same or Lower Level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F-1 students will not be permitted to pursue a degree at the same or lower educational level for programs completed after September 15, 2026.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Transition Provisions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98755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B76"/>
                </a:solidFill>
                <a:latin typeface="Aptos"/>
              </a:defRPr>
            </a:pPr>
            <a:r>
              <a:t>Who is affected and what happens on September 15, 2026?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325880"/>
            <a:ext cx="5349240" cy="425196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Inside the U.S. on or before Sept. 15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Students maintaining status will be assigned an AUD based on the current I-20/DS-2019 program end date or OPT EAD end date, capped at four years. The I-94 will not automatically update.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325880"/>
            <a:ext cx="5349240" cy="425196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Entering / Re-entering on or after Sept. 15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F and J visa holders outside the U.S. who re-enter on or after September 15 will receive an I-94 with a fixed admission date based on the applicable program/EAD end date, plus a 30-day grace period, subject to the four-year cap.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OPT: What Changes?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F-1 students present in the U.S. on September 15, 2026, who remain in the U.S. and file OPT on or before March 18, 2027, do not need to file a separate Extension of Stay with the OPT application.</a:t>
            </a:r>
          </a:p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F-1 students entering the U.S. after September 15, 2026, or filing OPT after March 18, 2027, must file an Extension of Stay with the OPT application.</a:t>
            </a:r>
          </a:p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After re-entry following September 15, 2026, the shortened 30-day grace period applies and OPT may be filed as early as 90 days before the program end date and no later than 30 days after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If You Need More Time to Finish Your Program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303520" cy="192024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Before September 15, 2026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F and J visa holders can request a SEVIS program extension if they will not finish by the I-20/DS-2019 program end date.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325880"/>
            <a:ext cx="5303520" cy="192024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Effective September 15, 2026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In addition to the SEVIS program extension, an Extension of Stay (EOS) will be needed to receive permission to remain in the U.S.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611880"/>
            <a:ext cx="10881360" cy="164592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EOS Options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File Form I-539 with USCIS, or depart the U.S. and apply for the extension of stay upon entering the U.S. with CBP.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Employment During an Extension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881360" cy="18288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rPr dirty="0"/>
              <a:t>File Early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rPr dirty="0"/>
              <a:t>To remain eligible for employment benefits such as </a:t>
            </a:r>
            <a:r>
              <a:rPr lang="en-US" dirty="0"/>
              <a:t>CPT</a:t>
            </a:r>
            <a:r>
              <a:rPr dirty="0"/>
              <a:t> and on-campus employment, the Extension of Stay must be filed before the SEVIS program end date.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657600"/>
            <a:ext cx="10881360" cy="18288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rPr dirty="0"/>
              <a:t>During the Grace Period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rPr dirty="0"/>
              <a:t>An EOS filed during the 30- or 60-day grace period may permit the visa holder to remain in the U.S. and continue the degree program, but does not permit on-campus employment, CPT, or pre-completion OPT employment.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What Should You Do Now?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98755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B76"/>
                </a:solidFill>
                <a:latin typeface="Aptos"/>
              </a:defRPr>
            </a:pPr>
            <a:r>
              <a:t>Review your immigration documents and make sure they accurately reflect your plans.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Review your I-20 or DS-2019.</a:t>
            </a:r>
          </a:p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Confirm your degree level matches your degree plans.</a:t>
            </a:r>
          </a:p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Confirm your major/CIP code is accurate.</a:t>
            </a:r>
          </a:p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Confirm any second major is reflected correctly.</a:t>
            </a:r>
          </a:p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Check the program end date. If you need additional time, contact your international student office about a program extension.</a:t>
            </a:r>
          </a:p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If transferring, request the SEVIS transfer and obtain the new I-20 before the new rule takes effect when possible.</a:t>
            </a:r>
          </a:p>
          <a:p>
            <a:pPr>
              <a:spcAft>
                <a:spcPts val="1000"/>
              </a:spcAft>
              <a:defRPr sz="1800" b="0">
                <a:solidFill>
                  <a:srgbClr val="1F2D3D"/>
                </a:solidFill>
                <a:latin typeface="Aptos"/>
              </a:defRPr>
            </a:pPr>
            <a:r>
              <a:t>Submit needed document updates by the applicable institutional deadline.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Know Your Three Key Immigration Documents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80160"/>
            <a:ext cx="3566160" cy="420624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1. I-20 / DS-2019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Certificate of Eligibility used for F-1/J-1 status. The program start date and program end date describe the expected period of study/program participation.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15968" y="1280160"/>
            <a:ext cx="3566160" cy="420624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2. F-1 / J-1 Visa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Issued by a U.S. Embassy or Consulate and placed in the passport. The visa expiration date does not necessarily match the I-20/DS-2019 program end date.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28431" y="1280160"/>
            <a:ext cx="3566160" cy="420624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3. I-94 Arrival/Departure Record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Issued at entry by CBP and records admission information. Under the new rule, the I-94 will show a specific fixed admission date rather than D/S.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F-2 and J-2 Dependents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F2D3D"/>
                </a:solidFill>
                <a:latin typeface="Aptos"/>
              </a:defRPr>
            </a:pPr>
            <a:r>
              <a:t>F-2 and J-2 dependents move from the old D/S framework to their own fixed admission period.</a:t>
            </a:r>
          </a:p>
          <a:p>
            <a:pPr>
              <a:spcAft>
                <a:spcPts val="1000"/>
              </a:spcAft>
              <a:defRPr sz="1900" b="0">
                <a:solidFill>
                  <a:srgbClr val="1F2D3D"/>
                </a:solidFill>
                <a:latin typeface="Aptos"/>
              </a:defRPr>
            </a:pPr>
            <a:r>
              <a:t>Their admission period is capped by the authorized stay of the principal F-1 or J-1 nonimmigrant.</a:t>
            </a:r>
          </a:p>
          <a:p>
            <a:pPr>
              <a:spcAft>
                <a:spcPts val="1000"/>
              </a:spcAft>
              <a:defRPr sz="1900" b="0">
                <a:solidFill>
                  <a:srgbClr val="1F2D3D"/>
                </a:solidFill>
                <a:latin typeface="Aptos"/>
              </a:defRPr>
            </a:pPr>
            <a:r>
              <a:t>J-2 spouses do not receive the 240-day automatic work authorization extension available to certain J-1 principals with a timely pending extension application.</a:t>
            </a:r>
          </a:p>
          <a:p>
            <a:pPr>
              <a:spcAft>
                <a:spcPts val="1000"/>
              </a:spcAft>
              <a:defRPr sz="1900" b="0">
                <a:solidFill>
                  <a:srgbClr val="1F2D3D"/>
                </a:solidFill>
                <a:latin typeface="Aptos"/>
              </a:defRPr>
            </a:pPr>
            <a:r>
              <a:t>J-2 spouses must have a valid EAD and valid period of admission to work.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B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914400"/>
            <a:ext cx="1060704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t>Key Takeaways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148840"/>
            <a:ext cx="3246120" cy="132588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1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The rule takes effect September 15, 2026.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62272" y="2148840"/>
            <a:ext cx="3246120" cy="132588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2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F and J admission shifts from D/S to a fixed period.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01583" y="2148840"/>
            <a:ext cx="3246120" cy="132588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3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Review your I-20/DS-2019 and program end date now.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51760" y="4069080"/>
            <a:ext cx="6903720" cy="132588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4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Plan early if you need a program extension, EOS, transfer, or OPT.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3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64008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Questions?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98755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B76"/>
                </a:solidFill>
                <a:latin typeface="Aptos"/>
              </a:defRPr>
            </a:pPr>
            <a:r>
              <a:t>International Student &amp; Scholar Services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828800"/>
            <a:ext cx="10332720" cy="22860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Important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This presentation summarizes the material provided in the source document. Students should monitor official guidance and contact Murray State University International Student &amp; Scholar Services for questions about their individual circumstances.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4480560"/>
            <a:ext cx="10332720" cy="1143000"/>
          </a:xfrm>
          <a:prstGeom prst="roundRect">
            <a:avLst/>
          </a:prstGeom>
          <a:solidFill>
            <a:srgbClr val="F3F6FA"/>
          </a:solidFill>
          <a:ln w="16510">
            <a:solidFill>
              <a:srgbClr val="003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800" b="1">
                <a:solidFill>
                  <a:srgbClr val="003B70"/>
                </a:solidFill>
                <a:latin typeface="Aptos Display"/>
              </a:defRPr>
            </a:pPr>
            <a:r>
              <a:t>Official Sources Listed in the Source Material</a:t>
            </a:r>
          </a:p>
          <a:p>
            <a:pPr>
              <a:spcBef>
                <a:spcPts val="600"/>
              </a:spcBef>
              <a:defRPr sz="1400">
                <a:solidFill>
                  <a:srgbClr val="1F2D3D"/>
                </a:solidFill>
                <a:latin typeface="Aptos"/>
              </a:defRPr>
            </a:pPr>
            <a:r>
              <a:t>Federal Register • Study in the States • U.S. Citizenship and Immigration Services (USCIS)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B76"/>
                </a:solidFill>
                <a:latin typeface="Aptos"/>
              </a:defRPr>
            </a:pPr>
            <a:r>
              <a:t>Murray State University  |  International Student &amp; Scholar Services   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1389</Words>
  <Application>Microsoft Office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Misty Brown Lanham</dc:creator>
  <cp:keywords/>
  <dc:description>generated using python-pptx</dc:description>
  <cp:lastModifiedBy>Bill McKibben</cp:lastModifiedBy>
  <cp:revision>2</cp:revision>
  <dcterms:created xsi:type="dcterms:W3CDTF">2013-01-27T09:14:16Z</dcterms:created>
  <dcterms:modified xsi:type="dcterms:W3CDTF">2026-09-15T15:14:51Z</dcterms:modified>
  <cp:category/>
</cp:coreProperties>
</file>