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7315200" cx="13004800"/>
  <p:notesSz cx="6950075" cy="9236075"/>
  <p:embeddedFontLst>
    <p:embeddedFont>
      <p:font typeface="Tahoma"/>
      <p:regular r:id="rId38"/>
      <p:bold r:id="rId39"/>
    </p:embeddedFont>
    <p:embeddedFont>
      <p:font typeface="Quattrocento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z7AxkaJf0iWsOtbILM+yvaEU3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QuattrocentoSans-regular.fntdata"/><Relationship Id="rId20" Type="http://schemas.openxmlformats.org/officeDocument/2006/relationships/slide" Target="slides/slide16.xml"/><Relationship Id="rId42" Type="http://schemas.openxmlformats.org/officeDocument/2006/relationships/font" Target="fonts/QuattrocentoSans-italic.fntdata"/><Relationship Id="rId41" Type="http://schemas.openxmlformats.org/officeDocument/2006/relationships/font" Target="fonts/QuattrocentoSans-bold.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QuattrocentoSans-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Tahoma-bold.fntdata"/><Relationship Id="rId16" Type="http://schemas.openxmlformats.org/officeDocument/2006/relationships/slide" Target="slides/slide12.xml"/><Relationship Id="rId38" Type="http://schemas.openxmlformats.org/officeDocument/2006/relationships/font" Target="fonts/Tahoma-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2"/>
            <a:ext cx="3011488" cy="461964"/>
          </a:xfrm>
          <a:prstGeom prst="rect">
            <a:avLst/>
          </a:prstGeom>
          <a:noFill/>
          <a:ln>
            <a:noFill/>
          </a:ln>
        </p:spPr>
        <p:txBody>
          <a:bodyPr anchorCtr="0" anchor="t" bIns="45700" lIns="91400" spcFirstLastPara="1" rIns="91400"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37000" y="2"/>
            <a:ext cx="3011488" cy="461964"/>
          </a:xfrm>
          <a:prstGeom prst="rect">
            <a:avLst/>
          </a:prstGeom>
          <a:noFill/>
          <a:ln>
            <a:noFill/>
          </a:ln>
        </p:spPr>
        <p:txBody>
          <a:bodyPr anchorCtr="0" anchor="t" bIns="45700" lIns="91400" spcFirstLastPara="1" rIns="91400"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5325" y="4387851"/>
            <a:ext cx="5559425" cy="4156075"/>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SzPts val="1400"/>
              <a:buNone/>
              <a:defRPr b="0" i="0" sz="1303"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303"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303"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303"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303"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303"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303"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303"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303"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772524"/>
            <a:ext cx="3011488" cy="461964"/>
          </a:xfrm>
          <a:prstGeom prst="rect">
            <a:avLst/>
          </a:prstGeom>
          <a:noFill/>
          <a:ln>
            <a:noFill/>
          </a:ln>
        </p:spPr>
        <p:txBody>
          <a:bodyPr anchorCtr="0" anchor="b" bIns="45700" lIns="91400" spcFirstLastPara="1" rIns="91400"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954"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37000" y="8772524"/>
            <a:ext cx="3011488" cy="461964"/>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notes"/>
          <p:cNvSpPr/>
          <p:nvPr>
            <p:ph idx="2" type="sldImg"/>
          </p:nvPr>
        </p:nvSpPr>
        <p:spPr>
          <a:xfrm>
            <a:off x="392113" y="690563"/>
            <a:ext cx="6132512" cy="34512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notes"/>
          <p:cNvSpPr txBox="1"/>
          <p:nvPr>
            <p:ph idx="1" type="body"/>
          </p:nvPr>
        </p:nvSpPr>
        <p:spPr>
          <a:xfrm>
            <a:off x="695325" y="4387851"/>
            <a:ext cx="5559425" cy="4156075"/>
          </a:xfrm>
          <a:prstGeom prst="rect">
            <a:avLst/>
          </a:prstGeom>
          <a:noFill/>
          <a:ln>
            <a:noFill/>
          </a:ln>
        </p:spPr>
        <p:txBody>
          <a:bodyPr anchorCtr="0" anchor="t" bIns="45700" lIns="91400" spcFirstLastPara="1" rIns="91400" wrap="square" tIns="45700">
            <a:normAutofit/>
          </a:bodyPr>
          <a:lstStyle/>
          <a:p>
            <a:pPr indent="0" lvl="0" marL="0" rtl="0" algn="l">
              <a:spcBef>
                <a:spcPts val="0"/>
              </a:spcBef>
              <a:spcAft>
                <a:spcPts val="0"/>
              </a:spcAft>
              <a:buNone/>
            </a:pPr>
            <a:r>
              <a:t/>
            </a:r>
            <a:endParaRPr sz="1600"/>
          </a:p>
        </p:txBody>
      </p:sp>
      <p:sp>
        <p:nvSpPr>
          <p:cNvPr id="179" name="Google Shape;179;p1:notes"/>
          <p:cNvSpPr txBox="1"/>
          <p:nvPr>
            <p:ph idx="12" type="sldNum"/>
          </p:nvPr>
        </p:nvSpPr>
        <p:spPr>
          <a:xfrm>
            <a:off x="3937000" y="8772524"/>
            <a:ext cx="3011488" cy="46196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0: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70" name="Google Shape;270;p10: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78" name="Google Shape;278;p11: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86" name="Google Shape;286;p12: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3: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93" name="Google Shape;293;p13: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4: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05" name="Google Shape;305;p14: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5: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13" name="Google Shape;313;p15: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6: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23" name="Google Shape;323;p16: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7: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37" name="Google Shape;337;p17: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8: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48" name="Google Shape;348;p18: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9: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55" name="Google Shape;355;p19: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92" name="Google Shape;192;p2: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0: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65" name="Google Shape;365;p20: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1: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75" name="Google Shape;375;p21: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2: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92" name="Google Shape;392;p22: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3: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00" name="Google Shape;400;p23: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4: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08" name="Google Shape;408;p24: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5: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16" name="Google Shape;416;p25: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6: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23" name="Google Shape;423;p26: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7: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31" name="Google Shape;431;p27: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8: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39" name="Google Shape;439;p28: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9: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9:notes"/>
          <p:cNvSpPr txBox="1"/>
          <p:nvPr>
            <p:ph idx="1" type="body"/>
          </p:nvPr>
        </p:nvSpPr>
        <p:spPr>
          <a:xfrm>
            <a:off x="695325" y="4387851"/>
            <a:ext cx="5559425" cy="4156075"/>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en-US"/>
              <a:t>Decision 2029 will integrate the multitude of current decision documents into a consolidated set of FIVE distinct decisions focusing on THREE:  </a:t>
            </a:r>
            <a:endParaRPr/>
          </a:p>
          <a:p>
            <a:pPr indent="0" lvl="0" marL="0" rtl="0" algn="l">
              <a:spcBef>
                <a:spcPts val="0"/>
              </a:spcBef>
              <a:spcAft>
                <a:spcPts val="0"/>
              </a:spcAft>
              <a:buNone/>
            </a:pPr>
            <a:r>
              <a:rPr lang="en-US"/>
              <a:t>Sitewide D&amp;D</a:t>
            </a:r>
            <a:endParaRPr/>
          </a:p>
          <a:p>
            <a:pPr indent="0" lvl="0" marL="0" rtl="0" algn="l">
              <a:spcBef>
                <a:spcPts val="0"/>
              </a:spcBef>
              <a:spcAft>
                <a:spcPts val="0"/>
              </a:spcAft>
              <a:buNone/>
            </a:pPr>
            <a:r>
              <a:rPr lang="en-US"/>
              <a:t>Waste Disposition Alternative</a:t>
            </a:r>
            <a:endParaRPr/>
          </a:p>
          <a:p>
            <a:pPr indent="0" lvl="0" marL="0" rtl="0" algn="l">
              <a:spcBef>
                <a:spcPts val="0"/>
              </a:spcBef>
              <a:spcAft>
                <a:spcPts val="0"/>
              </a:spcAft>
              <a:buNone/>
            </a:pPr>
            <a:r>
              <a:rPr lang="en-US"/>
              <a:t>Environmental Media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Plus…</a:t>
            </a:r>
            <a:endParaRPr/>
          </a:p>
          <a:p>
            <a:pPr indent="0" lvl="0" marL="0" rtl="0" algn="l">
              <a:spcBef>
                <a:spcPts val="0"/>
              </a:spcBef>
              <a:spcAft>
                <a:spcPts val="0"/>
              </a:spcAft>
              <a:buNone/>
            </a:pPr>
            <a:r>
              <a:rPr lang="en-US"/>
              <a:t>C-400 (in progress)</a:t>
            </a:r>
            <a:endParaRPr/>
          </a:p>
          <a:p>
            <a:pPr indent="0" lvl="0" marL="0" rtl="0" algn="l">
              <a:spcBef>
                <a:spcPts val="0"/>
              </a:spcBef>
              <a:spcAft>
                <a:spcPts val="0"/>
              </a:spcAft>
              <a:buNone/>
            </a:pPr>
            <a:r>
              <a:rPr lang="en-US"/>
              <a:t>Comprehensive Site Operable Unit</a:t>
            </a:r>
            <a:endParaRPr/>
          </a:p>
        </p:txBody>
      </p:sp>
      <p:sp>
        <p:nvSpPr>
          <p:cNvPr id="447" name="Google Shape;447;p29:notes"/>
          <p:cNvSpPr txBox="1"/>
          <p:nvPr>
            <p:ph idx="12" type="sldNum"/>
          </p:nvPr>
        </p:nvSpPr>
        <p:spPr>
          <a:xfrm>
            <a:off x="3937000" y="8772524"/>
            <a:ext cx="3011488" cy="461964"/>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98" name="Google Shape;198;p3: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30: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60" name="Google Shape;660;p30: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31: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67" name="Google Shape;667;p31: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32: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74" name="Google Shape;674;p32: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33: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681" name="Google Shape;681;p33: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4: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05" name="Google Shape;205;p4: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11" name="Google Shape;211;p5: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6: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27" name="Google Shape;227;p6: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48" name="Google Shape;248;p7: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8: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56" name="Google Shape;256;p8: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9:notes"/>
          <p:cNvSpPr txBox="1"/>
          <p:nvPr>
            <p:ph idx="1" type="body"/>
          </p:nvPr>
        </p:nvSpPr>
        <p:spPr>
          <a:xfrm>
            <a:off x="695325" y="4387851"/>
            <a:ext cx="5559425" cy="4156075"/>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64" name="Google Shape;264;p9: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2" name="Shape 22"/>
        <p:cNvGrpSpPr/>
        <p:nvPr/>
      </p:nvGrpSpPr>
      <p:grpSpPr>
        <a:xfrm>
          <a:off x="0" y="0"/>
          <a:ext cx="0" cy="0"/>
          <a:chOff x="0" y="0"/>
          <a:chExt cx="0" cy="0"/>
        </a:xfrm>
      </p:grpSpPr>
      <p:grpSp>
        <p:nvGrpSpPr>
          <p:cNvPr id="23" name="Google Shape;23;p35"/>
          <p:cNvGrpSpPr/>
          <p:nvPr/>
        </p:nvGrpSpPr>
        <p:grpSpPr>
          <a:xfrm>
            <a:off x="0" y="-1692"/>
            <a:ext cx="4587018" cy="7091113"/>
            <a:chOff x="0" y="-1692"/>
            <a:chExt cx="4587018" cy="7091113"/>
          </a:xfrm>
        </p:grpSpPr>
        <p:sp>
          <p:nvSpPr>
            <p:cNvPr id="24" name="Google Shape;24;p35"/>
            <p:cNvSpPr/>
            <p:nvPr/>
          </p:nvSpPr>
          <p:spPr>
            <a:xfrm flipH="1">
              <a:off x="857955" y="-1692"/>
              <a:ext cx="3729063" cy="7086600"/>
            </a:xfrm>
            <a:custGeom>
              <a:rect b="b" l="l" r="r" t="t"/>
              <a:pathLst>
                <a:path extrusionOk="0" h="7086600" w="3786563">
                  <a:moveTo>
                    <a:pt x="0" y="7086600"/>
                  </a:moveTo>
                  <a:lnTo>
                    <a:pt x="21039" y="0"/>
                  </a:lnTo>
                  <a:lnTo>
                    <a:pt x="3786563" y="0"/>
                  </a:lnTo>
                  <a:lnTo>
                    <a:pt x="2634915" y="7086600"/>
                  </a:lnTo>
                  <a:lnTo>
                    <a:pt x="0" y="7086600"/>
                  </a:lnTo>
                  <a:close/>
                </a:path>
              </a:pathLst>
            </a:custGeom>
            <a:gradFill>
              <a:gsLst>
                <a:gs pos="0">
                  <a:srgbClr val="102B43"/>
                </a:gs>
                <a:gs pos="64000">
                  <a:schemeClr val="accent5"/>
                </a:gs>
                <a:gs pos="100000">
                  <a:schemeClr val="accent5"/>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baseline="-25000" i="0" sz="1954" u="none" cap="none" strike="noStrike">
                <a:solidFill>
                  <a:schemeClr val="accent5"/>
                </a:solidFill>
                <a:latin typeface="Quattrocento Sans"/>
                <a:ea typeface="Quattrocento Sans"/>
                <a:cs typeface="Quattrocento Sans"/>
                <a:sym typeface="Quattrocento Sans"/>
              </a:endParaRPr>
            </a:p>
          </p:txBody>
        </p:sp>
        <p:sp>
          <p:nvSpPr>
            <p:cNvPr id="25" name="Google Shape;25;p35"/>
            <p:cNvSpPr/>
            <p:nvPr/>
          </p:nvSpPr>
          <p:spPr>
            <a:xfrm>
              <a:off x="0" y="-1"/>
              <a:ext cx="1695702" cy="7089422"/>
            </a:xfrm>
            <a:custGeom>
              <a:rect b="b" l="l" r="r" t="t"/>
              <a:pathLst>
                <a:path extrusionOk="0" h="7089422" w="1695702">
                  <a:moveTo>
                    <a:pt x="0" y="7089422"/>
                  </a:moveTo>
                  <a:lnTo>
                    <a:pt x="0" y="0"/>
                  </a:lnTo>
                  <a:lnTo>
                    <a:pt x="428978" y="1"/>
                  </a:lnTo>
                  <a:lnTo>
                    <a:pt x="1695702" y="7089422"/>
                  </a:lnTo>
                  <a:lnTo>
                    <a:pt x="0" y="7089422"/>
                  </a:lnTo>
                  <a:close/>
                </a:path>
              </a:pathLst>
            </a:custGeom>
            <a:gradFill>
              <a:gsLst>
                <a:gs pos="0">
                  <a:srgbClr val="102B43"/>
                </a:gs>
                <a:gs pos="1000">
                  <a:srgbClr val="102B43"/>
                </a:gs>
                <a:gs pos="64000">
                  <a:schemeClr val="accent5"/>
                </a:gs>
                <a:gs pos="100000">
                  <a:schemeClr val="accent5"/>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baseline="-25000" i="0" sz="1954" u="none" cap="none" strike="noStrike">
                <a:solidFill>
                  <a:schemeClr val="accent5"/>
                </a:solidFill>
                <a:latin typeface="Quattrocento Sans"/>
                <a:ea typeface="Quattrocento Sans"/>
                <a:cs typeface="Quattrocento Sans"/>
                <a:sym typeface="Quattrocento Sans"/>
              </a:endParaRPr>
            </a:p>
          </p:txBody>
        </p:sp>
        <p:sp>
          <p:nvSpPr>
            <p:cNvPr id="26" name="Google Shape;26;p35"/>
            <p:cNvSpPr/>
            <p:nvPr/>
          </p:nvSpPr>
          <p:spPr>
            <a:xfrm flipH="1">
              <a:off x="224266" y="0"/>
              <a:ext cx="1737360" cy="7086600"/>
            </a:xfrm>
            <a:prstGeom prst="parallelogram">
              <a:avLst>
                <a:gd fmla="val 72415" name="adj"/>
              </a:avLst>
            </a:prstGeom>
            <a:gradFill>
              <a:gsLst>
                <a:gs pos="0">
                  <a:srgbClr val="1D4E7B"/>
                </a:gs>
                <a:gs pos="63000">
                  <a:srgbClr val="2C75B8"/>
                </a:gs>
                <a:gs pos="100000">
                  <a:srgbClr val="2C75B8"/>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baseline="-25000" i="0" sz="1954" u="none" cap="none" strike="noStrike">
                <a:solidFill>
                  <a:schemeClr val="accent5"/>
                </a:solidFill>
                <a:latin typeface="Quattrocento Sans"/>
                <a:ea typeface="Quattrocento Sans"/>
                <a:cs typeface="Quattrocento Sans"/>
                <a:sym typeface="Quattrocento Sans"/>
              </a:endParaRPr>
            </a:p>
          </p:txBody>
        </p:sp>
        <p:sp>
          <p:nvSpPr>
            <p:cNvPr id="27" name="Google Shape;27;p35"/>
            <p:cNvSpPr/>
            <p:nvPr/>
          </p:nvSpPr>
          <p:spPr>
            <a:xfrm flipH="1">
              <a:off x="450248" y="0"/>
              <a:ext cx="1760230" cy="7086600"/>
            </a:xfrm>
            <a:prstGeom prst="parallelogram">
              <a:avLst>
                <a:gd fmla="val 72415" name="adj"/>
              </a:avLst>
            </a:prstGeom>
            <a:gradFill>
              <a:gsLst>
                <a:gs pos="0">
                  <a:srgbClr val="102B43"/>
                </a:gs>
                <a:gs pos="1000">
                  <a:srgbClr val="102B43"/>
                </a:gs>
                <a:gs pos="99000">
                  <a:schemeClr val="accent5"/>
                </a:gs>
                <a:gs pos="100000">
                  <a:schemeClr val="accent5"/>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54" u="none" cap="none" strike="noStrike">
                <a:solidFill>
                  <a:schemeClr val="lt1"/>
                </a:solidFill>
                <a:latin typeface="Quattrocento Sans"/>
                <a:ea typeface="Quattrocento Sans"/>
                <a:cs typeface="Quattrocento Sans"/>
                <a:sym typeface="Quattrocento Sans"/>
              </a:endParaRPr>
            </a:p>
          </p:txBody>
        </p:sp>
      </p:grpSp>
      <p:grpSp>
        <p:nvGrpSpPr>
          <p:cNvPr id="28" name="Google Shape;28;p35"/>
          <p:cNvGrpSpPr/>
          <p:nvPr/>
        </p:nvGrpSpPr>
        <p:grpSpPr>
          <a:xfrm>
            <a:off x="0" y="-1"/>
            <a:ext cx="7516551" cy="7097890"/>
            <a:chOff x="0" y="-1"/>
            <a:chExt cx="7778701" cy="7097890"/>
          </a:xfrm>
        </p:grpSpPr>
        <p:sp>
          <p:nvSpPr>
            <p:cNvPr id="29" name="Google Shape;29;p35"/>
            <p:cNvSpPr/>
            <p:nvPr/>
          </p:nvSpPr>
          <p:spPr>
            <a:xfrm flipH="1">
              <a:off x="3810808" y="0"/>
              <a:ext cx="3967893" cy="7097889"/>
            </a:xfrm>
            <a:custGeom>
              <a:rect b="b" l="l" r="r" t="t"/>
              <a:pathLst>
                <a:path extrusionOk="0" h="7097889" w="3980000">
                  <a:moveTo>
                    <a:pt x="0" y="7088364"/>
                  </a:moveTo>
                  <a:lnTo>
                    <a:pt x="1256889" y="0"/>
                  </a:lnTo>
                  <a:lnTo>
                    <a:pt x="3980000" y="1764"/>
                  </a:lnTo>
                  <a:lnTo>
                    <a:pt x="2702618" y="7097889"/>
                  </a:lnTo>
                  <a:lnTo>
                    <a:pt x="0" y="7088364"/>
                  </a:lnTo>
                  <a:close/>
                </a:path>
              </a:pathLst>
            </a:custGeom>
            <a:solidFill>
              <a:srgbClr val="2C75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baseline="-25000" i="0" sz="1954" u="none" cap="none" strike="noStrike">
                <a:solidFill>
                  <a:schemeClr val="accent5"/>
                </a:solidFill>
                <a:latin typeface="Quattrocento Sans"/>
                <a:ea typeface="Quattrocento Sans"/>
                <a:cs typeface="Quattrocento Sans"/>
                <a:sym typeface="Quattrocento Sans"/>
              </a:endParaRPr>
            </a:p>
          </p:txBody>
        </p:sp>
        <p:sp>
          <p:nvSpPr>
            <p:cNvPr id="30" name="Google Shape;30;p35"/>
            <p:cNvSpPr/>
            <p:nvPr/>
          </p:nvSpPr>
          <p:spPr>
            <a:xfrm flipH="1">
              <a:off x="674511" y="0"/>
              <a:ext cx="3967893" cy="7097889"/>
            </a:xfrm>
            <a:custGeom>
              <a:rect b="b" l="l" r="r" t="t"/>
              <a:pathLst>
                <a:path extrusionOk="0" h="7097889" w="3980000">
                  <a:moveTo>
                    <a:pt x="0" y="7088364"/>
                  </a:moveTo>
                  <a:lnTo>
                    <a:pt x="1256889" y="0"/>
                  </a:lnTo>
                  <a:lnTo>
                    <a:pt x="3980000" y="1764"/>
                  </a:lnTo>
                  <a:lnTo>
                    <a:pt x="2702618" y="7097889"/>
                  </a:lnTo>
                  <a:lnTo>
                    <a:pt x="0" y="7088364"/>
                  </a:lnTo>
                  <a:close/>
                </a:path>
              </a:pathLst>
            </a:custGeom>
            <a:solidFill>
              <a:srgbClr val="2C75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baseline="-25000" i="0" sz="1954" u="none" cap="none" strike="noStrike">
                <a:solidFill>
                  <a:schemeClr val="accent5"/>
                </a:solidFill>
                <a:latin typeface="Quattrocento Sans"/>
                <a:ea typeface="Quattrocento Sans"/>
                <a:cs typeface="Quattrocento Sans"/>
                <a:sym typeface="Quattrocento Sans"/>
              </a:endParaRPr>
            </a:p>
          </p:txBody>
        </p:sp>
        <p:sp>
          <p:nvSpPr>
            <p:cNvPr id="31" name="Google Shape;31;p35"/>
            <p:cNvSpPr/>
            <p:nvPr/>
          </p:nvSpPr>
          <p:spPr>
            <a:xfrm>
              <a:off x="0" y="-1"/>
              <a:ext cx="1695702" cy="7089422"/>
            </a:xfrm>
            <a:custGeom>
              <a:rect b="b" l="l" r="r" t="t"/>
              <a:pathLst>
                <a:path extrusionOk="0" h="7089422" w="1695702">
                  <a:moveTo>
                    <a:pt x="0" y="7089422"/>
                  </a:moveTo>
                  <a:lnTo>
                    <a:pt x="0" y="0"/>
                  </a:lnTo>
                  <a:lnTo>
                    <a:pt x="428978" y="1"/>
                  </a:lnTo>
                  <a:lnTo>
                    <a:pt x="1695702" y="7089422"/>
                  </a:lnTo>
                  <a:lnTo>
                    <a:pt x="0" y="7089422"/>
                  </a:lnTo>
                  <a:close/>
                </a:path>
              </a:pathLst>
            </a:custGeom>
            <a:gradFill>
              <a:gsLst>
                <a:gs pos="0">
                  <a:srgbClr val="102B43"/>
                </a:gs>
                <a:gs pos="1000">
                  <a:srgbClr val="102B43"/>
                </a:gs>
                <a:gs pos="64000">
                  <a:schemeClr val="accent5"/>
                </a:gs>
                <a:gs pos="100000">
                  <a:schemeClr val="accent5"/>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baseline="-25000" i="0" sz="1954" u="none" cap="none" strike="noStrike">
                <a:solidFill>
                  <a:schemeClr val="accent5"/>
                </a:solidFill>
                <a:latin typeface="Quattrocento Sans"/>
                <a:ea typeface="Quattrocento Sans"/>
                <a:cs typeface="Quattrocento Sans"/>
                <a:sym typeface="Quattrocento Sans"/>
              </a:endParaRPr>
            </a:p>
          </p:txBody>
        </p:sp>
        <p:sp>
          <p:nvSpPr>
            <p:cNvPr id="32" name="Google Shape;32;p35"/>
            <p:cNvSpPr/>
            <p:nvPr/>
          </p:nvSpPr>
          <p:spPr>
            <a:xfrm flipH="1">
              <a:off x="224266" y="0"/>
              <a:ext cx="1737360" cy="7086600"/>
            </a:xfrm>
            <a:prstGeom prst="parallelogram">
              <a:avLst>
                <a:gd fmla="val 72415" name="adj"/>
              </a:avLst>
            </a:prstGeom>
            <a:solidFill>
              <a:srgbClr val="2561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baseline="-25000" i="0" sz="1954" u="none" cap="none" strike="noStrike">
                <a:solidFill>
                  <a:schemeClr val="accent5"/>
                </a:solidFill>
                <a:latin typeface="Quattrocento Sans"/>
                <a:ea typeface="Quattrocento Sans"/>
                <a:cs typeface="Quattrocento Sans"/>
                <a:sym typeface="Quattrocento Sans"/>
              </a:endParaRPr>
            </a:p>
          </p:txBody>
        </p:sp>
        <p:sp>
          <p:nvSpPr>
            <p:cNvPr id="33" name="Google Shape;33;p35"/>
            <p:cNvSpPr/>
            <p:nvPr/>
          </p:nvSpPr>
          <p:spPr>
            <a:xfrm flipH="1">
              <a:off x="3357104" y="0"/>
              <a:ext cx="1760230" cy="7086600"/>
            </a:xfrm>
            <a:prstGeom prst="parallelogram">
              <a:avLst>
                <a:gd fmla="val 72415" name="adj"/>
              </a:avLst>
            </a:prstGeom>
            <a:gradFill>
              <a:gsLst>
                <a:gs pos="0">
                  <a:srgbClr val="2C75B8"/>
                </a:gs>
                <a:gs pos="39000">
                  <a:srgbClr val="2C75B8"/>
                </a:gs>
                <a:gs pos="100000">
                  <a:schemeClr val="accent1"/>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baseline="-25000" i="0" sz="1954" u="none" cap="none" strike="noStrike">
                <a:solidFill>
                  <a:schemeClr val="accent5"/>
                </a:solidFill>
                <a:latin typeface="Quattrocento Sans"/>
                <a:ea typeface="Quattrocento Sans"/>
                <a:cs typeface="Quattrocento Sans"/>
                <a:sym typeface="Quattrocento Sans"/>
              </a:endParaRPr>
            </a:p>
          </p:txBody>
        </p:sp>
      </p:grpSp>
      <p:sp>
        <p:nvSpPr>
          <p:cNvPr id="34" name="Google Shape;34;p35"/>
          <p:cNvSpPr txBox="1"/>
          <p:nvPr>
            <p:ph idx="1" type="body"/>
          </p:nvPr>
        </p:nvSpPr>
        <p:spPr>
          <a:xfrm>
            <a:off x="4572000" y="15992"/>
            <a:ext cx="8442404" cy="7086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600"/>
              </a:spcBef>
              <a:spcAft>
                <a:spcPts val="0"/>
              </a:spcAft>
              <a:buSzPts val="2640"/>
              <a:buNone/>
              <a:defRPr/>
            </a:lvl1pPr>
            <a:lvl2pPr indent="-375285" lvl="1" marL="914400" algn="ctr">
              <a:lnSpc>
                <a:spcPct val="100000"/>
              </a:lnSpc>
              <a:spcBef>
                <a:spcPts val="600"/>
              </a:spcBef>
              <a:spcAft>
                <a:spcPts val="0"/>
              </a:spcAft>
              <a:buSzPts val="2310"/>
              <a:buChar char="⏵"/>
              <a:defRPr/>
            </a:lvl2pPr>
            <a:lvl3pPr indent="-354393" lvl="2" marL="1371600" algn="ctr">
              <a:lnSpc>
                <a:spcPct val="100000"/>
              </a:lnSpc>
              <a:spcBef>
                <a:spcPts val="600"/>
              </a:spcBef>
              <a:spcAft>
                <a:spcPts val="0"/>
              </a:spcAft>
              <a:buSzPts val="1981"/>
              <a:buChar char="⏵"/>
              <a:defRPr/>
            </a:lvl3pPr>
            <a:lvl4pPr indent="-333375" lvl="3" marL="1828800" algn="ctr">
              <a:lnSpc>
                <a:spcPct val="100000"/>
              </a:lnSpc>
              <a:spcBef>
                <a:spcPts val="600"/>
              </a:spcBef>
              <a:spcAft>
                <a:spcPts val="0"/>
              </a:spcAft>
              <a:buSzPts val="1650"/>
              <a:buChar char="⏵"/>
              <a:defRPr/>
            </a:lvl4pPr>
            <a:lvl5pPr indent="-333375" lvl="4" marL="2286000" algn="ctr">
              <a:lnSpc>
                <a:spcPct val="100000"/>
              </a:lnSpc>
              <a:spcBef>
                <a:spcPts val="600"/>
              </a:spcBef>
              <a:spcAft>
                <a:spcPts val="0"/>
              </a:spcAft>
              <a:buSzPts val="165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35" name="Google Shape;35;p35"/>
          <p:cNvSpPr txBox="1"/>
          <p:nvPr>
            <p:ph type="ctrTitle"/>
          </p:nvPr>
        </p:nvSpPr>
        <p:spPr>
          <a:xfrm>
            <a:off x="592031" y="2145128"/>
            <a:ext cx="3488153" cy="260290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600"/>
              <a:buFont typeface="Quattrocento Sans"/>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5"/>
          <p:cNvSpPr txBox="1"/>
          <p:nvPr>
            <p:ph idx="2" type="subTitle"/>
          </p:nvPr>
        </p:nvSpPr>
        <p:spPr>
          <a:xfrm>
            <a:off x="592031" y="4952365"/>
            <a:ext cx="3488153" cy="1520369"/>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00"/>
              </a:spcBef>
              <a:spcAft>
                <a:spcPts val="0"/>
              </a:spcAft>
              <a:buSzPts val="2400"/>
              <a:buNone/>
              <a:defRPr sz="2400">
                <a:solidFill>
                  <a:schemeClr val="lt1"/>
                </a:solidFill>
              </a:defRPr>
            </a:lvl1pPr>
            <a:lvl2pPr lvl="1" algn="ctr">
              <a:lnSpc>
                <a:spcPct val="100000"/>
              </a:lnSpc>
              <a:spcBef>
                <a:spcPts val="600"/>
              </a:spcBef>
              <a:spcAft>
                <a:spcPts val="0"/>
              </a:spcAft>
              <a:buSzPts val="1650"/>
              <a:buNone/>
              <a:defRPr sz="1650"/>
            </a:lvl2pPr>
            <a:lvl3pPr lvl="2" algn="ctr">
              <a:lnSpc>
                <a:spcPct val="100000"/>
              </a:lnSpc>
              <a:spcBef>
                <a:spcPts val="600"/>
              </a:spcBef>
              <a:spcAft>
                <a:spcPts val="0"/>
              </a:spcAft>
              <a:buSzPts val="1485"/>
              <a:buNone/>
              <a:defRPr sz="1485"/>
            </a:lvl3pPr>
            <a:lvl4pPr lvl="3" algn="ctr">
              <a:lnSpc>
                <a:spcPct val="100000"/>
              </a:lnSpc>
              <a:spcBef>
                <a:spcPts val="600"/>
              </a:spcBef>
              <a:spcAft>
                <a:spcPts val="0"/>
              </a:spcAft>
              <a:buSzPts val="1320"/>
              <a:buNone/>
              <a:defRPr sz="1320"/>
            </a:lvl4pPr>
            <a:lvl5pPr lvl="4" algn="ctr">
              <a:lnSpc>
                <a:spcPct val="100000"/>
              </a:lnSpc>
              <a:spcBef>
                <a:spcPts val="600"/>
              </a:spcBef>
              <a:spcAft>
                <a:spcPts val="0"/>
              </a:spcAft>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p:txBody>
      </p:sp>
      <p:pic>
        <p:nvPicPr>
          <p:cNvPr id="37" name="Google Shape;37;p35"/>
          <p:cNvPicPr preferRelativeResize="0"/>
          <p:nvPr/>
        </p:nvPicPr>
        <p:blipFill rotWithShape="1">
          <a:blip r:embed="rId2">
            <a:alphaModFix/>
          </a:blip>
          <a:srcRect b="0" l="0" r="0" t="0"/>
          <a:stretch/>
        </p:blipFill>
        <p:spPr>
          <a:xfrm>
            <a:off x="1442995" y="684511"/>
            <a:ext cx="1902874" cy="1460617"/>
          </a:xfrm>
          <a:prstGeom prst="rect">
            <a:avLst/>
          </a:prstGeom>
          <a:noFill/>
          <a:ln>
            <a:noFill/>
          </a:ln>
          <a:effectLst>
            <a:outerShdw blurRad="38100" rotWithShape="0" algn="tl" dir="2700000" dist="12700">
              <a:srgbClr val="000000">
                <a:alpha val="60000"/>
              </a:srgbClr>
            </a:outerShdw>
          </a:effectLst>
        </p:spPr>
      </p:pic>
      <p:sp>
        <p:nvSpPr>
          <p:cNvPr id="38" name="Google Shape;38;p35"/>
          <p:cNvSpPr/>
          <p:nvPr/>
        </p:nvSpPr>
        <p:spPr>
          <a:xfrm rot="10800000">
            <a:off x="12112978" y="0"/>
            <a:ext cx="891822" cy="7315200"/>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baseline="-25000" i="0" sz="1954" u="none" cap="none" strike="noStrike">
              <a:solidFill>
                <a:schemeClr val="accent5"/>
              </a:solidFill>
              <a:latin typeface="Quattrocento Sans"/>
              <a:ea typeface="Quattrocento Sans"/>
              <a:cs typeface="Quattrocento Sans"/>
              <a:sym typeface="Quattrocento Sans"/>
            </a:endParaRPr>
          </a:p>
        </p:txBody>
      </p:sp>
      <p:sp>
        <p:nvSpPr>
          <p:cNvPr id="39" name="Google Shape;39;p35"/>
          <p:cNvSpPr/>
          <p:nvPr/>
        </p:nvSpPr>
        <p:spPr>
          <a:xfrm flipH="1">
            <a:off x="-1" y="7084908"/>
            <a:ext cx="13004800" cy="230293"/>
          </a:xfrm>
          <a:prstGeom prst="rect">
            <a:avLst/>
          </a:prstGeom>
          <a:solidFill>
            <a:srgbClr val="194064"/>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i="0" sz="1920" u="none" cap="none" strike="noStrike">
              <a:solidFill>
                <a:srgbClr val="000000"/>
              </a:solidFill>
              <a:latin typeface="Arial"/>
              <a:ea typeface="Arial"/>
              <a:cs typeface="Arial"/>
              <a:sym typeface="Arial"/>
            </a:endParaRPr>
          </a:p>
        </p:txBody>
      </p:sp>
      <p:sp>
        <p:nvSpPr>
          <p:cNvPr id="40" name="Google Shape;40;p35"/>
          <p:cNvSpPr txBox="1"/>
          <p:nvPr/>
        </p:nvSpPr>
        <p:spPr>
          <a:xfrm>
            <a:off x="-2" y="7059697"/>
            <a:ext cx="1553921" cy="242528"/>
          </a:xfrm>
          <a:prstGeom prst="rect">
            <a:avLst/>
          </a:prstGeom>
          <a:noFill/>
          <a:ln>
            <a:noFill/>
          </a:ln>
        </p:spPr>
        <p:txBody>
          <a:bodyPr anchorCtr="0" anchor="b" bIns="43875" lIns="87775" spcFirstLastPara="1" rIns="87775" wrap="square" tIns="43875">
            <a:spAutoFit/>
          </a:bodyPr>
          <a:lstStyle/>
          <a:p>
            <a:pPr indent="0" lvl="0" marL="0" marR="0" rtl="0" algn="l">
              <a:spcBef>
                <a:spcPts val="0"/>
              </a:spcBef>
              <a:spcAft>
                <a:spcPts val="0"/>
              </a:spcAft>
              <a:buClr>
                <a:srgbClr val="E1EFD8"/>
              </a:buClr>
              <a:buSzPts val="1000"/>
              <a:buFont typeface="Quattrocento Sans"/>
              <a:buNone/>
            </a:pPr>
            <a:r>
              <a:rPr b="0" i="0" lang="en-US" sz="1000" u="none" cap="none" strike="noStrike">
                <a:solidFill>
                  <a:srgbClr val="E1EFD8"/>
                </a:solidFill>
                <a:latin typeface="Quattrocento Sans"/>
                <a:ea typeface="Quattrocento Sans"/>
                <a:cs typeface="Quattrocento Sans"/>
                <a:sym typeface="Quattrocento Sans"/>
              </a:rPr>
              <a:t>www.energy.gov/PPPO</a:t>
            </a:r>
            <a:endParaRPr/>
          </a:p>
        </p:txBody>
      </p:sp>
      <p:sp>
        <p:nvSpPr>
          <p:cNvPr id="41" name="Google Shape;41;p35"/>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i="0" lang="en-US" sz="1067" u="none" cap="none" strike="noStrike">
                <a:solidFill>
                  <a:srgbClr val="FFFFFF"/>
                </a:solidFill>
                <a:latin typeface="Calibri"/>
                <a:ea typeface="Calibri"/>
                <a:cs typeface="Calibri"/>
                <a:sym typeface="Calibri"/>
              </a:rPr>
              <a:t>‹#›</a:t>
            </a:fld>
            <a:endParaRPr b="0" i="0" sz="1067"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showMasterSp="0">
  <p:cSld name="5_Section Header">
    <p:spTree>
      <p:nvGrpSpPr>
        <p:cNvPr id="108" name="Shape 108"/>
        <p:cNvGrpSpPr/>
        <p:nvPr/>
      </p:nvGrpSpPr>
      <p:grpSpPr>
        <a:xfrm>
          <a:off x="0" y="0"/>
          <a:ext cx="0" cy="0"/>
          <a:chOff x="0" y="0"/>
          <a:chExt cx="0" cy="0"/>
        </a:xfrm>
      </p:grpSpPr>
      <p:sp>
        <p:nvSpPr>
          <p:cNvPr id="109" name="Google Shape;109;p44"/>
          <p:cNvSpPr/>
          <p:nvPr/>
        </p:nvSpPr>
        <p:spPr>
          <a:xfrm flipH="1">
            <a:off x="857955" y="-12982"/>
            <a:ext cx="3729063" cy="7097889"/>
          </a:xfrm>
          <a:custGeom>
            <a:rect b="b" l="l" r="r" t="t"/>
            <a:pathLst>
              <a:path extrusionOk="0" h="7097889" w="3786563">
                <a:moveTo>
                  <a:pt x="0" y="7097889"/>
                </a:moveTo>
                <a:lnTo>
                  <a:pt x="811983" y="0"/>
                </a:lnTo>
                <a:lnTo>
                  <a:pt x="3786563" y="11289"/>
                </a:lnTo>
                <a:lnTo>
                  <a:pt x="2634915" y="7097889"/>
                </a:lnTo>
                <a:lnTo>
                  <a:pt x="0" y="7097889"/>
                </a:lnTo>
                <a:close/>
              </a:path>
            </a:pathLst>
          </a:custGeom>
          <a:gradFill>
            <a:gsLst>
              <a:gs pos="0">
                <a:srgbClr val="62983E"/>
              </a:gs>
              <a:gs pos="3000">
                <a:srgbClr val="62983E"/>
              </a:gs>
              <a:gs pos="47000">
                <a:srgbClr val="CBDFBE"/>
              </a:gs>
              <a:gs pos="61000">
                <a:srgbClr val="E1EFD8"/>
              </a:gs>
              <a:gs pos="75000">
                <a:srgbClr val="F2F2F2">
                  <a:alpha val="0"/>
                </a:srgbClr>
              </a:gs>
              <a:gs pos="100000">
                <a:srgbClr val="F2F2F2">
                  <a:alpha val="0"/>
                </a:srgbClr>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10" name="Google Shape;110;p44"/>
          <p:cNvSpPr/>
          <p:nvPr/>
        </p:nvSpPr>
        <p:spPr>
          <a:xfrm>
            <a:off x="0" y="-1"/>
            <a:ext cx="1695702" cy="7089422"/>
          </a:xfrm>
          <a:custGeom>
            <a:rect b="b" l="l" r="r" t="t"/>
            <a:pathLst>
              <a:path extrusionOk="0" h="7089422" w="1695702">
                <a:moveTo>
                  <a:pt x="0" y="7089422"/>
                </a:moveTo>
                <a:lnTo>
                  <a:pt x="0" y="0"/>
                </a:lnTo>
                <a:lnTo>
                  <a:pt x="428978" y="1"/>
                </a:lnTo>
                <a:lnTo>
                  <a:pt x="1695702" y="7089422"/>
                </a:lnTo>
                <a:lnTo>
                  <a:pt x="0" y="7089422"/>
                </a:lnTo>
                <a:close/>
              </a:path>
            </a:pathLst>
          </a:custGeom>
          <a:gradFill>
            <a:gsLst>
              <a:gs pos="0">
                <a:srgbClr val="385623"/>
              </a:gs>
              <a:gs pos="1000">
                <a:srgbClr val="385623"/>
              </a:gs>
              <a:gs pos="64000">
                <a:srgbClr val="669E40"/>
              </a:gs>
              <a:gs pos="100000">
                <a:srgbClr val="669E40"/>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11" name="Google Shape;111;p44"/>
          <p:cNvSpPr/>
          <p:nvPr/>
        </p:nvSpPr>
        <p:spPr>
          <a:xfrm flipH="1">
            <a:off x="224266" y="0"/>
            <a:ext cx="1737360" cy="7086600"/>
          </a:xfrm>
          <a:prstGeom prst="parallelogram">
            <a:avLst>
              <a:gd fmla="val 72415" name="adj"/>
            </a:avLst>
          </a:prstGeom>
          <a:gradFill>
            <a:gsLst>
              <a:gs pos="0">
                <a:srgbClr val="595959"/>
              </a:gs>
              <a:gs pos="63000">
                <a:schemeClr val="accent6"/>
              </a:gs>
              <a:gs pos="100000">
                <a:schemeClr val="accent6"/>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12" name="Google Shape;112;p44"/>
          <p:cNvSpPr/>
          <p:nvPr/>
        </p:nvSpPr>
        <p:spPr>
          <a:xfrm flipH="1">
            <a:off x="401920" y="0"/>
            <a:ext cx="1760230" cy="7086600"/>
          </a:xfrm>
          <a:prstGeom prst="parallelogram">
            <a:avLst>
              <a:gd fmla="val 72415" name="adj"/>
            </a:avLst>
          </a:prstGeom>
          <a:gradFill>
            <a:gsLst>
              <a:gs pos="0">
                <a:srgbClr val="9BC97B"/>
              </a:gs>
              <a:gs pos="61000">
                <a:srgbClr val="A8D08C"/>
              </a:gs>
              <a:gs pos="80000">
                <a:srgbClr val="C4E0B2"/>
              </a:gs>
              <a:gs pos="91000">
                <a:srgbClr val="A8D08C"/>
              </a:gs>
              <a:gs pos="100000">
                <a:srgbClr val="A8D08C"/>
              </a:gs>
            </a:gsLst>
            <a:lin ang="10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13" name="Google Shape;113;p44"/>
          <p:cNvSpPr/>
          <p:nvPr/>
        </p:nvSpPr>
        <p:spPr>
          <a:xfrm rot="10800000">
            <a:off x="12112978" y="0"/>
            <a:ext cx="891822" cy="7315200"/>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14" name="Google Shape;114;p44"/>
          <p:cNvSpPr/>
          <p:nvPr/>
        </p:nvSpPr>
        <p:spPr>
          <a:xfrm flipH="1">
            <a:off x="-1" y="7084908"/>
            <a:ext cx="13004800" cy="230293"/>
          </a:xfrm>
          <a:prstGeom prst="rect">
            <a:avLst/>
          </a:prstGeom>
          <a:solidFill>
            <a:srgbClr val="194064"/>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sz="1920">
              <a:solidFill>
                <a:srgbClr val="000000"/>
              </a:solidFill>
              <a:latin typeface="Arial"/>
              <a:ea typeface="Arial"/>
              <a:cs typeface="Arial"/>
              <a:sym typeface="Arial"/>
            </a:endParaRPr>
          </a:p>
        </p:txBody>
      </p:sp>
      <p:sp>
        <p:nvSpPr>
          <p:cNvPr id="115" name="Google Shape;115;p44"/>
          <p:cNvSpPr txBox="1"/>
          <p:nvPr/>
        </p:nvSpPr>
        <p:spPr>
          <a:xfrm>
            <a:off x="-2" y="7059697"/>
            <a:ext cx="1553921" cy="242528"/>
          </a:xfrm>
          <a:prstGeom prst="rect">
            <a:avLst/>
          </a:prstGeom>
          <a:noFill/>
          <a:ln>
            <a:noFill/>
          </a:ln>
        </p:spPr>
        <p:txBody>
          <a:bodyPr anchorCtr="0" anchor="b" bIns="43875" lIns="87775" spcFirstLastPara="1" rIns="87775" wrap="square" tIns="43875">
            <a:spAutoFit/>
          </a:bodyPr>
          <a:lstStyle/>
          <a:p>
            <a:pPr indent="0" lvl="0" marL="0" marR="0" rtl="0" algn="l">
              <a:spcBef>
                <a:spcPts val="0"/>
              </a:spcBef>
              <a:spcAft>
                <a:spcPts val="0"/>
              </a:spcAft>
              <a:buClr>
                <a:srgbClr val="E1EFD8"/>
              </a:buClr>
              <a:buSzPts val="1000"/>
              <a:buFont typeface="Quattrocento Sans"/>
              <a:buNone/>
            </a:pPr>
            <a:r>
              <a:rPr lang="en-US" sz="1000">
                <a:solidFill>
                  <a:srgbClr val="E1EFD8"/>
                </a:solidFill>
                <a:latin typeface="Quattrocento Sans"/>
                <a:ea typeface="Quattrocento Sans"/>
                <a:cs typeface="Quattrocento Sans"/>
                <a:sym typeface="Quattrocento Sans"/>
              </a:rPr>
              <a:t>www.energy.gov/PPPO</a:t>
            </a:r>
            <a:endParaRPr/>
          </a:p>
        </p:txBody>
      </p:sp>
      <p:sp>
        <p:nvSpPr>
          <p:cNvPr id="116" name="Google Shape;116;p44"/>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lang="en-US" sz="1067">
                <a:solidFill>
                  <a:srgbClr val="FFFFFF"/>
                </a:solidFill>
                <a:latin typeface="Calibri"/>
                <a:ea typeface="Calibri"/>
                <a:cs typeface="Calibri"/>
                <a:sym typeface="Calibri"/>
              </a:rPr>
              <a:t>‹#›</a:t>
            </a:fld>
            <a:endParaRPr b="0" sz="1067">
              <a:solidFill>
                <a:srgbClr val="FFFFFF"/>
              </a:solidFill>
              <a:latin typeface="Calibri"/>
              <a:ea typeface="Calibri"/>
              <a:cs typeface="Calibri"/>
              <a:sym typeface="Calibri"/>
            </a:endParaRPr>
          </a:p>
        </p:txBody>
      </p:sp>
      <p:sp>
        <p:nvSpPr>
          <p:cNvPr id="117" name="Google Shape;117;p44"/>
          <p:cNvSpPr txBox="1"/>
          <p:nvPr>
            <p:ph type="title"/>
          </p:nvPr>
        </p:nvSpPr>
        <p:spPr>
          <a:xfrm>
            <a:off x="575733" y="2062975"/>
            <a:ext cx="3206045" cy="354608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3600"/>
              <a:buFont typeface="Quattrocento Sans"/>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8" name="Google Shape;118;p44"/>
          <p:cNvPicPr preferRelativeResize="0"/>
          <p:nvPr/>
        </p:nvPicPr>
        <p:blipFill rotWithShape="1">
          <a:blip r:embed="rId2">
            <a:alphaModFix/>
          </a:blip>
          <a:srcRect b="0" l="0" r="0" t="0"/>
          <a:stretch/>
        </p:blipFill>
        <p:spPr>
          <a:xfrm>
            <a:off x="1361825" y="681005"/>
            <a:ext cx="1554910" cy="1193525"/>
          </a:xfrm>
          <a:prstGeom prst="rect">
            <a:avLst/>
          </a:prstGeom>
          <a:noFill/>
          <a:ln>
            <a:noFill/>
          </a:ln>
        </p:spPr>
      </p:pic>
      <p:sp>
        <p:nvSpPr>
          <p:cNvPr id="119" name="Google Shape;119;p44"/>
          <p:cNvSpPr txBox="1"/>
          <p:nvPr>
            <p:ph idx="1" type="body"/>
          </p:nvPr>
        </p:nvSpPr>
        <p:spPr>
          <a:xfrm>
            <a:off x="3959420" y="681005"/>
            <a:ext cx="8686063" cy="5907759"/>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showMasterSp="0">
  <p:cSld name="2_Section Header">
    <p:spTree>
      <p:nvGrpSpPr>
        <p:cNvPr id="120" name="Shape 120"/>
        <p:cNvGrpSpPr/>
        <p:nvPr/>
      </p:nvGrpSpPr>
      <p:grpSpPr>
        <a:xfrm>
          <a:off x="0" y="0"/>
          <a:ext cx="0" cy="0"/>
          <a:chOff x="0" y="0"/>
          <a:chExt cx="0" cy="0"/>
        </a:xfrm>
      </p:grpSpPr>
      <p:grpSp>
        <p:nvGrpSpPr>
          <p:cNvPr id="121" name="Google Shape;121;p45"/>
          <p:cNvGrpSpPr/>
          <p:nvPr/>
        </p:nvGrpSpPr>
        <p:grpSpPr>
          <a:xfrm>
            <a:off x="0" y="-1"/>
            <a:ext cx="6826802" cy="7097890"/>
            <a:chOff x="0" y="-1"/>
            <a:chExt cx="7064896" cy="7097890"/>
          </a:xfrm>
        </p:grpSpPr>
        <p:sp>
          <p:nvSpPr>
            <p:cNvPr id="122" name="Google Shape;122;p45"/>
            <p:cNvSpPr/>
            <p:nvPr/>
          </p:nvSpPr>
          <p:spPr>
            <a:xfrm flipH="1">
              <a:off x="3097003" y="0"/>
              <a:ext cx="3967893" cy="7097889"/>
            </a:xfrm>
            <a:custGeom>
              <a:rect b="b" l="l" r="r" t="t"/>
              <a:pathLst>
                <a:path extrusionOk="0" h="7097889" w="3980000">
                  <a:moveTo>
                    <a:pt x="0" y="7088364"/>
                  </a:moveTo>
                  <a:lnTo>
                    <a:pt x="1256889" y="0"/>
                  </a:lnTo>
                  <a:lnTo>
                    <a:pt x="3980000" y="1764"/>
                  </a:lnTo>
                  <a:lnTo>
                    <a:pt x="2702618" y="7097889"/>
                  </a:lnTo>
                  <a:lnTo>
                    <a:pt x="0" y="7088364"/>
                  </a:lnTo>
                  <a:close/>
                </a:path>
              </a:pathLst>
            </a:custGeom>
            <a:gradFill>
              <a:gsLst>
                <a:gs pos="0">
                  <a:srgbClr val="296BA9"/>
                </a:gs>
                <a:gs pos="17000">
                  <a:srgbClr val="296BA9"/>
                </a:gs>
                <a:gs pos="100000">
                  <a:schemeClr val="accent1"/>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23" name="Google Shape;123;p45"/>
            <p:cNvSpPr/>
            <p:nvPr/>
          </p:nvSpPr>
          <p:spPr>
            <a:xfrm flipH="1">
              <a:off x="674511" y="0"/>
              <a:ext cx="3967893" cy="7097889"/>
            </a:xfrm>
            <a:custGeom>
              <a:rect b="b" l="l" r="r" t="t"/>
              <a:pathLst>
                <a:path extrusionOk="0" h="7097889" w="3980000">
                  <a:moveTo>
                    <a:pt x="0" y="7088364"/>
                  </a:moveTo>
                  <a:lnTo>
                    <a:pt x="1256889" y="0"/>
                  </a:lnTo>
                  <a:lnTo>
                    <a:pt x="3980000" y="1764"/>
                  </a:lnTo>
                  <a:lnTo>
                    <a:pt x="2702618" y="7097889"/>
                  </a:lnTo>
                  <a:lnTo>
                    <a:pt x="0" y="7088364"/>
                  </a:lnTo>
                  <a:close/>
                </a:path>
              </a:pathLst>
            </a:custGeom>
            <a:gradFill>
              <a:gsLst>
                <a:gs pos="0">
                  <a:srgbClr val="173E62"/>
                </a:gs>
                <a:gs pos="100000">
                  <a:srgbClr val="2E79BF"/>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24" name="Google Shape;124;p45"/>
            <p:cNvSpPr/>
            <p:nvPr/>
          </p:nvSpPr>
          <p:spPr>
            <a:xfrm>
              <a:off x="0" y="-1"/>
              <a:ext cx="1695702" cy="7089422"/>
            </a:xfrm>
            <a:custGeom>
              <a:rect b="b" l="l" r="r" t="t"/>
              <a:pathLst>
                <a:path extrusionOk="0" h="7089422" w="1695702">
                  <a:moveTo>
                    <a:pt x="0" y="7089422"/>
                  </a:moveTo>
                  <a:lnTo>
                    <a:pt x="0" y="0"/>
                  </a:lnTo>
                  <a:lnTo>
                    <a:pt x="428978" y="1"/>
                  </a:lnTo>
                  <a:lnTo>
                    <a:pt x="1695702" y="7089422"/>
                  </a:lnTo>
                  <a:lnTo>
                    <a:pt x="0" y="7089422"/>
                  </a:lnTo>
                  <a:close/>
                </a:path>
              </a:pathLst>
            </a:custGeom>
            <a:gradFill>
              <a:gsLst>
                <a:gs pos="0">
                  <a:srgbClr val="102B43"/>
                </a:gs>
                <a:gs pos="1000">
                  <a:srgbClr val="102B43"/>
                </a:gs>
                <a:gs pos="64000">
                  <a:schemeClr val="accent5"/>
                </a:gs>
                <a:gs pos="100000">
                  <a:schemeClr val="accent5"/>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25" name="Google Shape;125;p45"/>
            <p:cNvSpPr/>
            <p:nvPr/>
          </p:nvSpPr>
          <p:spPr>
            <a:xfrm flipH="1">
              <a:off x="224266" y="0"/>
              <a:ext cx="1737360" cy="7086600"/>
            </a:xfrm>
            <a:prstGeom prst="parallelogram">
              <a:avLst>
                <a:gd fmla="val 72415" name="adj"/>
              </a:avLst>
            </a:prstGeom>
            <a:solidFill>
              <a:srgbClr val="2561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26" name="Google Shape;126;p45"/>
            <p:cNvSpPr/>
            <p:nvPr/>
          </p:nvSpPr>
          <p:spPr>
            <a:xfrm flipH="1">
              <a:off x="3357104" y="0"/>
              <a:ext cx="1760230" cy="7086600"/>
            </a:xfrm>
            <a:prstGeom prst="parallelogram">
              <a:avLst>
                <a:gd fmla="val 72415" name="adj"/>
              </a:avLst>
            </a:prstGeom>
            <a:gradFill>
              <a:gsLst>
                <a:gs pos="0">
                  <a:srgbClr val="2C75B8"/>
                </a:gs>
                <a:gs pos="25000">
                  <a:srgbClr val="2C75B8"/>
                </a:gs>
                <a:gs pos="100000">
                  <a:schemeClr val="accent1"/>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grpSp>
      <p:sp>
        <p:nvSpPr>
          <p:cNvPr id="127" name="Google Shape;127;p45"/>
          <p:cNvSpPr/>
          <p:nvPr/>
        </p:nvSpPr>
        <p:spPr>
          <a:xfrm rot="10800000">
            <a:off x="12112978" y="0"/>
            <a:ext cx="891822" cy="7315200"/>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28" name="Google Shape;128;p45"/>
          <p:cNvSpPr/>
          <p:nvPr/>
        </p:nvSpPr>
        <p:spPr>
          <a:xfrm flipH="1">
            <a:off x="-1" y="7084908"/>
            <a:ext cx="13004800" cy="230293"/>
          </a:xfrm>
          <a:prstGeom prst="rect">
            <a:avLst/>
          </a:prstGeom>
          <a:solidFill>
            <a:srgbClr val="194064"/>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sz="1920">
              <a:solidFill>
                <a:srgbClr val="000000"/>
              </a:solidFill>
              <a:latin typeface="Arial"/>
              <a:ea typeface="Arial"/>
              <a:cs typeface="Arial"/>
              <a:sym typeface="Arial"/>
            </a:endParaRPr>
          </a:p>
        </p:txBody>
      </p:sp>
      <p:sp>
        <p:nvSpPr>
          <p:cNvPr id="129" name="Google Shape;129;p45"/>
          <p:cNvSpPr txBox="1"/>
          <p:nvPr/>
        </p:nvSpPr>
        <p:spPr>
          <a:xfrm>
            <a:off x="-2" y="7059697"/>
            <a:ext cx="1553921" cy="242528"/>
          </a:xfrm>
          <a:prstGeom prst="rect">
            <a:avLst/>
          </a:prstGeom>
          <a:noFill/>
          <a:ln>
            <a:noFill/>
          </a:ln>
        </p:spPr>
        <p:txBody>
          <a:bodyPr anchorCtr="0" anchor="b" bIns="43875" lIns="87775" spcFirstLastPara="1" rIns="87775" wrap="square" tIns="43875">
            <a:spAutoFit/>
          </a:bodyPr>
          <a:lstStyle/>
          <a:p>
            <a:pPr indent="0" lvl="0" marL="0" marR="0" rtl="0" algn="l">
              <a:spcBef>
                <a:spcPts val="0"/>
              </a:spcBef>
              <a:spcAft>
                <a:spcPts val="0"/>
              </a:spcAft>
              <a:buClr>
                <a:srgbClr val="E1EFD8"/>
              </a:buClr>
              <a:buSzPts val="1000"/>
              <a:buFont typeface="Quattrocento Sans"/>
              <a:buNone/>
            </a:pPr>
            <a:r>
              <a:rPr lang="en-US" sz="1000">
                <a:solidFill>
                  <a:srgbClr val="E1EFD8"/>
                </a:solidFill>
                <a:latin typeface="Quattrocento Sans"/>
                <a:ea typeface="Quattrocento Sans"/>
                <a:cs typeface="Quattrocento Sans"/>
                <a:sym typeface="Quattrocento Sans"/>
              </a:rPr>
              <a:t>www.energy.gov/PPPO</a:t>
            </a:r>
            <a:endParaRPr/>
          </a:p>
        </p:txBody>
      </p:sp>
      <p:sp>
        <p:nvSpPr>
          <p:cNvPr id="130" name="Google Shape;130;p45"/>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lang="en-US" sz="1067">
                <a:solidFill>
                  <a:srgbClr val="FFFFFF"/>
                </a:solidFill>
                <a:latin typeface="Calibri"/>
                <a:ea typeface="Calibri"/>
                <a:cs typeface="Calibri"/>
                <a:sym typeface="Calibri"/>
              </a:rPr>
              <a:t>‹#›</a:t>
            </a:fld>
            <a:endParaRPr b="0" sz="1067">
              <a:solidFill>
                <a:srgbClr val="FFFFFF"/>
              </a:solidFill>
              <a:latin typeface="Calibri"/>
              <a:ea typeface="Calibri"/>
              <a:cs typeface="Calibri"/>
              <a:sym typeface="Calibri"/>
            </a:endParaRPr>
          </a:p>
        </p:txBody>
      </p:sp>
      <p:sp>
        <p:nvSpPr>
          <p:cNvPr id="131" name="Google Shape;131;p45"/>
          <p:cNvSpPr txBox="1"/>
          <p:nvPr>
            <p:ph type="title"/>
          </p:nvPr>
        </p:nvSpPr>
        <p:spPr>
          <a:xfrm>
            <a:off x="575734" y="1738489"/>
            <a:ext cx="5398346" cy="199813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Quattrocento Sans"/>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45"/>
          <p:cNvSpPr txBox="1"/>
          <p:nvPr>
            <p:ph idx="1" type="body"/>
          </p:nvPr>
        </p:nvSpPr>
        <p:spPr>
          <a:xfrm>
            <a:off x="575733" y="4346222"/>
            <a:ext cx="5929841" cy="2404534"/>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495"/>
              </a:spcBef>
              <a:spcAft>
                <a:spcPts val="0"/>
              </a:spcAft>
              <a:buClr>
                <a:schemeClr val="lt1"/>
              </a:buClr>
              <a:buSzPts val="2800"/>
              <a:buFont typeface="Arial"/>
              <a:buChar char="•"/>
              <a:defRPr sz="2800">
                <a:solidFill>
                  <a:schemeClr val="lt1"/>
                </a:solidFill>
              </a:defRPr>
            </a:lvl1pPr>
            <a:lvl2pPr indent="-396240" lvl="1" marL="914400" algn="l">
              <a:lnSpc>
                <a:spcPct val="100000"/>
              </a:lnSpc>
              <a:spcBef>
                <a:spcPts val="600"/>
              </a:spcBef>
              <a:spcAft>
                <a:spcPts val="0"/>
              </a:spcAft>
              <a:buSzPts val="2640"/>
              <a:buFont typeface="Arial"/>
              <a:buChar char="•"/>
              <a:defRPr sz="2640">
                <a:solidFill>
                  <a:schemeClr val="dk1"/>
                </a:solidFill>
              </a:defRPr>
            </a:lvl2pPr>
            <a:lvl3pPr indent="-375285" lvl="2" marL="1371600" algn="l">
              <a:lnSpc>
                <a:spcPct val="100000"/>
              </a:lnSpc>
              <a:spcBef>
                <a:spcPts val="600"/>
              </a:spcBef>
              <a:spcAft>
                <a:spcPts val="0"/>
              </a:spcAft>
              <a:buSzPts val="2310"/>
              <a:buFont typeface="Arial"/>
              <a:buChar char="•"/>
              <a:defRPr sz="2310">
                <a:solidFill>
                  <a:schemeClr val="dk1"/>
                </a:solidFill>
              </a:defRPr>
            </a:lvl3pPr>
            <a:lvl4pPr indent="-354393" lvl="3" marL="1828800" algn="l">
              <a:lnSpc>
                <a:spcPct val="100000"/>
              </a:lnSpc>
              <a:spcBef>
                <a:spcPts val="600"/>
              </a:spcBef>
              <a:spcAft>
                <a:spcPts val="0"/>
              </a:spcAft>
              <a:buSzPts val="1981"/>
              <a:buFont typeface="Arial"/>
              <a:buChar char="•"/>
              <a:defRPr sz="1981">
                <a:solidFill>
                  <a:schemeClr val="dk1"/>
                </a:solidFill>
              </a:defRPr>
            </a:lvl4pPr>
            <a:lvl5pPr indent="-354393" lvl="4" marL="2286000" algn="l">
              <a:lnSpc>
                <a:spcPct val="100000"/>
              </a:lnSpc>
              <a:spcBef>
                <a:spcPts val="600"/>
              </a:spcBef>
              <a:spcAft>
                <a:spcPts val="0"/>
              </a:spcAft>
              <a:buSzPts val="1981"/>
              <a:buFont typeface="Arial"/>
              <a:buChar char="•"/>
              <a:defRPr sz="1981">
                <a:solidFill>
                  <a:schemeClr val="dk1"/>
                </a:solidFill>
              </a:defRPr>
            </a:lvl5pPr>
            <a:lvl6pPr indent="-228600" lvl="5" marL="2743200" algn="l">
              <a:lnSpc>
                <a:spcPct val="90000"/>
              </a:lnSpc>
              <a:spcBef>
                <a:spcPts val="413"/>
              </a:spcBef>
              <a:spcAft>
                <a:spcPts val="0"/>
              </a:spcAft>
              <a:buClr>
                <a:srgbClr val="888888"/>
              </a:buClr>
              <a:buSzPts val="1320"/>
              <a:buNone/>
              <a:defRPr sz="1320">
                <a:solidFill>
                  <a:srgbClr val="888888"/>
                </a:solidFill>
              </a:defRPr>
            </a:lvl6pPr>
            <a:lvl7pPr indent="-228600" lvl="6" marL="3200400" algn="l">
              <a:lnSpc>
                <a:spcPct val="90000"/>
              </a:lnSpc>
              <a:spcBef>
                <a:spcPts val="413"/>
              </a:spcBef>
              <a:spcAft>
                <a:spcPts val="0"/>
              </a:spcAft>
              <a:buClr>
                <a:srgbClr val="888888"/>
              </a:buClr>
              <a:buSzPts val="1320"/>
              <a:buNone/>
              <a:defRPr sz="1320">
                <a:solidFill>
                  <a:srgbClr val="888888"/>
                </a:solidFill>
              </a:defRPr>
            </a:lvl7pPr>
            <a:lvl8pPr indent="-228600" lvl="7" marL="3657600" algn="l">
              <a:lnSpc>
                <a:spcPct val="90000"/>
              </a:lnSpc>
              <a:spcBef>
                <a:spcPts val="413"/>
              </a:spcBef>
              <a:spcAft>
                <a:spcPts val="0"/>
              </a:spcAft>
              <a:buClr>
                <a:srgbClr val="888888"/>
              </a:buClr>
              <a:buSzPts val="1320"/>
              <a:buNone/>
              <a:defRPr sz="1320">
                <a:solidFill>
                  <a:srgbClr val="888888"/>
                </a:solidFill>
              </a:defRPr>
            </a:lvl8pPr>
            <a:lvl9pPr indent="-228600" lvl="8" marL="4114800" algn="l">
              <a:lnSpc>
                <a:spcPct val="90000"/>
              </a:lnSpc>
              <a:spcBef>
                <a:spcPts val="413"/>
              </a:spcBef>
              <a:spcAft>
                <a:spcPts val="0"/>
              </a:spcAft>
              <a:buClr>
                <a:srgbClr val="888888"/>
              </a:buClr>
              <a:buSzPts val="1320"/>
              <a:buNone/>
              <a:defRPr sz="1320">
                <a:solidFill>
                  <a:srgbClr val="888888"/>
                </a:solidFill>
              </a:defRPr>
            </a:lvl9pPr>
          </a:lstStyle>
          <a:p/>
        </p:txBody>
      </p:sp>
      <p:pic>
        <p:nvPicPr>
          <p:cNvPr id="133" name="Google Shape;133;p45"/>
          <p:cNvPicPr preferRelativeResize="0"/>
          <p:nvPr/>
        </p:nvPicPr>
        <p:blipFill rotWithShape="1">
          <a:blip r:embed="rId2">
            <a:alphaModFix/>
          </a:blip>
          <a:srcRect b="0" l="0" r="0" t="0"/>
          <a:stretch/>
        </p:blipFill>
        <p:spPr>
          <a:xfrm>
            <a:off x="124179" y="235098"/>
            <a:ext cx="1277824" cy="980838"/>
          </a:xfrm>
          <a:prstGeom prst="rect">
            <a:avLst/>
          </a:prstGeom>
          <a:noFill/>
          <a:ln>
            <a:noFill/>
          </a:ln>
        </p:spPr>
      </p:pic>
      <p:sp>
        <p:nvSpPr>
          <p:cNvPr id="134" name="Google Shape;134;p45"/>
          <p:cNvSpPr/>
          <p:nvPr>
            <p:ph idx="2" type="pic"/>
          </p:nvPr>
        </p:nvSpPr>
        <p:spPr>
          <a:xfrm>
            <a:off x="6505575" y="234949"/>
            <a:ext cx="6262571" cy="3200400"/>
          </a:xfrm>
          <a:prstGeom prst="rect">
            <a:avLst/>
          </a:prstGeom>
          <a:noFill/>
          <a:ln>
            <a:noFill/>
          </a:ln>
        </p:spPr>
      </p:sp>
      <p:sp>
        <p:nvSpPr>
          <p:cNvPr id="135" name="Google Shape;135;p45"/>
          <p:cNvSpPr/>
          <p:nvPr>
            <p:ph idx="3" type="pic"/>
          </p:nvPr>
        </p:nvSpPr>
        <p:spPr>
          <a:xfrm>
            <a:off x="6505575" y="3612993"/>
            <a:ext cx="6262571" cy="32004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showMasterSp="0">
  <p:cSld name="3_Section Header">
    <p:spTree>
      <p:nvGrpSpPr>
        <p:cNvPr id="136" name="Shape 136"/>
        <p:cNvGrpSpPr/>
        <p:nvPr/>
      </p:nvGrpSpPr>
      <p:grpSpPr>
        <a:xfrm>
          <a:off x="0" y="0"/>
          <a:ext cx="0" cy="0"/>
          <a:chOff x="0" y="0"/>
          <a:chExt cx="0" cy="0"/>
        </a:xfrm>
      </p:grpSpPr>
      <p:grpSp>
        <p:nvGrpSpPr>
          <p:cNvPr id="137" name="Google Shape;137;p46"/>
          <p:cNvGrpSpPr/>
          <p:nvPr/>
        </p:nvGrpSpPr>
        <p:grpSpPr>
          <a:xfrm>
            <a:off x="0" y="-1"/>
            <a:ext cx="6791130" cy="7097890"/>
            <a:chOff x="0" y="-1"/>
            <a:chExt cx="6791130" cy="7097890"/>
          </a:xfrm>
        </p:grpSpPr>
        <p:sp>
          <p:nvSpPr>
            <p:cNvPr id="138" name="Google Shape;138;p46"/>
            <p:cNvSpPr/>
            <p:nvPr/>
          </p:nvSpPr>
          <p:spPr>
            <a:xfrm flipH="1">
              <a:off x="2956959" y="0"/>
              <a:ext cx="3834171" cy="7097889"/>
            </a:xfrm>
            <a:custGeom>
              <a:rect b="b" l="l" r="r" t="t"/>
              <a:pathLst>
                <a:path extrusionOk="0" h="7097889" w="3980000">
                  <a:moveTo>
                    <a:pt x="0" y="7088364"/>
                  </a:moveTo>
                  <a:lnTo>
                    <a:pt x="1256889" y="0"/>
                  </a:lnTo>
                  <a:lnTo>
                    <a:pt x="3980000" y="1764"/>
                  </a:lnTo>
                  <a:lnTo>
                    <a:pt x="2702618" y="7097889"/>
                  </a:lnTo>
                  <a:lnTo>
                    <a:pt x="0" y="7088364"/>
                  </a:lnTo>
                  <a:close/>
                </a:path>
              </a:pathLst>
            </a:custGeom>
            <a:gradFill>
              <a:gsLst>
                <a:gs pos="0">
                  <a:srgbClr val="777777"/>
                </a:gs>
                <a:gs pos="12000">
                  <a:srgbClr val="777777"/>
                </a:gs>
                <a:gs pos="100000">
                  <a:srgbClr val="AFAFAF"/>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39" name="Google Shape;139;p46"/>
            <p:cNvSpPr/>
            <p:nvPr/>
          </p:nvSpPr>
          <p:spPr>
            <a:xfrm flipH="1">
              <a:off x="651779" y="0"/>
              <a:ext cx="3834171" cy="7097889"/>
            </a:xfrm>
            <a:custGeom>
              <a:rect b="b" l="l" r="r" t="t"/>
              <a:pathLst>
                <a:path extrusionOk="0" h="7097889" w="3980000">
                  <a:moveTo>
                    <a:pt x="0" y="7088364"/>
                  </a:moveTo>
                  <a:lnTo>
                    <a:pt x="1256889" y="0"/>
                  </a:lnTo>
                  <a:lnTo>
                    <a:pt x="3980000" y="1764"/>
                  </a:lnTo>
                  <a:lnTo>
                    <a:pt x="2702618" y="7097889"/>
                  </a:lnTo>
                  <a:lnTo>
                    <a:pt x="0" y="7088364"/>
                  </a:lnTo>
                  <a:close/>
                </a:path>
              </a:pathLst>
            </a:custGeom>
            <a:gradFill>
              <a:gsLst>
                <a:gs pos="0">
                  <a:srgbClr val="666666"/>
                </a:gs>
                <a:gs pos="12000">
                  <a:srgbClr val="666666"/>
                </a:gs>
                <a:gs pos="100000">
                  <a:srgbClr val="8C8C8C"/>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40" name="Google Shape;140;p46"/>
            <p:cNvSpPr/>
            <p:nvPr/>
          </p:nvSpPr>
          <p:spPr>
            <a:xfrm>
              <a:off x="0" y="-1"/>
              <a:ext cx="1638555" cy="7089422"/>
            </a:xfrm>
            <a:custGeom>
              <a:rect b="b" l="l" r="r" t="t"/>
              <a:pathLst>
                <a:path extrusionOk="0" h="7089422" w="1695702">
                  <a:moveTo>
                    <a:pt x="0" y="7089422"/>
                  </a:moveTo>
                  <a:lnTo>
                    <a:pt x="0" y="0"/>
                  </a:lnTo>
                  <a:lnTo>
                    <a:pt x="428978" y="1"/>
                  </a:lnTo>
                  <a:lnTo>
                    <a:pt x="1695702" y="7089422"/>
                  </a:lnTo>
                  <a:lnTo>
                    <a:pt x="0" y="7089422"/>
                  </a:lnTo>
                  <a:close/>
                </a:path>
              </a:pathLst>
            </a:custGeom>
            <a:gradFill>
              <a:gsLst>
                <a:gs pos="0">
                  <a:srgbClr val="3F3F3F"/>
                </a:gs>
                <a:gs pos="23000">
                  <a:srgbClr val="3F3F3F"/>
                </a:gs>
                <a:gs pos="64000">
                  <a:srgbClr val="696969"/>
                </a:gs>
                <a:gs pos="100000">
                  <a:srgbClr val="696969"/>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41" name="Google Shape;141;p46"/>
            <p:cNvSpPr/>
            <p:nvPr/>
          </p:nvSpPr>
          <p:spPr>
            <a:xfrm flipH="1">
              <a:off x="216708" y="0"/>
              <a:ext cx="1678809" cy="7086600"/>
            </a:xfrm>
            <a:prstGeom prst="parallelogram">
              <a:avLst>
                <a:gd fmla="val 72415" name="adj"/>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42" name="Google Shape;142;p46"/>
            <p:cNvSpPr/>
            <p:nvPr/>
          </p:nvSpPr>
          <p:spPr>
            <a:xfrm flipH="1">
              <a:off x="3243966" y="0"/>
              <a:ext cx="1700908" cy="7086600"/>
            </a:xfrm>
            <a:prstGeom prst="parallelogram">
              <a:avLst>
                <a:gd fmla="val 72415" name="adj"/>
              </a:avLst>
            </a:prstGeom>
            <a:solidFill>
              <a:srgbClr val="8A8A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grpSp>
      <p:sp>
        <p:nvSpPr>
          <p:cNvPr id="143" name="Google Shape;143;p46"/>
          <p:cNvSpPr/>
          <p:nvPr/>
        </p:nvSpPr>
        <p:spPr>
          <a:xfrm rot="10800000">
            <a:off x="12112978" y="0"/>
            <a:ext cx="891822" cy="7315200"/>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44" name="Google Shape;144;p46"/>
          <p:cNvSpPr/>
          <p:nvPr/>
        </p:nvSpPr>
        <p:spPr>
          <a:xfrm flipH="1">
            <a:off x="-1" y="7084908"/>
            <a:ext cx="13004800" cy="230293"/>
          </a:xfrm>
          <a:prstGeom prst="rect">
            <a:avLst/>
          </a:prstGeom>
          <a:solidFill>
            <a:srgbClr val="194064"/>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sz="1920">
              <a:solidFill>
                <a:srgbClr val="000000"/>
              </a:solidFill>
              <a:latin typeface="Arial"/>
              <a:ea typeface="Arial"/>
              <a:cs typeface="Arial"/>
              <a:sym typeface="Arial"/>
            </a:endParaRPr>
          </a:p>
        </p:txBody>
      </p:sp>
      <p:sp>
        <p:nvSpPr>
          <p:cNvPr id="145" name="Google Shape;145;p46"/>
          <p:cNvSpPr txBox="1"/>
          <p:nvPr/>
        </p:nvSpPr>
        <p:spPr>
          <a:xfrm>
            <a:off x="-2" y="7059697"/>
            <a:ext cx="1553921" cy="242528"/>
          </a:xfrm>
          <a:prstGeom prst="rect">
            <a:avLst/>
          </a:prstGeom>
          <a:noFill/>
          <a:ln>
            <a:noFill/>
          </a:ln>
        </p:spPr>
        <p:txBody>
          <a:bodyPr anchorCtr="0" anchor="b" bIns="43875" lIns="87775" spcFirstLastPara="1" rIns="87775" wrap="square" tIns="43875">
            <a:spAutoFit/>
          </a:bodyPr>
          <a:lstStyle/>
          <a:p>
            <a:pPr indent="0" lvl="0" marL="0" marR="0" rtl="0" algn="l">
              <a:spcBef>
                <a:spcPts val="0"/>
              </a:spcBef>
              <a:spcAft>
                <a:spcPts val="0"/>
              </a:spcAft>
              <a:buClr>
                <a:srgbClr val="E1EFD8"/>
              </a:buClr>
              <a:buSzPts val="1000"/>
              <a:buFont typeface="Quattrocento Sans"/>
              <a:buNone/>
            </a:pPr>
            <a:r>
              <a:rPr lang="en-US" sz="1000">
                <a:solidFill>
                  <a:srgbClr val="E1EFD8"/>
                </a:solidFill>
                <a:latin typeface="Quattrocento Sans"/>
                <a:ea typeface="Quattrocento Sans"/>
                <a:cs typeface="Quattrocento Sans"/>
                <a:sym typeface="Quattrocento Sans"/>
              </a:rPr>
              <a:t>www.energy.gov/PPPO</a:t>
            </a:r>
            <a:endParaRPr/>
          </a:p>
        </p:txBody>
      </p:sp>
      <p:sp>
        <p:nvSpPr>
          <p:cNvPr id="146" name="Google Shape;146;p46"/>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lang="en-US" sz="1067">
                <a:solidFill>
                  <a:srgbClr val="FFFFFF"/>
                </a:solidFill>
                <a:latin typeface="Calibri"/>
                <a:ea typeface="Calibri"/>
                <a:cs typeface="Calibri"/>
                <a:sym typeface="Calibri"/>
              </a:rPr>
              <a:t>‹#›</a:t>
            </a:fld>
            <a:endParaRPr b="0" sz="1067">
              <a:solidFill>
                <a:srgbClr val="FFFFFF"/>
              </a:solidFill>
              <a:latin typeface="Calibri"/>
              <a:ea typeface="Calibri"/>
              <a:cs typeface="Calibri"/>
              <a:sym typeface="Calibri"/>
            </a:endParaRPr>
          </a:p>
        </p:txBody>
      </p:sp>
      <p:sp>
        <p:nvSpPr>
          <p:cNvPr id="147" name="Google Shape;147;p46"/>
          <p:cNvSpPr txBox="1"/>
          <p:nvPr>
            <p:ph type="title"/>
          </p:nvPr>
        </p:nvSpPr>
        <p:spPr>
          <a:xfrm>
            <a:off x="575733" y="1738489"/>
            <a:ext cx="5337387" cy="199813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Quattrocento Sans"/>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46"/>
          <p:cNvSpPr txBox="1"/>
          <p:nvPr>
            <p:ph idx="1" type="body"/>
          </p:nvPr>
        </p:nvSpPr>
        <p:spPr>
          <a:xfrm>
            <a:off x="575733" y="4346222"/>
            <a:ext cx="5939367" cy="2404534"/>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495"/>
              </a:spcBef>
              <a:spcAft>
                <a:spcPts val="0"/>
              </a:spcAft>
              <a:buClr>
                <a:schemeClr val="lt1"/>
              </a:buClr>
              <a:buSzPts val="2800"/>
              <a:buFont typeface="Arial"/>
              <a:buChar char="•"/>
              <a:defRPr sz="2800">
                <a:solidFill>
                  <a:schemeClr val="lt1"/>
                </a:solidFill>
              </a:defRPr>
            </a:lvl1pPr>
            <a:lvl2pPr indent="-396240" lvl="1" marL="914400" algn="l">
              <a:lnSpc>
                <a:spcPct val="100000"/>
              </a:lnSpc>
              <a:spcBef>
                <a:spcPts val="600"/>
              </a:spcBef>
              <a:spcAft>
                <a:spcPts val="0"/>
              </a:spcAft>
              <a:buSzPts val="2640"/>
              <a:buFont typeface="Arial"/>
              <a:buChar char="•"/>
              <a:defRPr sz="2640">
                <a:solidFill>
                  <a:schemeClr val="dk1"/>
                </a:solidFill>
              </a:defRPr>
            </a:lvl2pPr>
            <a:lvl3pPr indent="-375285" lvl="2" marL="1371600" algn="l">
              <a:lnSpc>
                <a:spcPct val="100000"/>
              </a:lnSpc>
              <a:spcBef>
                <a:spcPts val="600"/>
              </a:spcBef>
              <a:spcAft>
                <a:spcPts val="0"/>
              </a:spcAft>
              <a:buSzPts val="2310"/>
              <a:buFont typeface="Arial"/>
              <a:buChar char="•"/>
              <a:defRPr sz="2310">
                <a:solidFill>
                  <a:schemeClr val="dk1"/>
                </a:solidFill>
              </a:defRPr>
            </a:lvl3pPr>
            <a:lvl4pPr indent="-354393" lvl="3" marL="1828800" algn="l">
              <a:lnSpc>
                <a:spcPct val="100000"/>
              </a:lnSpc>
              <a:spcBef>
                <a:spcPts val="600"/>
              </a:spcBef>
              <a:spcAft>
                <a:spcPts val="0"/>
              </a:spcAft>
              <a:buSzPts val="1981"/>
              <a:buFont typeface="Arial"/>
              <a:buChar char="•"/>
              <a:defRPr sz="1981">
                <a:solidFill>
                  <a:schemeClr val="dk1"/>
                </a:solidFill>
              </a:defRPr>
            </a:lvl4pPr>
            <a:lvl5pPr indent="-354393" lvl="4" marL="2286000" algn="l">
              <a:lnSpc>
                <a:spcPct val="100000"/>
              </a:lnSpc>
              <a:spcBef>
                <a:spcPts val="600"/>
              </a:spcBef>
              <a:spcAft>
                <a:spcPts val="0"/>
              </a:spcAft>
              <a:buSzPts val="1981"/>
              <a:buFont typeface="Arial"/>
              <a:buChar char="•"/>
              <a:defRPr sz="1981">
                <a:solidFill>
                  <a:schemeClr val="dk1"/>
                </a:solidFill>
              </a:defRPr>
            </a:lvl5pPr>
            <a:lvl6pPr indent="-228600" lvl="5" marL="2743200" algn="l">
              <a:lnSpc>
                <a:spcPct val="90000"/>
              </a:lnSpc>
              <a:spcBef>
                <a:spcPts val="413"/>
              </a:spcBef>
              <a:spcAft>
                <a:spcPts val="0"/>
              </a:spcAft>
              <a:buClr>
                <a:srgbClr val="888888"/>
              </a:buClr>
              <a:buSzPts val="1320"/>
              <a:buNone/>
              <a:defRPr sz="1320">
                <a:solidFill>
                  <a:srgbClr val="888888"/>
                </a:solidFill>
              </a:defRPr>
            </a:lvl6pPr>
            <a:lvl7pPr indent="-228600" lvl="6" marL="3200400" algn="l">
              <a:lnSpc>
                <a:spcPct val="90000"/>
              </a:lnSpc>
              <a:spcBef>
                <a:spcPts val="413"/>
              </a:spcBef>
              <a:spcAft>
                <a:spcPts val="0"/>
              </a:spcAft>
              <a:buClr>
                <a:srgbClr val="888888"/>
              </a:buClr>
              <a:buSzPts val="1320"/>
              <a:buNone/>
              <a:defRPr sz="1320">
                <a:solidFill>
                  <a:srgbClr val="888888"/>
                </a:solidFill>
              </a:defRPr>
            </a:lvl7pPr>
            <a:lvl8pPr indent="-228600" lvl="7" marL="3657600" algn="l">
              <a:lnSpc>
                <a:spcPct val="90000"/>
              </a:lnSpc>
              <a:spcBef>
                <a:spcPts val="413"/>
              </a:spcBef>
              <a:spcAft>
                <a:spcPts val="0"/>
              </a:spcAft>
              <a:buClr>
                <a:srgbClr val="888888"/>
              </a:buClr>
              <a:buSzPts val="1320"/>
              <a:buNone/>
              <a:defRPr sz="1320">
                <a:solidFill>
                  <a:srgbClr val="888888"/>
                </a:solidFill>
              </a:defRPr>
            </a:lvl8pPr>
            <a:lvl9pPr indent="-228600" lvl="8" marL="4114800" algn="l">
              <a:lnSpc>
                <a:spcPct val="90000"/>
              </a:lnSpc>
              <a:spcBef>
                <a:spcPts val="413"/>
              </a:spcBef>
              <a:spcAft>
                <a:spcPts val="0"/>
              </a:spcAft>
              <a:buClr>
                <a:srgbClr val="888888"/>
              </a:buClr>
              <a:buSzPts val="1320"/>
              <a:buNone/>
              <a:defRPr sz="1320">
                <a:solidFill>
                  <a:srgbClr val="888888"/>
                </a:solidFill>
              </a:defRPr>
            </a:lvl9pPr>
          </a:lstStyle>
          <a:p/>
        </p:txBody>
      </p:sp>
      <p:pic>
        <p:nvPicPr>
          <p:cNvPr id="149" name="Google Shape;149;p46"/>
          <p:cNvPicPr preferRelativeResize="0"/>
          <p:nvPr/>
        </p:nvPicPr>
        <p:blipFill rotWithShape="1">
          <a:blip r:embed="rId2">
            <a:alphaModFix/>
          </a:blip>
          <a:srcRect b="0" l="0" r="0" t="0"/>
          <a:stretch/>
        </p:blipFill>
        <p:spPr>
          <a:xfrm>
            <a:off x="124179" y="235098"/>
            <a:ext cx="1277824" cy="980838"/>
          </a:xfrm>
          <a:prstGeom prst="rect">
            <a:avLst/>
          </a:prstGeom>
          <a:noFill/>
          <a:ln>
            <a:noFill/>
          </a:ln>
        </p:spPr>
      </p:pic>
      <p:sp>
        <p:nvSpPr>
          <p:cNvPr id="150" name="Google Shape;150;p46"/>
          <p:cNvSpPr/>
          <p:nvPr>
            <p:ph idx="2" type="pic"/>
          </p:nvPr>
        </p:nvSpPr>
        <p:spPr>
          <a:xfrm>
            <a:off x="6515100" y="234949"/>
            <a:ext cx="6253046" cy="3200400"/>
          </a:xfrm>
          <a:prstGeom prst="rect">
            <a:avLst/>
          </a:prstGeom>
          <a:noFill/>
          <a:ln>
            <a:noFill/>
          </a:ln>
        </p:spPr>
      </p:sp>
      <p:sp>
        <p:nvSpPr>
          <p:cNvPr id="151" name="Google Shape;151;p46"/>
          <p:cNvSpPr/>
          <p:nvPr>
            <p:ph idx="3" type="pic"/>
          </p:nvPr>
        </p:nvSpPr>
        <p:spPr>
          <a:xfrm>
            <a:off x="6515100" y="3612993"/>
            <a:ext cx="6253046" cy="32004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showMasterSp="0">
  <p:cSld name="4_Section Header">
    <p:spTree>
      <p:nvGrpSpPr>
        <p:cNvPr id="152" name="Shape 152"/>
        <p:cNvGrpSpPr/>
        <p:nvPr/>
      </p:nvGrpSpPr>
      <p:grpSpPr>
        <a:xfrm>
          <a:off x="0" y="0"/>
          <a:ext cx="0" cy="0"/>
          <a:chOff x="0" y="0"/>
          <a:chExt cx="0" cy="0"/>
        </a:xfrm>
      </p:grpSpPr>
      <p:grpSp>
        <p:nvGrpSpPr>
          <p:cNvPr id="153" name="Google Shape;153;p47"/>
          <p:cNvGrpSpPr/>
          <p:nvPr/>
        </p:nvGrpSpPr>
        <p:grpSpPr>
          <a:xfrm>
            <a:off x="-21020" y="-1"/>
            <a:ext cx="6825398" cy="7097890"/>
            <a:chOff x="-21020" y="-1"/>
            <a:chExt cx="6825398" cy="7097890"/>
          </a:xfrm>
        </p:grpSpPr>
        <p:sp>
          <p:nvSpPr>
            <p:cNvPr id="154" name="Google Shape;154;p47"/>
            <p:cNvSpPr/>
            <p:nvPr/>
          </p:nvSpPr>
          <p:spPr>
            <a:xfrm flipH="1">
              <a:off x="2970207" y="0"/>
              <a:ext cx="3834171" cy="7097889"/>
            </a:xfrm>
            <a:custGeom>
              <a:rect b="b" l="l" r="r" t="t"/>
              <a:pathLst>
                <a:path extrusionOk="0" h="7097889" w="3980000">
                  <a:moveTo>
                    <a:pt x="0" y="7088364"/>
                  </a:moveTo>
                  <a:lnTo>
                    <a:pt x="1256889" y="0"/>
                  </a:lnTo>
                  <a:lnTo>
                    <a:pt x="3980000" y="1764"/>
                  </a:lnTo>
                  <a:lnTo>
                    <a:pt x="2702618" y="7097889"/>
                  </a:lnTo>
                  <a:lnTo>
                    <a:pt x="0" y="7088364"/>
                  </a:lnTo>
                  <a:close/>
                </a:path>
              </a:pathLst>
            </a:custGeom>
            <a:gradFill>
              <a:gsLst>
                <a:gs pos="0">
                  <a:srgbClr val="548135"/>
                </a:gs>
                <a:gs pos="7000">
                  <a:srgbClr val="548135"/>
                </a:gs>
                <a:gs pos="49000">
                  <a:srgbClr val="669E40"/>
                </a:gs>
                <a:gs pos="100000">
                  <a:srgbClr val="669E40"/>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55" name="Google Shape;155;p47"/>
            <p:cNvSpPr/>
            <p:nvPr/>
          </p:nvSpPr>
          <p:spPr>
            <a:xfrm flipH="1">
              <a:off x="651779" y="0"/>
              <a:ext cx="3834171" cy="7097889"/>
            </a:xfrm>
            <a:custGeom>
              <a:rect b="b" l="l" r="r" t="t"/>
              <a:pathLst>
                <a:path extrusionOk="0" h="7097889" w="3980000">
                  <a:moveTo>
                    <a:pt x="0" y="7088364"/>
                  </a:moveTo>
                  <a:lnTo>
                    <a:pt x="1256889" y="0"/>
                  </a:lnTo>
                  <a:lnTo>
                    <a:pt x="3980000" y="1764"/>
                  </a:lnTo>
                  <a:lnTo>
                    <a:pt x="2702618" y="7097889"/>
                  </a:lnTo>
                  <a:lnTo>
                    <a:pt x="0" y="7088364"/>
                  </a:lnTo>
                  <a:close/>
                </a:path>
              </a:pathLst>
            </a:custGeom>
            <a:gradFill>
              <a:gsLst>
                <a:gs pos="0">
                  <a:srgbClr val="548135"/>
                </a:gs>
                <a:gs pos="12000">
                  <a:srgbClr val="548135"/>
                </a:gs>
                <a:gs pos="100000">
                  <a:srgbClr val="669E40"/>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56" name="Google Shape;156;p47"/>
            <p:cNvSpPr/>
            <p:nvPr/>
          </p:nvSpPr>
          <p:spPr>
            <a:xfrm>
              <a:off x="-21020" y="-1"/>
              <a:ext cx="1638555" cy="7089422"/>
            </a:xfrm>
            <a:custGeom>
              <a:rect b="b" l="l" r="r" t="t"/>
              <a:pathLst>
                <a:path extrusionOk="0" h="7089422" w="1695702">
                  <a:moveTo>
                    <a:pt x="0" y="7089422"/>
                  </a:moveTo>
                  <a:lnTo>
                    <a:pt x="0" y="0"/>
                  </a:lnTo>
                  <a:lnTo>
                    <a:pt x="428978" y="1"/>
                  </a:lnTo>
                  <a:lnTo>
                    <a:pt x="1695702" y="7089422"/>
                  </a:lnTo>
                  <a:lnTo>
                    <a:pt x="0" y="7089422"/>
                  </a:lnTo>
                  <a:close/>
                </a:path>
              </a:pathLst>
            </a:custGeom>
            <a:gradFill>
              <a:gsLst>
                <a:gs pos="0">
                  <a:srgbClr val="4D7730"/>
                </a:gs>
                <a:gs pos="1000">
                  <a:srgbClr val="4D7730"/>
                </a:gs>
                <a:gs pos="86000">
                  <a:schemeClr val="accent6"/>
                </a:gs>
                <a:gs pos="100000">
                  <a:schemeClr val="accent6"/>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57" name="Google Shape;157;p47"/>
            <p:cNvSpPr/>
            <p:nvPr/>
          </p:nvSpPr>
          <p:spPr>
            <a:xfrm flipH="1">
              <a:off x="216708" y="0"/>
              <a:ext cx="1678809" cy="7086600"/>
            </a:xfrm>
            <a:prstGeom prst="parallelogram">
              <a:avLst>
                <a:gd fmla="val 72415" name="adj"/>
              </a:avLst>
            </a:prstGeom>
            <a:solidFill>
              <a:srgbClr val="4970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58" name="Google Shape;158;p47"/>
            <p:cNvSpPr/>
            <p:nvPr/>
          </p:nvSpPr>
          <p:spPr>
            <a:xfrm flipH="1">
              <a:off x="3243966" y="0"/>
              <a:ext cx="1700908" cy="7086600"/>
            </a:xfrm>
            <a:prstGeom prst="parallelogram">
              <a:avLst>
                <a:gd fmla="val 72415" name="adj"/>
              </a:avLst>
            </a:prstGeom>
            <a:solidFill>
              <a:srgbClr val="669E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grpSp>
      <p:sp>
        <p:nvSpPr>
          <p:cNvPr id="159" name="Google Shape;159;p47"/>
          <p:cNvSpPr/>
          <p:nvPr/>
        </p:nvSpPr>
        <p:spPr>
          <a:xfrm rot="10800000">
            <a:off x="12112978" y="0"/>
            <a:ext cx="891822" cy="7315200"/>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60" name="Google Shape;160;p47"/>
          <p:cNvSpPr/>
          <p:nvPr/>
        </p:nvSpPr>
        <p:spPr>
          <a:xfrm flipH="1">
            <a:off x="-1" y="7084908"/>
            <a:ext cx="13004800" cy="230293"/>
          </a:xfrm>
          <a:prstGeom prst="rect">
            <a:avLst/>
          </a:prstGeom>
          <a:solidFill>
            <a:srgbClr val="194064"/>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sz="1920">
              <a:solidFill>
                <a:srgbClr val="000000"/>
              </a:solidFill>
              <a:latin typeface="Arial"/>
              <a:ea typeface="Arial"/>
              <a:cs typeface="Arial"/>
              <a:sym typeface="Arial"/>
            </a:endParaRPr>
          </a:p>
        </p:txBody>
      </p:sp>
      <p:sp>
        <p:nvSpPr>
          <p:cNvPr id="161" name="Google Shape;161;p47"/>
          <p:cNvSpPr txBox="1"/>
          <p:nvPr/>
        </p:nvSpPr>
        <p:spPr>
          <a:xfrm>
            <a:off x="-2" y="7059697"/>
            <a:ext cx="1553921" cy="242528"/>
          </a:xfrm>
          <a:prstGeom prst="rect">
            <a:avLst/>
          </a:prstGeom>
          <a:noFill/>
          <a:ln>
            <a:noFill/>
          </a:ln>
        </p:spPr>
        <p:txBody>
          <a:bodyPr anchorCtr="0" anchor="b" bIns="43875" lIns="87775" spcFirstLastPara="1" rIns="87775" wrap="square" tIns="43875">
            <a:spAutoFit/>
          </a:bodyPr>
          <a:lstStyle/>
          <a:p>
            <a:pPr indent="0" lvl="0" marL="0" marR="0" rtl="0" algn="l">
              <a:spcBef>
                <a:spcPts val="0"/>
              </a:spcBef>
              <a:spcAft>
                <a:spcPts val="0"/>
              </a:spcAft>
              <a:buClr>
                <a:srgbClr val="E1EFD8"/>
              </a:buClr>
              <a:buSzPts val="1000"/>
              <a:buFont typeface="Quattrocento Sans"/>
              <a:buNone/>
            </a:pPr>
            <a:r>
              <a:rPr lang="en-US" sz="1000">
                <a:solidFill>
                  <a:srgbClr val="E1EFD8"/>
                </a:solidFill>
                <a:latin typeface="Quattrocento Sans"/>
                <a:ea typeface="Quattrocento Sans"/>
                <a:cs typeface="Quattrocento Sans"/>
                <a:sym typeface="Quattrocento Sans"/>
              </a:rPr>
              <a:t>www.energy.gov/PPPO</a:t>
            </a:r>
            <a:endParaRPr/>
          </a:p>
        </p:txBody>
      </p:sp>
      <p:sp>
        <p:nvSpPr>
          <p:cNvPr id="162" name="Google Shape;162;p47"/>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lang="en-US" sz="1067">
                <a:solidFill>
                  <a:srgbClr val="FFFFFF"/>
                </a:solidFill>
                <a:latin typeface="Calibri"/>
                <a:ea typeface="Calibri"/>
                <a:cs typeface="Calibri"/>
                <a:sym typeface="Calibri"/>
              </a:rPr>
              <a:t>‹#›</a:t>
            </a:fld>
            <a:endParaRPr b="0" sz="1067">
              <a:solidFill>
                <a:srgbClr val="FFFFFF"/>
              </a:solidFill>
              <a:latin typeface="Calibri"/>
              <a:ea typeface="Calibri"/>
              <a:cs typeface="Calibri"/>
              <a:sym typeface="Calibri"/>
            </a:endParaRPr>
          </a:p>
        </p:txBody>
      </p:sp>
      <p:sp>
        <p:nvSpPr>
          <p:cNvPr id="163" name="Google Shape;163;p47"/>
          <p:cNvSpPr txBox="1"/>
          <p:nvPr>
            <p:ph type="title"/>
          </p:nvPr>
        </p:nvSpPr>
        <p:spPr>
          <a:xfrm>
            <a:off x="575733" y="1738489"/>
            <a:ext cx="5367867" cy="199813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Quattrocento Sans"/>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47"/>
          <p:cNvSpPr txBox="1"/>
          <p:nvPr>
            <p:ph idx="1" type="body"/>
          </p:nvPr>
        </p:nvSpPr>
        <p:spPr>
          <a:xfrm>
            <a:off x="575733" y="4346222"/>
            <a:ext cx="5910791" cy="2404534"/>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495"/>
              </a:spcBef>
              <a:spcAft>
                <a:spcPts val="0"/>
              </a:spcAft>
              <a:buClr>
                <a:schemeClr val="lt1"/>
              </a:buClr>
              <a:buSzPts val="2800"/>
              <a:buFont typeface="Arial"/>
              <a:buChar char="•"/>
              <a:defRPr sz="2800">
                <a:solidFill>
                  <a:schemeClr val="lt1"/>
                </a:solidFill>
              </a:defRPr>
            </a:lvl1pPr>
            <a:lvl2pPr indent="-396240" lvl="1" marL="914400" algn="l">
              <a:lnSpc>
                <a:spcPct val="100000"/>
              </a:lnSpc>
              <a:spcBef>
                <a:spcPts val="600"/>
              </a:spcBef>
              <a:spcAft>
                <a:spcPts val="0"/>
              </a:spcAft>
              <a:buSzPts val="2640"/>
              <a:buFont typeface="Arial"/>
              <a:buChar char="•"/>
              <a:defRPr sz="2640">
                <a:solidFill>
                  <a:schemeClr val="dk1"/>
                </a:solidFill>
              </a:defRPr>
            </a:lvl2pPr>
            <a:lvl3pPr indent="-375285" lvl="2" marL="1371600" algn="l">
              <a:lnSpc>
                <a:spcPct val="100000"/>
              </a:lnSpc>
              <a:spcBef>
                <a:spcPts val="600"/>
              </a:spcBef>
              <a:spcAft>
                <a:spcPts val="0"/>
              </a:spcAft>
              <a:buSzPts val="2310"/>
              <a:buFont typeface="Arial"/>
              <a:buChar char="•"/>
              <a:defRPr sz="2310">
                <a:solidFill>
                  <a:schemeClr val="dk1"/>
                </a:solidFill>
              </a:defRPr>
            </a:lvl3pPr>
            <a:lvl4pPr indent="-354393" lvl="3" marL="1828800" algn="l">
              <a:lnSpc>
                <a:spcPct val="100000"/>
              </a:lnSpc>
              <a:spcBef>
                <a:spcPts val="600"/>
              </a:spcBef>
              <a:spcAft>
                <a:spcPts val="0"/>
              </a:spcAft>
              <a:buSzPts val="1981"/>
              <a:buFont typeface="Arial"/>
              <a:buChar char="•"/>
              <a:defRPr sz="1981">
                <a:solidFill>
                  <a:schemeClr val="dk1"/>
                </a:solidFill>
              </a:defRPr>
            </a:lvl4pPr>
            <a:lvl5pPr indent="-354393" lvl="4" marL="2286000" algn="l">
              <a:lnSpc>
                <a:spcPct val="100000"/>
              </a:lnSpc>
              <a:spcBef>
                <a:spcPts val="600"/>
              </a:spcBef>
              <a:spcAft>
                <a:spcPts val="0"/>
              </a:spcAft>
              <a:buSzPts val="1981"/>
              <a:buFont typeface="Arial"/>
              <a:buChar char="•"/>
              <a:defRPr sz="1981">
                <a:solidFill>
                  <a:schemeClr val="dk1"/>
                </a:solidFill>
              </a:defRPr>
            </a:lvl5pPr>
            <a:lvl6pPr indent="-228600" lvl="5" marL="2743200" algn="l">
              <a:lnSpc>
                <a:spcPct val="90000"/>
              </a:lnSpc>
              <a:spcBef>
                <a:spcPts val="413"/>
              </a:spcBef>
              <a:spcAft>
                <a:spcPts val="0"/>
              </a:spcAft>
              <a:buClr>
                <a:srgbClr val="888888"/>
              </a:buClr>
              <a:buSzPts val="1320"/>
              <a:buNone/>
              <a:defRPr sz="1320">
                <a:solidFill>
                  <a:srgbClr val="888888"/>
                </a:solidFill>
              </a:defRPr>
            </a:lvl6pPr>
            <a:lvl7pPr indent="-228600" lvl="6" marL="3200400" algn="l">
              <a:lnSpc>
                <a:spcPct val="90000"/>
              </a:lnSpc>
              <a:spcBef>
                <a:spcPts val="413"/>
              </a:spcBef>
              <a:spcAft>
                <a:spcPts val="0"/>
              </a:spcAft>
              <a:buClr>
                <a:srgbClr val="888888"/>
              </a:buClr>
              <a:buSzPts val="1320"/>
              <a:buNone/>
              <a:defRPr sz="1320">
                <a:solidFill>
                  <a:srgbClr val="888888"/>
                </a:solidFill>
              </a:defRPr>
            </a:lvl7pPr>
            <a:lvl8pPr indent="-228600" lvl="7" marL="3657600" algn="l">
              <a:lnSpc>
                <a:spcPct val="90000"/>
              </a:lnSpc>
              <a:spcBef>
                <a:spcPts val="413"/>
              </a:spcBef>
              <a:spcAft>
                <a:spcPts val="0"/>
              </a:spcAft>
              <a:buClr>
                <a:srgbClr val="888888"/>
              </a:buClr>
              <a:buSzPts val="1320"/>
              <a:buNone/>
              <a:defRPr sz="1320">
                <a:solidFill>
                  <a:srgbClr val="888888"/>
                </a:solidFill>
              </a:defRPr>
            </a:lvl8pPr>
            <a:lvl9pPr indent="-228600" lvl="8" marL="4114800" algn="l">
              <a:lnSpc>
                <a:spcPct val="90000"/>
              </a:lnSpc>
              <a:spcBef>
                <a:spcPts val="413"/>
              </a:spcBef>
              <a:spcAft>
                <a:spcPts val="0"/>
              </a:spcAft>
              <a:buClr>
                <a:srgbClr val="888888"/>
              </a:buClr>
              <a:buSzPts val="1320"/>
              <a:buNone/>
              <a:defRPr sz="1320">
                <a:solidFill>
                  <a:srgbClr val="888888"/>
                </a:solidFill>
              </a:defRPr>
            </a:lvl9pPr>
          </a:lstStyle>
          <a:p/>
        </p:txBody>
      </p:sp>
      <p:pic>
        <p:nvPicPr>
          <p:cNvPr id="165" name="Google Shape;165;p47"/>
          <p:cNvPicPr preferRelativeResize="0"/>
          <p:nvPr/>
        </p:nvPicPr>
        <p:blipFill rotWithShape="1">
          <a:blip r:embed="rId2">
            <a:alphaModFix/>
          </a:blip>
          <a:srcRect b="0" l="0" r="0" t="0"/>
          <a:stretch/>
        </p:blipFill>
        <p:spPr>
          <a:xfrm>
            <a:off x="124179" y="235098"/>
            <a:ext cx="1277824" cy="980838"/>
          </a:xfrm>
          <a:prstGeom prst="rect">
            <a:avLst/>
          </a:prstGeom>
          <a:noFill/>
          <a:ln>
            <a:noFill/>
          </a:ln>
        </p:spPr>
      </p:pic>
      <p:sp>
        <p:nvSpPr>
          <p:cNvPr id="166" name="Google Shape;166;p47"/>
          <p:cNvSpPr/>
          <p:nvPr>
            <p:ph idx="2" type="pic"/>
          </p:nvPr>
        </p:nvSpPr>
        <p:spPr>
          <a:xfrm>
            <a:off x="6486524" y="234949"/>
            <a:ext cx="6281621" cy="3200400"/>
          </a:xfrm>
          <a:prstGeom prst="rect">
            <a:avLst/>
          </a:prstGeom>
          <a:noFill/>
          <a:ln>
            <a:noFill/>
          </a:ln>
        </p:spPr>
      </p:sp>
      <p:sp>
        <p:nvSpPr>
          <p:cNvPr id="167" name="Google Shape;167;p47"/>
          <p:cNvSpPr/>
          <p:nvPr>
            <p:ph idx="3" type="pic"/>
          </p:nvPr>
        </p:nvSpPr>
        <p:spPr>
          <a:xfrm>
            <a:off x="6486524" y="3612993"/>
            <a:ext cx="6281621" cy="32004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showMasterSp="0">
  <p:cSld name="2_Custom Layout">
    <p:spTree>
      <p:nvGrpSpPr>
        <p:cNvPr id="168" name="Shape 168"/>
        <p:cNvGrpSpPr/>
        <p:nvPr/>
      </p:nvGrpSpPr>
      <p:grpSpPr>
        <a:xfrm>
          <a:off x="0" y="0"/>
          <a:ext cx="0" cy="0"/>
          <a:chOff x="0" y="0"/>
          <a:chExt cx="0" cy="0"/>
        </a:xfrm>
      </p:grpSpPr>
      <p:sp>
        <p:nvSpPr>
          <p:cNvPr id="169" name="Google Shape;169;p48"/>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02B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48"/>
          <p:cNvSpPr/>
          <p:nvPr/>
        </p:nvSpPr>
        <p:spPr>
          <a:xfrm flipH="1">
            <a:off x="-1" y="7084908"/>
            <a:ext cx="13004800" cy="230293"/>
          </a:xfrm>
          <a:prstGeom prst="rect">
            <a:avLst/>
          </a:prstGeom>
          <a:solidFill>
            <a:srgbClr val="102B4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sz="1920">
              <a:solidFill>
                <a:srgbClr val="000000"/>
              </a:solidFill>
              <a:latin typeface="Arial"/>
              <a:ea typeface="Arial"/>
              <a:cs typeface="Arial"/>
              <a:sym typeface="Arial"/>
            </a:endParaRPr>
          </a:p>
        </p:txBody>
      </p:sp>
      <p:sp>
        <p:nvSpPr>
          <p:cNvPr id="171" name="Google Shape;171;p48"/>
          <p:cNvSpPr txBox="1"/>
          <p:nvPr/>
        </p:nvSpPr>
        <p:spPr>
          <a:xfrm>
            <a:off x="10544447" y="7061051"/>
            <a:ext cx="1950720" cy="252851"/>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Clr>
                <a:srgbClr val="E1EFD8"/>
              </a:buClr>
              <a:buSzPts val="1067"/>
              <a:buFont typeface="Calibri"/>
              <a:buNone/>
            </a:pPr>
            <a:r>
              <a:rPr lang="en-US" sz="1067">
                <a:solidFill>
                  <a:srgbClr val="E1EFD8"/>
                </a:solidFill>
                <a:latin typeface="Calibri"/>
                <a:ea typeface="Calibri"/>
                <a:cs typeface="Calibri"/>
                <a:sym typeface="Calibri"/>
              </a:rPr>
              <a:t>www.energy.gov/EM</a:t>
            </a:r>
            <a:endParaRPr/>
          </a:p>
        </p:txBody>
      </p:sp>
      <p:sp>
        <p:nvSpPr>
          <p:cNvPr id="172" name="Google Shape;172;p48"/>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lang="en-US" sz="1067">
                <a:solidFill>
                  <a:srgbClr val="FFFFFF"/>
                </a:solidFill>
                <a:latin typeface="Calibri"/>
                <a:ea typeface="Calibri"/>
                <a:cs typeface="Calibri"/>
                <a:sym typeface="Calibri"/>
              </a:rPr>
              <a:t>‹#›</a:t>
            </a:fld>
            <a:endParaRPr b="0" sz="1067">
              <a:solidFill>
                <a:srgbClr val="FFFFFF"/>
              </a:solidFill>
              <a:latin typeface="Calibri"/>
              <a:ea typeface="Calibri"/>
              <a:cs typeface="Calibri"/>
              <a:sym typeface="Calibri"/>
            </a:endParaRPr>
          </a:p>
        </p:txBody>
      </p:sp>
      <p:sp>
        <p:nvSpPr>
          <p:cNvPr id="173" name="Google Shape;173;p48"/>
          <p:cNvSpPr/>
          <p:nvPr/>
        </p:nvSpPr>
        <p:spPr>
          <a:xfrm flipH="1">
            <a:off x="-1" y="7084908"/>
            <a:ext cx="13004800" cy="230293"/>
          </a:xfrm>
          <a:prstGeom prst="rect">
            <a:avLst/>
          </a:prstGeom>
          <a:solidFill>
            <a:srgbClr val="102B4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sz="1920">
              <a:solidFill>
                <a:srgbClr val="000000"/>
              </a:solidFill>
              <a:latin typeface="Arial"/>
              <a:ea typeface="Arial"/>
              <a:cs typeface="Arial"/>
              <a:sym typeface="Arial"/>
            </a:endParaRPr>
          </a:p>
        </p:txBody>
      </p:sp>
      <p:sp>
        <p:nvSpPr>
          <p:cNvPr id="174" name="Google Shape;174;p48"/>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lang="en-US" sz="1067">
                <a:solidFill>
                  <a:srgbClr val="FFFFFF"/>
                </a:solidFill>
                <a:latin typeface="Calibri"/>
                <a:ea typeface="Calibri"/>
                <a:cs typeface="Calibri"/>
                <a:sym typeface="Calibri"/>
              </a:rPr>
              <a:t>‹#›</a:t>
            </a:fld>
            <a:endParaRPr b="0" sz="1067">
              <a:solidFill>
                <a:srgbClr val="FFFFFF"/>
              </a:solidFill>
              <a:latin typeface="Calibri"/>
              <a:ea typeface="Calibri"/>
              <a:cs typeface="Calibri"/>
              <a:sym typeface="Calibri"/>
            </a:endParaRPr>
          </a:p>
        </p:txBody>
      </p:sp>
      <p:sp>
        <p:nvSpPr>
          <p:cNvPr id="175" name="Google Shape;175;p48"/>
          <p:cNvSpPr txBox="1"/>
          <p:nvPr/>
        </p:nvSpPr>
        <p:spPr>
          <a:xfrm>
            <a:off x="-2" y="7059697"/>
            <a:ext cx="1553921" cy="242528"/>
          </a:xfrm>
          <a:prstGeom prst="rect">
            <a:avLst/>
          </a:prstGeom>
          <a:noFill/>
          <a:ln>
            <a:noFill/>
          </a:ln>
        </p:spPr>
        <p:txBody>
          <a:bodyPr anchorCtr="0" anchor="b" bIns="43875" lIns="87775" spcFirstLastPara="1" rIns="87775" wrap="square" tIns="43875">
            <a:spAutoFit/>
          </a:bodyPr>
          <a:lstStyle/>
          <a:p>
            <a:pPr indent="0" lvl="0" marL="0" marR="0" rtl="0" algn="l">
              <a:spcBef>
                <a:spcPts val="0"/>
              </a:spcBef>
              <a:spcAft>
                <a:spcPts val="0"/>
              </a:spcAft>
              <a:buClr>
                <a:srgbClr val="E1EFD8"/>
              </a:buClr>
              <a:buSzPts val="1000"/>
              <a:buFont typeface="Quattrocento Sans"/>
              <a:buNone/>
            </a:pPr>
            <a:r>
              <a:rPr lang="en-US" sz="1000">
                <a:solidFill>
                  <a:srgbClr val="E1EFD8"/>
                </a:solidFill>
                <a:latin typeface="Quattrocento Sans"/>
                <a:ea typeface="Quattrocento Sans"/>
                <a:cs typeface="Quattrocento Sans"/>
                <a:sym typeface="Quattrocento Sans"/>
              </a:rPr>
              <a:t>www.energy.gov/PPPO</a:t>
            </a:r>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 name="Shape 42"/>
        <p:cNvGrpSpPr/>
        <p:nvPr/>
      </p:nvGrpSpPr>
      <p:grpSpPr>
        <a:xfrm>
          <a:off x="0" y="0"/>
          <a:ext cx="0" cy="0"/>
          <a:chOff x="0" y="0"/>
          <a:chExt cx="0" cy="0"/>
        </a:xfrm>
      </p:grpSpPr>
      <p:sp>
        <p:nvSpPr>
          <p:cNvPr id="43" name="Google Shape;43;p36"/>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02B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6"/>
          <p:cNvSpPr txBox="1"/>
          <p:nvPr>
            <p:ph idx="1" type="body"/>
          </p:nvPr>
        </p:nvSpPr>
        <p:spPr>
          <a:xfrm>
            <a:off x="1715911" y="1524003"/>
            <a:ext cx="10394809" cy="5076739"/>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37"/>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02B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7"/>
          <p:cNvSpPr txBox="1"/>
          <p:nvPr>
            <p:ph idx="1" type="body"/>
          </p:nvPr>
        </p:nvSpPr>
        <p:spPr>
          <a:xfrm>
            <a:off x="1715911" y="1518101"/>
            <a:ext cx="10394809" cy="50706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8" name="Google Shape;48;p37"/>
          <p:cNvSpPr/>
          <p:nvPr/>
        </p:nvSpPr>
        <p:spPr>
          <a:xfrm>
            <a:off x="0" y="0"/>
            <a:ext cx="1280160" cy="7083867"/>
          </a:xfrm>
          <a:prstGeom prst="rtTriangle">
            <a:avLst/>
          </a:prstGeom>
          <a:gradFill>
            <a:gsLst>
              <a:gs pos="0">
                <a:srgbClr val="595959"/>
              </a:gs>
              <a:gs pos="64000">
                <a:srgbClr val="7F7F7F"/>
              </a:gs>
              <a:gs pos="100000">
                <a:srgbClr val="7F7F7F"/>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9" name="Shape 49"/>
        <p:cNvGrpSpPr/>
        <p:nvPr/>
      </p:nvGrpSpPr>
      <p:grpSpPr>
        <a:xfrm>
          <a:off x="0" y="0"/>
          <a:ext cx="0" cy="0"/>
          <a:chOff x="0" y="0"/>
          <a:chExt cx="0" cy="0"/>
        </a:xfrm>
      </p:grpSpPr>
      <p:sp>
        <p:nvSpPr>
          <p:cNvPr id="50" name="Google Shape;50;p38"/>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02B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8"/>
          <p:cNvSpPr txBox="1"/>
          <p:nvPr>
            <p:ph idx="1" type="body"/>
          </p:nvPr>
        </p:nvSpPr>
        <p:spPr>
          <a:xfrm>
            <a:off x="1715911" y="1518101"/>
            <a:ext cx="10394809" cy="50706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52" name="Google Shape;52;p38"/>
          <p:cNvSpPr/>
          <p:nvPr/>
        </p:nvSpPr>
        <p:spPr>
          <a:xfrm>
            <a:off x="0" y="0"/>
            <a:ext cx="1280160" cy="7100711"/>
          </a:xfrm>
          <a:prstGeom prst="rtTriangle">
            <a:avLst/>
          </a:prstGeom>
          <a:gradFill>
            <a:gsLst>
              <a:gs pos="0">
                <a:srgbClr val="548135"/>
              </a:gs>
              <a:gs pos="65000">
                <a:schemeClr val="accent6"/>
              </a:gs>
              <a:gs pos="100000">
                <a:schemeClr val="accent6"/>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pic>
        <p:nvPicPr>
          <p:cNvPr id="53" name="Google Shape;53;p38"/>
          <p:cNvPicPr preferRelativeResize="0"/>
          <p:nvPr/>
        </p:nvPicPr>
        <p:blipFill rotWithShape="1">
          <a:blip r:embed="rId2">
            <a:alphaModFix/>
          </a:blip>
          <a:srcRect b="0" l="0" r="0" t="0"/>
          <a:stretch/>
        </p:blipFill>
        <p:spPr>
          <a:xfrm>
            <a:off x="112890" y="223809"/>
            <a:ext cx="1277824" cy="980838"/>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showMasterSp="0">
  <p:cSld name="2_Title and Content">
    <p:spTree>
      <p:nvGrpSpPr>
        <p:cNvPr id="54" name="Shape 54"/>
        <p:cNvGrpSpPr/>
        <p:nvPr/>
      </p:nvGrpSpPr>
      <p:grpSpPr>
        <a:xfrm>
          <a:off x="0" y="0"/>
          <a:ext cx="0" cy="0"/>
          <a:chOff x="0" y="0"/>
          <a:chExt cx="0" cy="0"/>
        </a:xfrm>
      </p:grpSpPr>
      <p:sp>
        <p:nvSpPr>
          <p:cNvPr id="55" name="Google Shape;55;p39"/>
          <p:cNvSpPr/>
          <p:nvPr/>
        </p:nvSpPr>
        <p:spPr>
          <a:xfrm rot="10800000">
            <a:off x="12112978" y="0"/>
            <a:ext cx="891822" cy="7315200"/>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56" name="Google Shape;56;p39"/>
          <p:cNvSpPr txBox="1"/>
          <p:nvPr>
            <p:ph type="title"/>
          </p:nvPr>
        </p:nvSpPr>
        <p:spPr>
          <a:xfrm>
            <a:off x="1727201" y="303205"/>
            <a:ext cx="10383520" cy="93530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02B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9"/>
          <p:cNvSpPr txBox="1"/>
          <p:nvPr>
            <p:ph idx="1" type="body"/>
          </p:nvPr>
        </p:nvSpPr>
        <p:spPr>
          <a:xfrm>
            <a:off x="689648" y="1518101"/>
            <a:ext cx="11805519" cy="50706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58" name="Google Shape;58;p39"/>
          <p:cNvSpPr/>
          <p:nvPr/>
        </p:nvSpPr>
        <p:spPr>
          <a:xfrm flipH="1">
            <a:off x="-1" y="7084908"/>
            <a:ext cx="13004800" cy="230293"/>
          </a:xfrm>
          <a:prstGeom prst="rect">
            <a:avLst/>
          </a:prstGeom>
          <a:solidFill>
            <a:srgbClr val="102B4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sz="1920">
              <a:solidFill>
                <a:srgbClr val="000000"/>
              </a:solidFill>
              <a:latin typeface="Arial"/>
              <a:ea typeface="Arial"/>
              <a:cs typeface="Arial"/>
              <a:sym typeface="Arial"/>
            </a:endParaRPr>
          </a:p>
        </p:txBody>
      </p:sp>
      <p:sp>
        <p:nvSpPr>
          <p:cNvPr id="59" name="Google Shape;59;p39"/>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lang="en-US" sz="1067">
                <a:solidFill>
                  <a:srgbClr val="FFFFFF"/>
                </a:solidFill>
                <a:latin typeface="Calibri"/>
                <a:ea typeface="Calibri"/>
                <a:cs typeface="Calibri"/>
                <a:sym typeface="Calibri"/>
              </a:rPr>
              <a:t>‹#›</a:t>
            </a:fld>
            <a:endParaRPr b="0" sz="1067">
              <a:solidFill>
                <a:srgbClr val="FFFFFF"/>
              </a:solidFill>
              <a:latin typeface="Calibri"/>
              <a:ea typeface="Calibri"/>
              <a:cs typeface="Calibri"/>
              <a:sym typeface="Calibri"/>
            </a:endParaRPr>
          </a:p>
        </p:txBody>
      </p:sp>
      <p:sp>
        <p:nvSpPr>
          <p:cNvPr id="60" name="Google Shape;60;p39"/>
          <p:cNvSpPr/>
          <p:nvPr/>
        </p:nvSpPr>
        <p:spPr>
          <a:xfrm>
            <a:off x="0" y="228601"/>
            <a:ext cx="891822" cy="6855266"/>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61" name="Google Shape;61;p39"/>
          <p:cNvSpPr/>
          <p:nvPr/>
        </p:nvSpPr>
        <p:spPr>
          <a:xfrm>
            <a:off x="0" y="1"/>
            <a:ext cx="13004800" cy="228600"/>
          </a:xfrm>
          <a:prstGeom prst="rect">
            <a:avLst/>
          </a:prstGeom>
          <a:gradFill>
            <a:gsLst>
              <a:gs pos="0">
                <a:srgbClr val="194064"/>
              </a:gs>
              <a:gs pos="64000">
                <a:srgbClr val="5A9AD5"/>
              </a:gs>
              <a:gs pos="100000">
                <a:srgbClr val="5A9AD5"/>
              </a:gs>
            </a:gsLst>
            <a:lin ang="21000001"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12">
              <a:solidFill>
                <a:schemeClr val="lt1"/>
              </a:solidFill>
              <a:latin typeface="Quattrocento Sans"/>
              <a:ea typeface="Quattrocento Sans"/>
              <a:cs typeface="Quattrocento Sans"/>
              <a:sym typeface="Quattrocento Sans"/>
            </a:endParaRPr>
          </a:p>
        </p:txBody>
      </p:sp>
      <p:pic>
        <p:nvPicPr>
          <p:cNvPr id="62" name="Google Shape;62;p39"/>
          <p:cNvPicPr preferRelativeResize="0"/>
          <p:nvPr/>
        </p:nvPicPr>
        <p:blipFill rotWithShape="1">
          <a:blip r:embed="rId2">
            <a:alphaModFix/>
          </a:blip>
          <a:srcRect b="0" l="0" r="0" t="0"/>
          <a:stretch/>
        </p:blipFill>
        <p:spPr>
          <a:xfrm>
            <a:off x="124179" y="249209"/>
            <a:ext cx="1277824" cy="980838"/>
          </a:xfrm>
          <a:prstGeom prst="rect">
            <a:avLst/>
          </a:prstGeom>
          <a:noFill/>
          <a:ln>
            <a:noFill/>
          </a:ln>
        </p:spPr>
      </p:pic>
      <p:sp>
        <p:nvSpPr>
          <p:cNvPr id="63" name="Google Shape;63;p39"/>
          <p:cNvSpPr txBox="1"/>
          <p:nvPr/>
        </p:nvSpPr>
        <p:spPr>
          <a:xfrm>
            <a:off x="-2" y="7059697"/>
            <a:ext cx="1553921" cy="242528"/>
          </a:xfrm>
          <a:prstGeom prst="rect">
            <a:avLst/>
          </a:prstGeom>
          <a:noFill/>
          <a:ln>
            <a:noFill/>
          </a:ln>
        </p:spPr>
        <p:txBody>
          <a:bodyPr anchorCtr="0" anchor="b" bIns="43875" lIns="87775" spcFirstLastPara="1" rIns="87775" wrap="square" tIns="43875">
            <a:spAutoFit/>
          </a:bodyPr>
          <a:lstStyle/>
          <a:p>
            <a:pPr indent="0" lvl="0" marL="0" marR="0" rtl="0" algn="l">
              <a:spcBef>
                <a:spcPts val="0"/>
              </a:spcBef>
              <a:spcAft>
                <a:spcPts val="0"/>
              </a:spcAft>
              <a:buClr>
                <a:srgbClr val="E1EFD8"/>
              </a:buClr>
              <a:buSzPts val="1000"/>
              <a:buFont typeface="Quattrocento Sans"/>
              <a:buNone/>
            </a:pPr>
            <a:r>
              <a:rPr lang="en-US" sz="1000">
                <a:solidFill>
                  <a:srgbClr val="E1EFD8"/>
                </a:solidFill>
                <a:latin typeface="Quattrocento Sans"/>
                <a:ea typeface="Quattrocento Sans"/>
                <a:cs typeface="Quattrocento Sans"/>
                <a:sym typeface="Quattrocento Sans"/>
              </a:rPr>
              <a:t>www.energy.gov/PPPO</a:t>
            </a:r>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showMasterSp="0">
  <p:cSld name="3_Title and Content">
    <p:spTree>
      <p:nvGrpSpPr>
        <p:cNvPr id="64" name="Shape 64"/>
        <p:cNvGrpSpPr/>
        <p:nvPr/>
      </p:nvGrpSpPr>
      <p:grpSpPr>
        <a:xfrm>
          <a:off x="0" y="0"/>
          <a:ext cx="0" cy="0"/>
          <a:chOff x="0" y="0"/>
          <a:chExt cx="0" cy="0"/>
        </a:xfrm>
      </p:grpSpPr>
      <p:sp>
        <p:nvSpPr>
          <p:cNvPr id="65" name="Google Shape;65;p40"/>
          <p:cNvSpPr/>
          <p:nvPr/>
        </p:nvSpPr>
        <p:spPr>
          <a:xfrm rot="10800000">
            <a:off x="12112978" y="0"/>
            <a:ext cx="891822" cy="7315200"/>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66" name="Google Shape;66;p40"/>
          <p:cNvSpPr/>
          <p:nvPr/>
        </p:nvSpPr>
        <p:spPr>
          <a:xfrm flipH="1">
            <a:off x="0" y="0"/>
            <a:ext cx="13004800" cy="228601"/>
          </a:xfrm>
          <a:prstGeom prst="rect">
            <a:avLst/>
          </a:prstGeom>
          <a:gradFill>
            <a:gsLst>
              <a:gs pos="0">
                <a:srgbClr val="3F3F3F"/>
              </a:gs>
              <a:gs pos="64000">
                <a:srgbClr val="BFBFBF"/>
              </a:gs>
              <a:gs pos="100000">
                <a:srgbClr val="BFBFBF"/>
              </a:gs>
            </a:gsLst>
            <a:lin ang="15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12">
              <a:solidFill>
                <a:schemeClr val="lt1"/>
              </a:solidFill>
              <a:latin typeface="Quattrocento Sans"/>
              <a:ea typeface="Quattrocento Sans"/>
              <a:cs typeface="Quattrocento Sans"/>
              <a:sym typeface="Quattrocento Sans"/>
            </a:endParaRPr>
          </a:p>
        </p:txBody>
      </p:sp>
      <p:sp>
        <p:nvSpPr>
          <p:cNvPr id="67" name="Google Shape;67;p40"/>
          <p:cNvSpPr txBox="1"/>
          <p:nvPr>
            <p:ph type="title"/>
          </p:nvPr>
        </p:nvSpPr>
        <p:spPr>
          <a:xfrm>
            <a:off x="1723697" y="303205"/>
            <a:ext cx="10387023" cy="93530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02B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0"/>
          <p:cNvSpPr txBox="1"/>
          <p:nvPr>
            <p:ph idx="1" type="body"/>
          </p:nvPr>
        </p:nvSpPr>
        <p:spPr>
          <a:xfrm>
            <a:off x="689648" y="1518101"/>
            <a:ext cx="11805519" cy="50706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69" name="Google Shape;69;p40"/>
          <p:cNvSpPr/>
          <p:nvPr/>
        </p:nvSpPr>
        <p:spPr>
          <a:xfrm flipH="1">
            <a:off x="-1" y="7084908"/>
            <a:ext cx="13004800" cy="230293"/>
          </a:xfrm>
          <a:prstGeom prst="rect">
            <a:avLst/>
          </a:prstGeom>
          <a:solidFill>
            <a:srgbClr val="102B4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sz="1920">
              <a:solidFill>
                <a:srgbClr val="000000"/>
              </a:solidFill>
              <a:latin typeface="Arial"/>
              <a:ea typeface="Arial"/>
              <a:cs typeface="Arial"/>
              <a:sym typeface="Arial"/>
            </a:endParaRPr>
          </a:p>
        </p:txBody>
      </p:sp>
      <p:sp>
        <p:nvSpPr>
          <p:cNvPr id="70" name="Google Shape;70;p40"/>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lang="en-US" sz="1067">
                <a:solidFill>
                  <a:srgbClr val="FFFFFF"/>
                </a:solidFill>
                <a:latin typeface="Calibri"/>
                <a:ea typeface="Calibri"/>
                <a:cs typeface="Calibri"/>
                <a:sym typeface="Calibri"/>
              </a:rPr>
              <a:t>‹#›</a:t>
            </a:fld>
            <a:endParaRPr b="0" sz="1067">
              <a:solidFill>
                <a:srgbClr val="FFFFFF"/>
              </a:solidFill>
              <a:latin typeface="Calibri"/>
              <a:ea typeface="Calibri"/>
              <a:cs typeface="Calibri"/>
              <a:sym typeface="Calibri"/>
            </a:endParaRPr>
          </a:p>
        </p:txBody>
      </p:sp>
      <p:sp>
        <p:nvSpPr>
          <p:cNvPr id="71" name="Google Shape;71;p40"/>
          <p:cNvSpPr/>
          <p:nvPr/>
        </p:nvSpPr>
        <p:spPr>
          <a:xfrm>
            <a:off x="0" y="228601"/>
            <a:ext cx="891822" cy="6855266"/>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pic>
        <p:nvPicPr>
          <p:cNvPr id="72" name="Google Shape;72;p40"/>
          <p:cNvPicPr preferRelativeResize="0"/>
          <p:nvPr/>
        </p:nvPicPr>
        <p:blipFill rotWithShape="1">
          <a:blip r:embed="rId2">
            <a:alphaModFix/>
          </a:blip>
          <a:srcRect b="0" l="0" r="0" t="0"/>
          <a:stretch/>
        </p:blipFill>
        <p:spPr>
          <a:xfrm>
            <a:off x="124958" y="249209"/>
            <a:ext cx="1277824" cy="980838"/>
          </a:xfrm>
          <a:prstGeom prst="rect">
            <a:avLst/>
          </a:prstGeom>
          <a:noFill/>
          <a:ln>
            <a:noFill/>
          </a:ln>
        </p:spPr>
      </p:pic>
      <p:sp>
        <p:nvSpPr>
          <p:cNvPr id="73" name="Google Shape;73;p40"/>
          <p:cNvSpPr txBox="1"/>
          <p:nvPr/>
        </p:nvSpPr>
        <p:spPr>
          <a:xfrm>
            <a:off x="-2" y="7059697"/>
            <a:ext cx="1553921" cy="242528"/>
          </a:xfrm>
          <a:prstGeom prst="rect">
            <a:avLst/>
          </a:prstGeom>
          <a:noFill/>
          <a:ln>
            <a:noFill/>
          </a:ln>
        </p:spPr>
        <p:txBody>
          <a:bodyPr anchorCtr="0" anchor="b" bIns="43875" lIns="87775" spcFirstLastPara="1" rIns="87775" wrap="square" tIns="43875">
            <a:spAutoFit/>
          </a:bodyPr>
          <a:lstStyle/>
          <a:p>
            <a:pPr indent="0" lvl="0" marL="0" marR="0" rtl="0" algn="l">
              <a:spcBef>
                <a:spcPts val="0"/>
              </a:spcBef>
              <a:spcAft>
                <a:spcPts val="0"/>
              </a:spcAft>
              <a:buClr>
                <a:srgbClr val="E1EFD8"/>
              </a:buClr>
              <a:buSzPts val="1000"/>
              <a:buFont typeface="Quattrocento Sans"/>
              <a:buNone/>
            </a:pPr>
            <a:r>
              <a:rPr lang="en-US" sz="1000">
                <a:solidFill>
                  <a:srgbClr val="E1EFD8"/>
                </a:solidFill>
                <a:latin typeface="Quattrocento Sans"/>
                <a:ea typeface="Quattrocento Sans"/>
                <a:cs typeface="Quattrocento Sans"/>
                <a:sym typeface="Quattrocento Sans"/>
              </a:rPr>
              <a:t>www.energy.gov/PPPO</a:t>
            </a:r>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showMasterSp="0">
  <p:cSld name="4_Title and Content">
    <p:spTree>
      <p:nvGrpSpPr>
        <p:cNvPr id="74" name="Shape 74"/>
        <p:cNvGrpSpPr/>
        <p:nvPr/>
      </p:nvGrpSpPr>
      <p:grpSpPr>
        <a:xfrm>
          <a:off x="0" y="0"/>
          <a:ext cx="0" cy="0"/>
          <a:chOff x="0" y="0"/>
          <a:chExt cx="0" cy="0"/>
        </a:xfrm>
      </p:grpSpPr>
      <p:sp>
        <p:nvSpPr>
          <p:cNvPr id="75" name="Google Shape;75;p41"/>
          <p:cNvSpPr/>
          <p:nvPr/>
        </p:nvSpPr>
        <p:spPr>
          <a:xfrm rot="10800000">
            <a:off x="12112978" y="0"/>
            <a:ext cx="891822" cy="7315200"/>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76" name="Google Shape;76;p41"/>
          <p:cNvSpPr txBox="1"/>
          <p:nvPr>
            <p:ph type="title"/>
          </p:nvPr>
        </p:nvSpPr>
        <p:spPr>
          <a:xfrm>
            <a:off x="1727201" y="303205"/>
            <a:ext cx="10383520" cy="93530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02B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1"/>
          <p:cNvSpPr txBox="1"/>
          <p:nvPr>
            <p:ph idx="1" type="body"/>
          </p:nvPr>
        </p:nvSpPr>
        <p:spPr>
          <a:xfrm>
            <a:off x="689648" y="1518101"/>
            <a:ext cx="11805519" cy="50706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78" name="Google Shape;78;p41"/>
          <p:cNvSpPr/>
          <p:nvPr/>
        </p:nvSpPr>
        <p:spPr>
          <a:xfrm flipH="1">
            <a:off x="-1" y="7084908"/>
            <a:ext cx="13004800" cy="230293"/>
          </a:xfrm>
          <a:prstGeom prst="rect">
            <a:avLst/>
          </a:prstGeom>
          <a:solidFill>
            <a:srgbClr val="102B4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sz="1920">
              <a:solidFill>
                <a:srgbClr val="000000"/>
              </a:solidFill>
              <a:latin typeface="Arial"/>
              <a:ea typeface="Arial"/>
              <a:cs typeface="Arial"/>
              <a:sym typeface="Arial"/>
            </a:endParaRPr>
          </a:p>
        </p:txBody>
      </p:sp>
      <p:sp>
        <p:nvSpPr>
          <p:cNvPr id="79" name="Google Shape;79;p41"/>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lang="en-US" sz="1067">
                <a:solidFill>
                  <a:srgbClr val="FFFFFF"/>
                </a:solidFill>
                <a:latin typeface="Calibri"/>
                <a:ea typeface="Calibri"/>
                <a:cs typeface="Calibri"/>
                <a:sym typeface="Calibri"/>
              </a:rPr>
              <a:t>‹#›</a:t>
            </a:fld>
            <a:endParaRPr b="0" sz="1067">
              <a:solidFill>
                <a:srgbClr val="FFFFFF"/>
              </a:solidFill>
              <a:latin typeface="Calibri"/>
              <a:ea typeface="Calibri"/>
              <a:cs typeface="Calibri"/>
              <a:sym typeface="Calibri"/>
            </a:endParaRPr>
          </a:p>
        </p:txBody>
      </p:sp>
      <p:sp>
        <p:nvSpPr>
          <p:cNvPr id="80" name="Google Shape;80;p41"/>
          <p:cNvSpPr/>
          <p:nvPr/>
        </p:nvSpPr>
        <p:spPr>
          <a:xfrm>
            <a:off x="0" y="228601"/>
            <a:ext cx="891822" cy="6855266"/>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81" name="Google Shape;81;p41"/>
          <p:cNvSpPr/>
          <p:nvPr/>
        </p:nvSpPr>
        <p:spPr>
          <a:xfrm>
            <a:off x="0" y="1"/>
            <a:ext cx="13004800" cy="228600"/>
          </a:xfrm>
          <a:prstGeom prst="rect">
            <a:avLst/>
          </a:prstGeom>
          <a:gradFill>
            <a:gsLst>
              <a:gs pos="0">
                <a:srgbClr val="548135"/>
              </a:gs>
              <a:gs pos="87000">
                <a:srgbClr val="A8D08C"/>
              </a:gs>
              <a:gs pos="100000">
                <a:srgbClr val="A8D08C"/>
              </a:gs>
            </a:gsLst>
            <a:lin ang="21000001"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12">
              <a:solidFill>
                <a:schemeClr val="lt1"/>
              </a:solidFill>
              <a:latin typeface="Quattrocento Sans"/>
              <a:ea typeface="Quattrocento Sans"/>
              <a:cs typeface="Quattrocento Sans"/>
              <a:sym typeface="Quattrocento Sans"/>
            </a:endParaRPr>
          </a:p>
        </p:txBody>
      </p:sp>
      <p:pic>
        <p:nvPicPr>
          <p:cNvPr id="82" name="Google Shape;82;p41"/>
          <p:cNvPicPr preferRelativeResize="0"/>
          <p:nvPr/>
        </p:nvPicPr>
        <p:blipFill rotWithShape="1">
          <a:blip r:embed="rId2">
            <a:alphaModFix/>
          </a:blip>
          <a:srcRect b="0" l="0" r="0" t="0"/>
          <a:stretch/>
        </p:blipFill>
        <p:spPr>
          <a:xfrm>
            <a:off x="124179" y="249209"/>
            <a:ext cx="1277824" cy="980838"/>
          </a:xfrm>
          <a:prstGeom prst="rect">
            <a:avLst/>
          </a:prstGeom>
          <a:noFill/>
          <a:ln>
            <a:noFill/>
          </a:ln>
        </p:spPr>
      </p:pic>
      <p:sp>
        <p:nvSpPr>
          <p:cNvPr id="83" name="Google Shape;83;p41"/>
          <p:cNvSpPr txBox="1"/>
          <p:nvPr/>
        </p:nvSpPr>
        <p:spPr>
          <a:xfrm>
            <a:off x="-2" y="7059697"/>
            <a:ext cx="1553921" cy="242528"/>
          </a:xfrm>
          <a:prstGeom prst="rect">
            <a:avLst/>
          </a:prstGeom>
          <a:noFill/>
          <a:ln>
            <a:noFill/>
          </a:ln>
        </p:spPr>
        <p:txBody>
          <a:bodyPr anchorCtr="0" anchor="b" bIns="43875" lIns="87775" spcFirstLastPara="1" rIns="87775" wrap="square" tIns="43875">
            <a:spAutoFit/>
          </a:bodyPr>
          <a:lstStyle/>
          <a:p>
            <a:pPr indent="0" lvl="0" marL="0" marR="0" rtl="0" algn="l">
              <a:spcBef>
                <a:spcPts val="0"/>
              </a:spcBef>
              <a:spcAft>
                <a:spcPts val="0"/>
              </a:spcAft>
              <a:buClr>
                <a:srgbClr val="E1EFD8"/>
              </a:buClr>
              <a:buSzPts val="1000"/>
              <a:buFont typeface="Quattrocento Sans"/>
              <a:buNone/>
            </a:pPr>
            <a:r>
              <a:rPr lang="en-US" sz="1000">
                <a:solidFill>
                  <a:srgbClr val="E1EFD8"/>
                </a:solidFill>
                <a:latin typeface="Quattrocento Sans"/>
                <a:ea typeface="Quattrocento Sans"/>
                <a:cs typeface="Quattrocento Sans"/>
                <a:sym typeface="Quattrocento Sans"/>
              </a:rPr>
              <a:t>www.energy.gov/PPPO</a:t>
            </a:r>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spTree>
      <p:nvGrpSpPr>
        <p:cNvPr id="84" name="Shape 84"/>
        <p:cNvGrpSpPr/>
        <p:nvPr/>
      </p:nvGrpSpPr>
      <p:grpSpPr>
        <a:xfrm>
          <a:off x="0" y="0"/>
          <a:ext cx="0" cy="0"/>
          <a:chOff x="0" y="0"/>
          <a:chExt cx="0" cy="0"/>
        </a:xfrm>
      </p:grpSpPr>
      <p:sp>
        <p:nvSpPr>
          <p:cNvPr id="85" name="Google Shape;85;p42"/>
          <p:cNvSpPr/>
          <p:nvPr/>
        </p:nvSpPr>
        <p:spPr>
          <a:xfrm flipH="1">
            <a:off x="857955" y="-12982"/>
            <a:ext cx="3729063" cy="7097889"/>
          </a:xfrm>
          <a:custGeom>
            <a:rect b="b" l="l" r="r" t="t"/>
            <a:pathLst>
              <a:path extrusionOk="0" h="7097889" w="3786563">
                <a:moveTo>
                  <a:pt x="0" y="7097889"/>
                </a:moveTo>
                <a:lnTo>
                  <a:pt x="811983" y="0"/>
                </a:lnTo>
                <a:lnTo>
                  <a:pt x="3786563" y="11289"/>
                </a:lnTo>
                <a:lnTo>
                  <a:pt x="2634915" y="7097889"/>
                </a:lnTo>
                <a:lnTo>
                  <a:pt x="0" y="7097889"/>
                </a:lnTo>
                <a:close/>
              </a:path>
            </a:pathLst>
          </a:custGeom>
          <a:gradFill>
            <a:gsLst>
              <a:gs pos="0">
                <a:srgbClr val="8296B0"/>
              </a:gs>
              <a:gs pos="9000">
                <a:srgbClr val="8296B0"/>
              </a:gs>
              <a:gs pos="65000">
                <a:srgbClr val="DCEAF7">
                  <a:alpha val="45882"/>
                </a:srgbClr>
              </a:gs>
              <a:gs pos="85000">
                <a:srgbClr val="F2F2F2">
                  <a:alpha val="0"/>
                </a:srgbClr>
              </a:gs>
              <a:gs pos="100000">
                <a:srgbClr val="F2F2F2">
                  <a:alpha val="0"/>
                </a:srgbClr>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86" name="Google Shape;86;p42"/>
          <p:cNvSpPr/>
          <p:nvPr/>
        </p:nvSpPr>
        <p:spPr>
          <a:xfrm>
            <a:off x="0" y="-1"/>
            <a:ext cx="1695702" cy="7089422"/>
          </a:xfrm>
          <a:custGeom>
            <a:rect b="b" l="l" r="r" t="t"/>
            <a:pathLst>
              <a:path extrusionOk="0" h="7089422" w="1695702">
                <a:moveTo>
                  <a:pt x="0" y="7089422"/>
                </a:moveTo>
                <a:lnTo>
                  <a:pt x="0" y="0"/>
                </a:lnTo>
                <a:lnTo>
                  <a:pt x="428978" y="1"/>
                </a:lnTo>
                <a:lnTo>
                  <a:pt x="1695702" y="7089422"/>
                </a:lnTo>
                <a:lnTo>
                  <a:pt x="0" y="7089422"/>
                </a:lnTo>
                <a:close/>
              </a:path>
            </a:pathLst>
          </a:custGeom>
          <a:gradFill>
            <a:gsLst>
              <a:gs pos="0">
                <a:srgbClr val="102B43"/>
              </a:gs>
              <a:gs pos="1000">
                <a:srgbClr val="102B43"/>
              </a:gs>
              <a:gs pos="64000">
                <a:schemeClr val="accent5"/>
              </a:gs>
              <a:gs pos="100000">
                <a:schemeClr val="accent5"/>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87" name="Google Shape;87;p42"/>
          <p:cNvSpPr/>
          <p:nvPr/>
        </p:nvSpPr>
        <p:spPr>
          <a:xfrm flipH="1">
            <a:off x="224266" y="0"/>
            <a:ext cx="1737360" cy="7086600"/>
          </a:xfrm>
          <a:prstGeom prst="parallelogram">
            <a:avLst>
              <a:gd fmla="val 72415" name="adj"/>
            </a:avLst>
          </a:prstGeom>
          <a:gradFill>
            <a:gsLst>
              <a:gs pos="0">
                <a:srgbClr val="595959"/>
              </a:gs>
              <a:gs pos="63000">
                <a:schemeClr val="accent1"/>
              </a:gs>
              <a:gs pos="100000">
                <a:schemeClr val="accent1"/>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88" name="Google Shape;88;p42"/>
          <p:cNvSpPr/>
          <p:nvPr/>
        </p:nvSpPr>
        <p:spPr>
          <a:xfrm flipH="1">
            <a:off x="401920" y="0"/>
            <a:ext cx="1760230" cy="7086600"/>
          </a:xfrm>
          <a:prstGeom prst="parallelogram">
            <a:avLst>
              <a:gd fmla="val 72415" name="adj"/>
            </a:avLst>
          </a:prstGeom>
          <a:gradFill>
            <a:gsLst>
              <a:gs pos="0">
                <a:srgbClr val="8FA0B8"/>
              </a:gs>
              <a:gs pos="61000">
                <a:srgbClr val="BBD6EF"/>
              </a:gs>
              <a:gs pos="80000">
                <a:srgbClr val="B5C8DD"/>
              </a:gs>
              <a:gs pos="91000">
                <a:srgbClr val="ACB8CA"/>
              </a:gs>
              <a:gs pos="100000">
                <a:srgbClr val="ACB8CA"/>
              </a:gs>
            </a:gsLst>
            <a:lin ang="10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89" name="Google Shape;89;p42"/>
          <p:cNvSpPr/>
          <p:nvPr/>
        </p:nvSpPr>
        <p:spPr>
          <a:xfrm rot="10800000">
            <a:off x="12112978" y="0"/>
            <a:ext cx="891822" cy="7315200"/>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90" name="Google Shape;90;p42"/>
          <p:cNvSpPr/>
          <p:nvPr/>
        </p:nvSpPr>
        <p:spPr>
          <a:xfrm flipH="1">
            <a:off x="-1" y="7084908"/>
            <a:ext cx="13004800" cy="230293"/>
          </a:xfrm>
          <a:prstGeom prst="rect">
            <a:avLst/>
          </a:prstGeom>
          <a:solidFill>
            <a:srgbClr val="194064"/>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sz="1920">
              <a:solidFill>
                <a:srgbClr val="000000"/>
              </a:solidFill>
              <a:latin typeface="Arial"/>
              <a:ea typeface="Arial"/>
              <a:cs typeface="Arial"/>
              <a:sym typeface="Arial"/>
            </a:endParaRPr>
          </a:p>
        </p:txBody>
      </p:sp>
      <p:sp>
        <p:nvSpPr>
          <p:cNvPr id="91" name="Google Shape;91;p42"/>
          <p:cNvSpPr txBox="1"/>
          <p:nvPr/>
        </p:nvSpPr>
        <p:spPr>
          <a:xfrm>
            <a:off x="-2" y="7059697"/>
            <a:ext cx="1553921" cy="242528"/>
          </a:xfrm>
          <a:prstGeom prst="rect">
            <a:avLst/>
          </a:prstGeom>
          <a:noFill/>
          <a:ln>
            <a:noFill/>
          </a:ln>
        </p:spPr>
        <p:txBody>
          <a:bodyPr anchorCtr="0" anchor="b" bIns="43875" lIns="87775" spcFirstLastPara="1" rIns="87775" wrap="square" tIns="43875">
            <a:spAutoFit/>
          </a:bodyPr>
          <a:lstStyle/>
          <a:p>
            <a:pPr indent="0" lvl="0" marL="0" marR="0" rtl="0" algn="l">
              <a:spcBef>
                <a:spcPts val="0"/>
              </a:spcBef>
              <a:spcAft>
                <a:spcPts val="0"/>
              </a:spcAft>
              <a:buClr>
                <a:srgbClr val="E1EFD8"/>
              </a:buClr>
              <a:buSzPts val="1000"/>
              <a:buFont typeface="Quattrocento Sans"/>
              <a:buNone/>
            </a:pPr>
            <a:r>
              <a:rPr lang="en-US" sz="1000">
                <a:solidFill>
                  <a:srgbClr val="E1EFD8"/>
                </a:solidFill>
                <a:latin typeface="Quattrocento Sans"/>
                <a:ea typeface="Quattrocento Sans"/>
                <a:cs typeface="Quattrocento Sans"/>
                <a:sym typeface="Quattrocento Sans"/>
              </a:rPr>
              <a:t>www.energy.gov/PPPO</a:t>
            </a:r>
            <a:endParaRPr/>
          </a:p>
        </p:txBody>
      </p:sp>
      <p:sp>
        <p:nvSpPr>
          <p:cNvPr id="92" name="Google Shape;92;p42"/>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lang="en-US" sz="1067">
                <a:solidFill>
                  <a:srgbClr val="FFFFFF"/>
                </a:solidFill>
                <a:latin typeface="Calibri"/>
                <a:ea typeface="Calibri"/>
                <a:cs typeface="Calibri"/>
                <a:sym typeface="Calibri"/>
              </a:rPr>
              <a:t>‹#›</a:t>
            </a:fld>
            <a:endParaRPr b="0" sz="1067">
              <a:solidFill>
                <a:srgbClr val="FFFFFF"/>
              </a:solidFill>
              <a:latin typeface="Calibri"/>
              <a:ea typeface="Calibri"/>
              <a:cs typeface="Calibri"/>
              <a:sym typeface="Calibri"/>
            </a:endParaRPr>
          </a:p>
        </p:txBody>
      </p:sp>
      <p:sp>
        <p:nvSpPr>
          <p:cNvPr id="93" name="Google Shape;93;p42"/>
          <p:cNvSpPr txBox="1"/>
          <p:nvPr>
            <p:ph type="title"/>
          </p:nvPr>
        </p:nvSpPr>
        <p:spPr>
          <a:xfrm>
            <a:off x="575733" y="2062975"/>
            <a:ext cx="3206045" cy="354608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3600"/>
              <a:buFont typeface="Quattrocento Sans"/>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4" name="Google Shape;94;p42"/>
          <p:cNvPicPr preferRelativeResize="0"/>
          <p:nvPr/>
        </p:nvPicPr>
        <p:blipFill rotWithShape="1">
          <a:blip r:embed="rId2">
            <a:alphaModFix/>
          </a:blip>
          <a:srcRect b="0" l="0" r="0" t="0"/>
          <a:stretch/>
        </p:blipFill>
        <p:spPr>
          <a:xfrm>
            <a:off x="1361825" y="681005"/>
            <a:ext cx="1554910" cy="1193525"/>
          </a:xfrm>
          <a:prstGeom prst="rect">
            <a:avLst/>
          </a:prstGeom>
          <a:noFill/>
          <a:ln>
            <a:noFill/>
          </a:ln>
        </p:spPr>
      </p:pic>
      <p:sp>
        <p:nvSpPr>
          <p:cNvPr id="95" name="Google Shape;95;p42"/>
          <p:cNvSpPr txBox="1"/>
          <p:nvPr>
            <p:ph idx="1" type="body"/>
          </p:nvPr>
        </p:nvSpPr>
        <p:spPr>
          <a:xfrm>
            <a:off x="3959420" y="681005"/>
            <a:ext cx="8686063" cy="5907759"/>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96" name="Shape 96"/>
        <p:cNvGrpSpPr/>
        <p:nvPr/>
      </p:nvGrpSpPr>
      <p:grpSpPr>
        <a:xfrm>
          <a:off x="0" y="0"/>
          <a:ext cx="0" cy="0"/>
          <a:chOff x="0" y="0"/>
          <a:chExt cx="0" cy="0"/>
        </a:xfrm>
      </p:grpSpPr>
      <p:sp>
        <p:nvSpPr>
          <p:cNvPr id="97" name="Google Shape;97;p43"/>
          <p:cNvSpPr/>
          <p:nvPr/>
        </p:nvSpPr>
        <p:spPr>
          <a:xfrm flipH="1">
            <a:off x="857955" y="-12982"/>
            <a:ext cx="3729063" cy="7097889"/>
          </a:xfrm>
          <a:custGeom>
            <a:rect b="b" l="l" r="r" t="t"/>
            <a:pathLst>
              <a:path extrusionOk="0" h="7097889" w="3786563">
                <a:moveTo>
                  <a:pt x="0" y="7097889"/>
                </a:moveTo>
                <a:lnTo>
                  <a:pt x="811983" y="0"/>
                </a:lnTo>
                <a:lnTo>
                  <a:pt x="3786563" y="11289"/>
                </a:lnTo>
                <a:lnTo>
                  <a:pt x="2634915" y="7097889"/>
                </a:lnTo>
                <a:lnTo>
                  <a:pt x="0" y="7097889"/>
                </a:lnTo>
                <a:close/>
              </a:path>
            </a:pathLst>
          </a:custGeom>
          <a:gradFill>
            <a:gsLst>
              <a:gs pos="0">
                <a:srgbClr val="7F7F7F"/>
              </a:gs>
              <a:gs pos="56000">
                <a:srgbClr val="D8D8D8"/>
              </a:gs>
              <a:gs pos="79000">
                <a:srgbClr val="F2F2F2">
                  <a:alpha val="0"/>
                </a:srgbClr>
              </a:gs>
              <a:gs pos="100000">
                <a:srgbClr val="F2F2F2">
                  <a:alpha val="0"/>
                </a:srgbClr>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98" name="Google Shape;98;p43"/>
          <p:cNvSpPr/>
          <p:nvPr/>
        </p:nvSpPr>
        <p:spPr>
          <a:xfrm>
            <a:off x="0" y="-1"/>
            <a:ext cx="1695702" cy="7089422"/>
          </a:xfrm>
          <a:custGeom>
            <a:rect b="b" l="l" r="r" t="t"/>
            <a:pathLst>
              <a:path extrusionOk="0" h="7089422" w="1695702">
                <a:moveTo>
                  <a:pt x="0" y="7089422"/>
                </a:moveTo>
                <a:lnTo>
                  <a:pt x="0" y="0"/>
                </a:lnTo>
                <a:lnTo>
                  <a:pt x="428978" y="1"/>
                </a:lnTo>
                <a:lnTo>
                  <a:pt x="1695702" y="7089422"/>
                </a:lnTo>
                <a:lnTo>
                  <a:pt x="0" y="7089422"/>
                </a:lnTo>
                <a:close/>
              </a:path>
            </a:pathLst>
          </a:custGeom>
          <a:gradFill>
            <a:gsLst>
              <a:gs pos="0">
                <a:srgbClr val="595959"/>
              </a:gs>
              <a:gs pos="1000">
                <a:srgbClr val="595959"/>
              </a:gs>
              <a:gs pos="64000">
                <a:srgbClr val="7F7F7F"/>
              </a:gs>
              <a:gs pos="100000">
                <a:srgbClr val="7F7F7F"/>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99" name="Google Shape;99;p43"/>
          <p:cNvSpPr/>
          <p:nvPr/>
        </p:nvSpPr>
        <p:spPr>
          <a:xfrm flipH="1">
            <a:off x="224266" y="0"/>
            <a:ext cx="1737360" cy="7086600"/>
          </a:xfrm>
          <a:prstGeom prst="parallelogram">
            <a:avLst>
              <a:gd fmla="val 72415" name="adj"/>
            </a:avLst>
          </a:prstGeom>
          <a:gradFill>
            <a:gsLst>
              <a:gs pos="0">
                <a:srgbClr val="595959"/>
              </a:gs>
              <a:gs pos="63000">
                <a:srgbClr val="7F7F7F"/>
              </a:gs>
              <a:gs pos="100000">
                <a:srgbClr val="7F7F7F"/>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00" name="Google Shape;100;p43"/>
          <p:cNvSpPr/>
          <p:nvPr/>
        </p:nvSpPr>
        <p:spPr>
          <a:xfrm flipH="1">
            <a:off x="401920" y="0"/>
            <a:ext cx="1760230" cy="7086600"/>
          </a:xfrm>
          <a:prstGeom prst="parallelogram">
            <a:avLst>
              <a:gd fmla="val 72415" name="adj"/>
            </a:avLst>
          </a:prstGeom>
          <a:gradFill>
            <a:gsLst>
              <a:gs pos="0">
                <a:srgbClr val="7F7F7F"/>
              </a:gs>
              <a:gs pos="65000">
                <a:srgbClr val="D8D8D8"/>
              </a:gs>
              <a:gs pos="91000">
                <a:srgbClr val="BFBFBF"/>
              </a:gs>
              <a:gs pos="100000">
                <a:srgbClr val="BFBFBF"/>
              </a:gs>
            </a:gsLst>
            <a:lin ang="10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01" name="Google Shape;101;p43"/>
          <p:cNvSpPr/>
          <p:nvPr/>
        </p:nvSpPr>
        <p:spPr>
          <a:xfrm rot="10800000">
            <a:off x="12112978" y="0"/>
            <a:ext cx="891822" cy="7315200"/>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aseline="-25000" sz="1954">
              <a:solidFill>
                <a:schemeClr val="accent5"/>
              </a:solidFill>
              <a:latin typeface="Quattrocento Sans"/>
              <a:ea typeface="Quattrocento Sans"/>
              <a:cs typeface="Quattrocento Sans"/>
              <a:sym typeface="Quattrocento Sans"/>
            </a:endParaRPr>
          </a:p>
        </p:txBody>
      </p:sp>
      <p:sp>
        <p:nvSpPr>
          <p:cNvPr id="102" name="Google Shape;102;p43"/>
          <p:cNvSpPr/>
          <p:nvPr/>
        </p:nvSpPr>
        <p:spPr>
          <a:xfrm flipH="1">
            <a:off x="-1" y="7084908"/>
            <a:ext cx="13004800" cy="230293"/>
          </a:xfrm>
          <a:prstGeom prst="rect">
            <a:avLst/>
          </a:prstGeom>
          <a:solidFill>
            <a:srgbClr val="194064"/>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sz="1920">
              <a:solidFill>
                <a:srgbClr val="000000"/>
              </a:solidFill>
              <a:latin typeface="Arial"/>
              <a:ea typeface="Arial"/>
              <a:cs typeface="Arial"/>
              <a:sym typeface="Arial"/>
            </a:endParaRPr>
          </a:p>
        </p:txBody>
      </p:sp>
      <p:sp>
        <p:nvSpPr>
          <p:cNvPr id="103" name="Google Shape;103;p43"/>
          <p:cNvSpPr txBox="1"/>
          <p:nvPr/>
        </p:nvSpPr>
        <p:spPr>
          <a:xfrm>
            <a:off x="-2" y="7059697"/>
            <a:ext cx="1553921" cy="242528"/>
          </a:xfrm>
          <a:prstGeom prst="rect">
            <a:avLst/>
          </a:prstGeom>
          <a:noFill/>
          <a:ln>
            <a:noFill/>
          </a:ln>
        </p:spPr>
        <p:txBody>
          <a:bodyPr anchorCtr="0" anchor="b" bIns="43875" lIns="87775" spcFirstLastPara="1" rIns="87775" wrap="square" tIns="43875">
            <a:spAutoFit/>
          </a:bodyPr>
          <a:lstStyle/>
          <a:p>
            <a:pPr indent="0" lvl="0" marL="0" marR="0" rtl="0" algn="l">
              <a:spcBef>
                <a:spcPts val="0"/>
              </a:spcBef>
              <a:spcAft>
                <a:spcPts val="0"/>
              </a:spcAft>
              <a:buClr>
                <a:srgbClr val="E1EFD8"/>
              </a:buClr>
              <a:buSzPts val="1000"/>
              <a:buFont typeface="Quattrocento Sans"/>
              <a:buNone/>
            </a:pPr>
            <a:r>
              <a:rPr lang="en-US" sz="1000">
                <a:solidFill>
                  <a:srgbClr val="E1EFD8"/>
                </a:solidFill>
                <a:latin typeface="Quattrocento Sans"/>
                <a:ea typeface="Quattrocento Sans"/>
                <a:cs typeface="Quattrocento Sans"/>
                <a:sym typeface="Quattrocento Sans"/>
              </a:rPr>
              <a:t>www.energy.gov/PPPO</a:t>
            </a:r>
            <a:endParaRPr/>
          </a:p>
        </p:txBody>
      </p:sp>
      <p:sp>
        <p:nvSpPr>
          <p:cNvPr id="104" name="Google Shape;104;p43"/>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lang="en-US" sz="1067">
                <a:solidFill>
                  <a:srgbClr val="FFFFFF"/>
                </a:solidFill>
                <a:latin typeface="Calibri"/>
                <a:ea typeface="Calibri"/>
                <a:cs typeface="Calibri"/>
                <a:sym typeface="Calibri"/>
              </a:rPr>
              <a:t>‹#›</a:t>
            </a:fld>
            <a:endParaRPr b="0" sz="1067">
              <a:solidFill>
                <a:srgbClr val="FFFFFF"/>
              </a:solidFill>
              <a:latin typeface="Calibri"/>
              <a:ea typeface="Calibri"/>
              <a:cs typeface="Calibri"/>
              <a:sym typeface="Calibri"/>
            </a:endParaRPr>
          </a:p>
        </p:txBody>
      </p:sp>
      <p:sp>
        <p:nvSpPr>
          <p:cNvPr id="105" name="Google Shape;105;p43"/>
          <p:cNvSpPr txBox="1"/>
          <p:nvPr>
            <p:ph type="title"/>
          </p:nvPr>
        </p:nvSpPr>
        <p:spPr>
          <a:xfrm>
            <a:off x="575733" y="2062976"/>
            <a:ext cx="3194756" cy="357017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3600"/>
              <a:buFont typeface="Quattrocento Sans"/>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6" name="Google Shape;106;p43"/>
          <p:cNvPicPr preferRelativeResize="0"/>
          <p:nvPr/>
        </p:nvPicPr>
        <p:blipFill rotWithShape="1">
          <a:blip r:embed="rId2">
            <a:alphaModFix/>
          </a:blip>
          <a:srcRect b="0" l="0" r="0" t="0"/>
          <a:stretch/>
        </p:blipFill>
        <p:spPr>
          <a:xfrm>
            <a:off x="1361825" y="681005"/>
            <a:ext cx="1554910" cy="1193525"/>
          </a:xfrm>
          <a:prstGeom prst="rect">
            <a:avLst/>
          </a:prstGeom>
          <a:noFill/>
          <a:ln>
            <a:noFill/>
          </a:ln>
        </p:spPr>
      </p:pic>
      <p:sp>
        <p:nvSpPr>
          <p:cNvPr id="107" name="Google Shape;107;p43"/>
          <p:cNvSpPr txBox="1"/>
          <p:nvPr>
            <p:ph idx="1" type="body"/>
          </p:nvPr>
        </p:nvSpPr>
        <p:spPr>
          <a:xfrm>
            <a:off x="3959420" y="681005"/>
            <a:ext cx="8686063" cy="5907759"/>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8D8D8"/>
            </a:gs>
            <a:gs pos="64000">
              <a:srgbClr val="F2F2F2"/>
            </a:gs>
            <a:gs pos="100000">
              <a:srgbClr val="F2F2F2"/>
            </a:gs>
          </a:gsLst>
          <a:lin ang="15600000" scaled="0"/>
        </a:gradFill>
      </p:bgPr>
    </p:bg>
    <p:spTree>
      <p:nvGrpSpPr>
        <p:cNvPr id="9" name="Shape 9"/>
        <p:cNvGrpSpPr/>
        <p:nvPr/>
      </p:nvGrpSpPr>
      <p:grpSpPr>
        <a:xfrm>
          <a:off x="0" y="0"/>
          <a:ext cx="0" cy="0"/>
          <a:chOff x="0" y="0"/>
          <a:chExt cx="0" cy="0"/>
        </a:xfrm>
      </p:grpSpPr>
      <p:sp>
        <p:nvSpPr>
          <p:cNvPr id="10" name="Google Shape;10;p34"/>
          <p:cNvSpPr/>
          <p:nvPr/>
        </p:nvSpPr>
        <p:spPr>
          <a:xfrm>
            <a:off x="0" y="0"/>
            <a:ext cx="1280160" cy="7100711"/>
          </a:xfrm>
          <a:prstGeom prst="rtTriangle">
            <a:avLst/>
          </a:prstGeom>
          <a:gradFill>
            <a:gsLst>
              <a:gs pos="0">
                <a:srgbClr val="1D4E7B"/>
              </a:gs>
              <a:gs pos="63000">
                <a:srgbClr val="2C75B8"/>
              </a:gs>
              <a:gs pos="100000">
                <a:srgbClr val="2C75B8"/>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baseline="-25000" i="0" sz="1954" u="none" cap="none" strike="noStrike">
              <a:solidFill>
                <a:schemeClr val="accent5"/>
              </a:solidFill>
              <a:latin typeface="Quattrocento Sans"/>
              <a:ea typeface="Quattrocento Sans"/>
              <a:cs typeface="Quattrocento Sans"/>
              <a:sym typeface="Quattrocento Sans"/>
            </a:endParaRPr>
          </a:p>
        </p:txBody>
      </p:sp>
      <p:sp>
        <p:nvSpPr>
          <p:cNvPr id="11" name="Google Shape;11;p34"/>
          <p:cNvSpPr/>
          <p:nvPr/>
        </p:nvSpPr>
        <p:spPr>
          <a:xfrm flipH="1">
            <a:off x="0" y="0"/>
            <a:ext cx="1737360" cy="7086600"/>
          </a:xfrm>
          <a:prstGeom prst="parallelogram">
            <a:avLst>
              <a:gd fmla="val 72415" name="adj"/>
            </a:avLst>
          </a:prstGeom>
          <a:gradFill>
            <a:gsLst>
              <a:gs pos="0">
                <a:srgbClr val="7F7F7F"/>
              </a:gs>
              <a:gs pos="26000">
                <a:srgbClr val="A5A5A5"/>
              </a:gs>
              <a:gs pos="100000">
                <a:srgbClr val="A5A5A5"/>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54" u="none" cap="none" strike="noStrike">
              <a:solidFill>
                <a:schemeClr val="lt1"/>
              </a:solidFill>
              <a:latin typeface="Quattrocento Sans"/>
              <a:ea typeface="Quattrocento Sans"/>
              <a:cs typeface="Quattrocento Sans"/>
              <a:sym typeface="Quattrocento Sans"/>
            </a:endParaRPr>
          </a:p>
        </p:txBody>
      </p:sp>
      <p:sp>
        <p:nvSpPr>
          <p:cNvPr id="12" name="Google Shape;12;p34"/>
          <p:cNvSpPr/>
          <p:nvPr/>
        </p:nvSpPr>
        <p:spPr>
          <a:xfrm rot="10800000">
            <a:off x="12112978" y="0"/>
            <a:ext cx="891822" cy="7315200"/>
          </a:xfrm>
          <a:prstGeom prst="rtTriangle">
            <a:avLst/>
          </a:prstGeom>
          <a:solidFill>
            <a:srgbClr val="D8D8D8">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baseline="-25000" i="0" sz="1954" u="none" cap="none" strike="noStrike">
              <a:solidFill>
                <a:schemeClr val="accent5"/>
              </a:solidFill>
              <a:latin typeface="Quattrocento Sans"/>
              <a:ea typeface="Quattrocento Sans"/>
              <a:cs typeface="Quattrocento Sans"/>
              <a:sym typeface="Quattrocento Sans"/>
            </a:endParaRPr>
          </a:p>
        </p:txBody>
      </p:sp>
      <p:sp>
        <p:nvSpPr>
          <p:cNvPr id="13" name="Google Shape;13;p34"/>
          <p:cNvSpPr/>
          <p:nvPr/>
        </p:nvSpPr>
        <p:spPr>
          <a:xfrm flipH="1">
            <a:off x="-1" y="7084908"/>
            <a:ext cx="13004800" cy="230293"/>
          </a:xfrm>
          <a:prstGeom prst="rect">
            <a:avLst/>
          </a:prstGeom>
          <a:solidFill>
            <a:srgbClr val="102B4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i="0" sz="1920" u="none" cap="none" strike="noStrike">
              <a:solidFill>
                <a:srgbClr val="000000"/>
              </a:solidFill>
              <a:latin typeface="Arial"/>
              <a:ea typeface="Arial"/>
              <a:cs typeface="Arial"/>
              <a:sym typeface="Arial"/>
            </a:endParaRPr>
          </a:p>
        </p:txBody>
      </p:sp>
      <p:sp>
        <p:nvSpPr>
          <p:cNvPr id="14" name="Google Shape;14;p34"/>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102B43"/>
              </a:buClr>
              <a:buSzPts val="3200"/>
              <a:buFont typeface="Quattrocento Sans"/>
              <a:buNone/>
              <a:defRPr b="0" i="0" sz="3200" u="none" cap="none" strike="noStrike">
                <a:solidFill>
                  <a:srgbClr val="102B43"/>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34"/>
          <p:cNvSpPr txBox="1"/>
          <p:nvPr>
            <p:ph idx="1" type="body"/>
          </p:nvPr>
        </p:nvSpPr>
        <p:spPr>
          <a:xfrm>
            <a:off x="1715911" y="1518101"/>
            <a:ext cx="10394809" cy="5070663"/>
          </a:xfrm>
          <a:prstGeom prst="rect">
            <a:avLst/>
          </a:prstGeom>
          <a:noFill/>
          <a:ln>
            <a:noFill/>
          </a:ln>
        </p:spPr>
        <p:txBody>
          <a:bodyPr anchorCtr="0" anchor="t" bIns="45700" lIns="91425" spcFirstLastPara="1" rIns="91425" wrap="square" tIns="45700">
            <a:noAutofit/>
          </a:bodyPr>
          <a:lstStyle>
            <a:lvl1pPr indent="-396240" lvl="0" marL="457200" marR="0" rtl="0" algn="l">
              <a:lnSpc>
                <a:spcPct val="100000"/>
              </a:lnSpc>
              <a:spcBef>
                <a:spcPts val="600"/>
              </a:spcBef>
              <a:spcAft>
                <a:spcPts val="0"/>
              </a:spcAft>
              <a:buClr>
                <a:srgbClr val="102B43"/>
              </a:buClr>
              <a:buSzPts val="2640"/>
              <a:buFont typeface="Quattrocento Sans"/>
              <a:buChar char="⏵"/>
              <a:defRPr b="0" i="0" sz="2640" u="none" cap="none" strike="noStrike">
                <a:solidFill>
                  <a:schemeClr val="dk1"/>
                </a:solidFill>
                <a:latin typeface="Quattrocento Sans"/>
                <a:ea typeface="Quattrocento Sans"/>
                <a:cs typeface="Quattrocento Sans"/>
                <a:sym typeface="Quattrocento Sans"/>
              </a:defRPr>
            </a:lvl1pPr>
            <a:lvl2pPr indent="-375285" lvl="1" marL="914400" marR="0" rtl="0" algn="l">
              <a:lnSpc>
                <a:spcPct val="100000"/>
              </a:lnSpc>
              <a:spcBef>
                <a:spcPts val="600"/>
              </a:spcBef>
              <a:spcAft>
                <a:spcPts val="0"/>
              </a:spcAft>
              <a:buClr>
                <a:srgbClr val="102B43"/>
              </a:buClr>
              <a:buSzPts val="2310"/>
              <a:buFont typeface="Quattrocento Sans"/>
              <a:buChar char="⏵"/>
              <a:defRPr b="0" i="0" sz="2310" u="none" cap="none" strike="noStrike">
                <a:solidFill>
                  <a:schemeClr val="dk1"/>
                </a:solidFill>
                <a:latin typeface="Quattrocento Sans"/>
                <a:ea typeface="Quattrocento Sans"/>
                <a:cs typeface="Quattrocento Sans"/>
                <a:sym typeface="Quattrocento Sans"/>
              </a:defRPr>
            </a:lvl2pPr>
            <a:lvl3pPr indent="-354393" lvl="2" marL="1371600" marR="0" rtl="0" algn="l">
              <a:lnSpc>
                <a:spcPct val="100000"/>
              </a:lnSpc>
              <a:spcBef>
                <a:spcPts val="600"/>
              </a:spcBef>
              <a:spcAft>
                <a:spcPts val="0"/>
              </a:spcAft>
              <a:buClr>
                <a:srgbClr val="102B43"/>
              </a:buClr>
              <a:buSzPts val="1981"/>
              <a:buFont typeface="Quattrocento Sans"/>
              <a:buChar char="⏵"/>
              <a:defRPr b="0" i="0" sz="1981" u="none" cap="none" strike="noStrike">
                <a:solidFill>
                  <a:schemeClr val="dk1"/>
                </a:solidFill>
                <a:latin typeface="Quattrocento Sans"/>
                <a:ea typeface="Quattrocento Sans"/>
                <a:cs typeface="Quattrocento Sans"/>
                <a:sym typeface="Quattrocento Sans"/>
              </a:defRPr>
            </a:lvl3pPr>
            <a:lvl4pPr indent="-333375" lvl="3" marL="1828800" marR="0" rtl="0" algn="l">
              <a:lnSpc>
                <a:spcPct val="100000"/>
              </a:lnSpc>
              <a:spcBef>
                <a:spcPts val="600"/>
              </a:spcBef>
              <a:spcAft>
                <a:spcPts val="0"/>
              </a:spcAft>
              <a:buClr>
                <a:srgbClr val="102B43"/>
              </a:buClr>
              <a:buSzPts val="1650"/>
              <a:buFont typeface="Quattrocento Sans"/>
              <a:buChar char="⏵"/>
              <a:defRPr b="0" i="0" sz="1650" u="none" cap="none" strike="noStrike">
                <a:solidFill>
                  <a:schemeClr val="dk1"/>
                </a:solidFill>
                <a:latin typeface="Quattrocento Sans"/>
                <a:ea typeface="Quattrocento Sans"/>
                <a:cs typeface="Quattrocento Sans"/>
                <a:sym typeface="Quattrocento Sans"/>
              </a:defRPr>
            </a:lvl4pPr>
            <a:lvl5pPr indent="-333375" lvl="4" marL="2286000" marR="0" rtl="0" algn="l">
              <a:lnSpc>
                <a:spcPct val="100000"/>
              </a:lnSpc>
              <a:spcBef>
                <a:spcPts val="600"/>
              </a:spcBef>
              <a:spcAft>
                <a:spcPts val="0"/>
              </a:spcAft>
              <a:buClr>
                <a:srgbClr val="102B43"/>
              </a:buClr>
              <a:buSzPts val="1650"/>
              <a:buFont typeface="Quattrocento Sans"/>
              <a:buChar char="⏵"/>
              <a:defRPr b="0" i="0" sz="1650" u="none" cap="none" strike="noStrike">
                <a:solidFill>
                  <a:schemeClr val="dk1"/>
                </a:solidFill>
                <a:latin typeface="Quattrocento Sans"/>
                <a:ea typeface="Quattrocento Sans"/>
                <a:cs typeface="Quattrocento Sans"/>
                <a:sym typeface="Quattrocento Sans"/>
              </a:defRPr>
            </a:lvl5pPr>
            <a:lvl6pPr indent="-322897" lvl="5" marL="2743200" marR="0" rtl="0" algn="l">
              <a:lnSpc>
                <a:spcPct val="90000"/>
              </a:lnSpc>
              <a:spcBef>
                <a:spcPts val="413"/>
              </a:spcBef>
              <a:spcAft>
                <a:spcPts val="0"/>
              </a:spcAft>
              <a:buClr>
                <a:schemeClr val="dk1"/>
              </a:buClr>
              <a:buSzPts val="1485"/>
              <a:buFont typeface="Arial"/>
              <a:buChar char="•"/>
              <a:defRPr b="0" i="0" sz="1485" u="none" cap="none" strike="noStrike">
                <a:solidFill>
                  <a:schemeClr val="dk1"/>
                </a:solidFill>
                <a:latin typeface="Quattrocento Sans"/>
                <a:ea typeface="Quattrocento Sans"/>
                <a:cs typeface="Quattrocento Sans"/>
                <a:sym typeface="Quattrocento Sans"/>
              </a:defRPr>
            </a:lvl6pPr>
            <a:lvl7pPr indent="-322897" lvl="6" marL="3200400" marR="0" rtl="0" algn="l">
              <a:lnSpc>
                <a:spcPct val="90000"/>
              </a:lnSpc>
              <a:spcBef>
                <a:spcPts val="413"/>
              </a:spcBef>
              <a:spcAft>
                <a:spcPts val="0"/>
              </a:spcAft>
              <a:buClr>
                <a:schemeClr val="dk1"/>
              </a:buClr>
              <a:buSzPts val="1485"/>
              <a:buFont typeface="Arial"/>
              <a:buChar char="•"/>
              <a:defRPr b="0" i="0" sz="1485" u="none" cap="none" strike="noStrike">
                <a:solidFill>
                  <a:schemeClr val="dk1"/>
                </a:solidFill>
                <a:latin typeface="Quattrocento Sans"/>
                <a:ea typeface="Quattrocento Sans"/>
                <a:cs typeface="Quattrocento Sans"/>
                <a:sym typeface="Quattrocento Sans"/>
              </a:defRPr>
            </a:lvl7pPr>
            <a:lvl8pPr indent="-322897" lvl="7" marL="3657600" marR="0" rtl="0" algn="l">
              <a:lnSpc>
                <a:spcPct val="90000"/>
              </a:lnSpc>
              <a:spcBef>
                <a:spcPts val="413"/>
              </a:spcBef>
              <a:spcAft>
                <a:spcPts val="0"/>
              </a:spcAft>
              <a:buClr>
                <a:schemeClr val="dk1"/>
              </a:buClr>
              <a:buSzPts val="1485"/>
              <a:buFont typeface="Arial"/>
              <a:buChar char="•"/>
              <a:defRPr b="0" i="0" sz="1485" u="none" cap="none" strike="noStrike">
                <a:solidFill>
                  <a:schemeClr val="dk1"/>
                </a:solidFill>
                <a:latin typeface="Quattrocento Sans"/>
                <a:ea typeface="Quattrocento Sans"/>
                <a:cs typeface="Quattrocento Sans"/>
                <a:sym typeface="Quattrocento Sans"/>
              </a:defRPr>
            </a:lvl8pPr>
            <a:lvl9pPr indent="-322897" lvl="8" marL="4114800" marR="0" rtl="0" algn="l">
              <a:lnSpc>
                <a:spcPct val="90000"/>
              </a:lnSpc>
              <a:spcBef>
                <a:spcPts val="413"/>
              </a:spcBef>
              <a:spcAft>
                <a:spcPts val="0"/>
              </a:spcAft>
              <a:buClr>
                <a:schemeClr val="dk1"/>
              </a:buClr>
              <a:buSzPts val="1485"/>
              <a:buFont typeface="Arial"/>
              <a:buChar char="•"/>
              <a:defRPr b="0" i="0" sz="1485" u="none" cap="none" strike="noStrike">
                <a:solidFill>
                  <a:schemeClr val="dk1"/>
                </a:solidFill>
                <a:latin typeface="Quattrocento Sans"/>
                <a:ea typeface="Quattrocento Sans"/>
                <a:cs typeface="Quattrocento Sans"/>
                <a:sym typeface="Quattrocento Sans"/>
              </a:defRPr>
            </a:lvl9pPr>
          </a:lstStyle>
          <a:p/>
        </p:txBody>
      </p:sp>
      <p:pic>
        <p:nvPicPr>
          <p:cNvPr id="16" name="Google Shape;16;p34"/>
          <p:cNvPicPr preferRelativeResize="0"/>
          <p:nvPr/>
        </p:nvPicPr>
        <p:blipFill rotWithShape="1">
          <a:blip r:embed="rId1">
            <a:alphaModFix/>
          </a:blip>
          <a:srcRect b="0" l="0" r="0" t="0"/>
          <a:stretch/>
        </p:blipFill>
        <p:spPr>
          <a:xfrm>
            <a:off x="124179" y="235098"/>
            <a:ext cx="1277824" cy="980838"/>
          </a:xfrm>
          <a:prstGeom prst="rect">
            <a:avLst/>
          </a:prstGeom>
          <a:noFill/>
          <a:ln>
            <a:noFill/>
          </a:ln>
        </p:spPr>
      </p:pic>
      <p:sp>
        <p:nvSpPr>
          <p:cNvPr id="17" name="Google Shape;17;p34"/>
          <p:cNvSpPr txBox="1"/>
          <p:nvPr/>
        </p:nvSpPr>
        <p:spPr>
          <a:xfrm>
            <a:off x="10544447" y="7061051"/>
            <a:ext cx="1950720" cy="252851"/>
          </a:xfrm>
          <a:prstGeom prst="rect">
            <a:avLst/>
          </a:prstGeom>
          <a:noFill/>
          <a:ln>
            <a:noFill/>
          </a:ln>
        </p:spPr>
        <p:txBody>
          <a:bodyPr anchorCtr="0" anchor="t" bIns="43875" lIns="87775" spcFirstLastPara="1" rIns="87775" wrap="square" tIns="43875">
            <a:spAutoFit/>
          </a:bodyPr>
          <a:lstStyle/>
          <a:p>
            <a:pPr indent="0" lvl="0" marL="0" marR="0" rtl="0" algn="l">
              <a:spcBef>
                <a:spcPts val="0"/>
              </a:spcBef>
              <a:spcAft>
                <a:spcPts val="0"/>
              </a:spcAft>
              <a:buClr>
                <a:srgbClr val="E1EFD8"/>
              </a:buClr>
              <a:buSzPts val="1067"/>
              <a:buFont typeface="Calibri"/>
              <a:buNone/>
            </a:pPr>
            <a:r>
              <a:rPr b="0" i="0" lang="en-US" sz="1067" u="none" cap="none" strike="noStrike">
                <a:solidFill>
                  <a:srgbClr val="E1EFD8"/>
                </a:solidFill>
                <a:latin typeface="Calibri"/>
                <a:ea typeface="Calibri"/>
                <a:cs typeface="Calibri"/>
                <a:sym typeface="Calibri"/>
              </a:rPr>
              <a:t>www.energy.gov/EM</a:t>
            </a:r>
            <a:endParaRPr/>
          </a:p>
        </p:txBody>
      </p:sp>
      <p:sp>
        <p:nvSpPr>
          <p:cNvPr id="18" name="Google Shape;18;p34"/>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i="0" lang="en-US" sz="1067" u="none" cap="none" strike="noStrike">
                <a:solidFill>
                  <a:srgbClr val="FFFFFF"/>
                </a:solidFill>
                <a:latin typeface="Calibri"/>
                <a:ea typeface="Calibri"/>
                <a:cs typeface="Calibri"/>
                <a:sym typeface="Calibri"/>
              </a:rPr>
              <a:t>‹#›</a:t>
            </a:fld>
            <a:endParaRPr b="0" i="0" sz="1067" u="none" cap="none" strike="noStrike">
              <a:solidFill>
                <a:srgbClr val="FFFFFF"/>
              </a:solidFill>
              <a:latin typeface="Calibri"/>
              <a:ea typeface="Calibri"/>
              <a:cs typeface="Calibri"/>
              <a:sym typeface="Calibri"/>
            </a:endParaRPr>
          </a:p>
        </p:txBody>
      </p:sp>
      <p:sp>
        <p:nvSpPr>
          <p:cNvPr id="19" name="Google Shape;19;p34"/>
          <p:cNvSpPr/>
          <p:nvPr/>
        </p:nvSpPr>
        <p:spPr>
          <a:xfrm flipH="1">
            <a:off x="-1" y="7084908"/>
            <a:ext cx="13004800" cy="230293"/>
          </a:xfrm>
          <a:prstGeom prst="rect">
            <a:avLst/>
          </a:prstGeom>
          <a:solidFill>
            <a:srgbClr val="194064"/>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920"/>
              <a:buFont typeface="Quattrocento Sans"/>
              <a:buNone/>
            </a:pPr>
            <a:r>
              <a:t/>
            </a:r>
            <a:endParaRPr b="0" i="0" sz="1920" u="none" cap="none" strike="noStrike">
              <a:solidFill>
                <a:srgbClr val="000000"/>
              </a:solidFill>
              <a:latin typeface="Arial"/>
              <a:ea typeface="Arial"/>
              <a:cs typeface="Arial"/>
              <a:sym typeface="Arial"/>
            </a:endParaRPr>
          </a:p>
        </p:txBody>
      </p:sp>
      <p:sp>
        <p:nvSpPr>
          <p:cNvPr id="20" name="Google Shape;20;p34"/>
          <p:cNvSpPr txBox="1"/>
          <p:nvPr/>
        </p:nvSpPr>
        <p:spPr>
          <a:xfrm>
            <a:off x="-2" y="7059697"/>
            <a:ext cx="1553921" cy="242528"/>
          </a:xfrm>
          <a:prstGeom prst="rect">
            <a:avLst/>
          </a:prstGeom>
          <a:noFill/>
          <a:ln>
            <a:noFill/>
          </a:ln>
        </p:spPr>
        <p:txBody>
          <a:bodyPr anchorCtr="0" anchor="b" bIns="43875" lIns="87775" spcFirstLastPara="1" rIns="87775" wrap="square" tIns="43875">
            <a:spAutoFit/>
          </a:bodyPr>
          <a:lstStyle/>
          <a:p>
            <a:pPr indent="0" lvl="0" marL="0" marR="0" rtl="0" algn="l">
              <a:spcBef>
                <a:spcPts val="0"/>
              </a:spcBef>
              <a:spcAft>
                <a:spcPts val="0"/>
              </a:spcAft>
              <a:buClr>
                <a:srgbClr val="E1EFD8"/>
              </a:buClr>
              <a:buSzPts val="1000"/>
              <a:buFont typeface="Quattrocento Sans"/>
              <a:buNone/>
            </a:pPr>
            <a:r>
              <a:rPr b="0" i="0" lang="en-US" sz="1000" u="none" cap="none" strike="noStrike">
                <a:solidFill>
                  <a:srgbClr val="E1EFD8"/>
                </a:solidFill>
                <a:latin typeface="Quattrocento Sans"/>
                <a:ea typeface="Quattrocento Sans"/>
                <a:cs typeface="Quattrocento Sans"/>
                <a:sym typeface="Quattrocento Sans"/>
              </a:rPr>
              <a:t>www.energy.gov/PPPO</a:t>
            </a:r>
            <a:endParaRPr/>
          </a:p>
        </p:txBody>
      </p:sp>
      <p:sp>
        <p:nvSpPr>
          <p:cNvPr id="21" name="Google Shape;21;p34"/>
          <p:cNvSpPr txBox="1"/>
          <p:nvPr/>
        </p:nvSpPr>
        <p:spPr>
          <a:xfrm>
            <a:off x="11070293" y="7059697"/>
            <a:ext cx="1842347" cy="2565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FFFFFF"/>
              </a:buClr>
              <a:buSzPts val="1067"/>
              <a:buFont typeface="Calibri"/>
              <a:buNone/>
            </a:pPr>
            <a:fld id="{00000000-1234-1234-1234-123412341234}" type="slidenum">
              <a:rPr b="0" i="0" lang="en-US" sz="1067" u="none" cap="none" strike="noStrike">
                <a:solidFill>
                  <a:srgbClr val="FFFFFF"/>
                </a:solidFill>
                <a:latin typeface="Calibri"/>
                <a:ea typeface="Calibri"/>
                <a:cs typeface="Calibri"/>
                <a:sym typeface="Calibri"/>
              </a:rPr>
              <a:t>‹#›</a:t>
            </a:fld>
            <a:endParaRPr b="0" i="0" sz="1067"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slow" p14:dur="1200">
        <p14:prism dir="l"/>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5.jpg"/><Relationship Id="rId5" Type="http://schemas.openxmlformats.org/officeDocument/2006/relationships/image" Target="../media/image7.jpg"/><Relationship Id="rId6" Type="http://schemas.openxmlformats.org/officeDocument/2006/relationships/image" Target="../media/image10.jpg"/><Relationship Id="rId7" Type="http://schemas.openxmlformats.org/officeDocument/2006/relationships/image" Target="../media/image6.jpg"/><Relationship Id="rId8"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1.jpg"/><Relationship Id="rId5" Type="http://schemas.openxmlformats.org/officeDocument/2006/relationships/image" Target="../media/image5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jpg"/><Relationship Id="rId4" Type="http://schemas.openxmlformats.org/officeDocument/2006/relationships/image" Target="../media/image42.jpg"/><Relationship Id="rId5"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5.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1.jpg"/><Relationship Id="rId4" Type="http://schemas.openxmlformats.org/officeDocument/2006/relationships/image" Target="../media/image39.jpg"/><Relationship Id="rId5" Type="http://schemas.openxmlformats.org/officeDocument/2006/relationships/image" Target="../media/image55.jpg"/><Relationship Id="rId6" Type="http://schemas.openxmlformats.org/officeDocument/2006/relationships/image" Target="../media/image3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jp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3.jpg"/><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9.jpg"/><Relationship Id="rId4" Type="http://schemas.openxmlformats.org/officeDocument/2006/relationships/image" Target="../media/image5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6.jpg"/><Relationship Id="rId5" Type="http://schemas.openxmlformats.org/officeDocument/2006/relationships/image" Target="../media/image11.jpg"/><Relationship Id="rId6"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8D8D8"/>
            </a:gs>
            <a:gs pos="64000">
              <a:srgbClr val="F2F2F2"/>
            </a:gs>
            <a:gs pos="100000">
              <a:srgbClr val="F2F2F2"/>
            </a:gs>
          </a:gsLst>
          <a:lin ang="16200000" scaled="0"/>
        </a:gradFill>
      </p:bgPr>
    </p:bg>
    <p:spTree>
      <p:nvGrpSpPr>
        <p:cNvPr id="180" name="Shape 180"/>
        <p:cNvGrpSpPr/>
        <p:nvPr/>
      </p:nvGrpSpPr>
      <p:grpSpPr>
        <a:xfrm>
          <a:off x="0" y="0"/>
          <a:ext cx="0" cy="0"/>
          <a:chOff x="0" y="0"/>
          <a:chExt cx="0" cy="0"/>
        </a:xfrm>
      </p:grpSpPr>
      <p:sp>
        <p:nvSpPr>
          <p:cNvPr id="181" name="Google Shape;181;p1"/>
          <p:cNvSpPr txBox="1"/>
          <p:nvPr>
            <p:ph type="ctrTitle"/>
          </p:nvPr>
        </p:nvSpPr>
        <p:spPr>
          <a:xfrm>
            <a:off x="592031" y="3175000"/>
            <a:ext cx="3488153" cy="2082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Quattrocento Sans"/>
              <a:buNone/>
            </a:pPr>
            <a:r>
              <a:rPr lang="en-US"/>
              <a:t>Paducah Site Overview</a:t>
            </a:r>
            <a:endParaRPr/>
          </a:p>
        </p:txBody>
      </p:sp>
      <p:sp>
        <p:nvSpPr>
          <p:cNvPr id="182" name="Google Shape;182;p1"/>
          <p:cNvSpPr txBox="1"/>
          <p:nvPr>
            <p:ph idx="2" type="subTitle"/>
          </p:nvPr>
        </p:nvSpPr>
        <p:spPr>
          <a:xfrm>
            <a:off x="592031" y="5549899"/>
            <a:ext cx="3488153" cy="92283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000"/>
              <a:buNone/>
            </a:pPr>
            <a:r>
              <a:t/>
            </a:r>
            <a:endParaRPr sz="2000"/>
          </a:p>
        </p:txBody>
      </p:sp>
      <p:sp>
        <p:nvSpPr>
          <p:cNvPr id="183" name="Google Shape;183;p1"/>
          <p:cNvSpPr txBox="1"/>
          <p:nvPr/>
        </p:nvSpPr>
        <p:spPr>
          <a:xfrm>
            <a:off x="592031" y="2230624"/>
            <a:ext cx="3488153" cy="85124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02B43"/>
              </a:buClr>
              <a:buSzPts val="2000"/>
              <a:buFont typeface="Quattrocento Sans"/>
              <a:buNone/>
            </a:pPr>
            <a:r>
              <a:rPr b="0" i="0" lang="en-US" sz="2000" u="none" cap="none" strike="noStrike">
                <a:solidFill>
                  <a:schemeClr val="lt1"/>
                </a:solidFill>
                <a:latin typeface="Quattrocento Sans"/>
                <a:ea typeface="Quattrocento Sans"/>
                <a:cs typeface="Quattrocento Sans"/>
                <a:sym typeface="Quattrocento Sans"/>
              </a:rPr>
              <a:t>PORTSMOUTH PADUCAH</a:t>
            </a:r>
            <a:endParaRPr/>
          </a:p>
          <a:p>
            <a:pPr indent="0" lvl="0" marL="0" marR="0" rtl="0" algn="ctr">
              <a:lnSpc>
                <a:spcPct val="90000"/>
              </a:lnSpc>
              <a:spcBef>
                <a:spcPts val="495"/>
              </a:spcBef>
              <a:spcAft>
                <a:spcPts val="0"/>
              </a:spcAft>
              <a:buClr>
                <a:srgbClr val="102B43"/>
              </a:buClr>
              <a:buSzPts val="2000"/>
              <a:buFont typeface="Quattrocento Sans"/>
              <a:buNone/>
            </a:pPr>
            <a:r>
              <a:rPr b="0" i="0" lang="en-US" sz="2000" u="none" cap="none" strike="noStrike">
                <a:solidFill>
                  <a:schemeClr val="lt1"/>
                </a:solidFill>
                <a:latin typeface="Quattrocento Sans"/>
                <a:ea typeface="Quattrocento Sans"/>
                <a:cs typeface="Quattrocento Sans"/>
                <a:sym typeface="Quattrocento Sans"/>
              </a:rPr>
              <a:t>PROJECT OFFICE</a:t>
            </a:r>
            <a:endParaRPr/>
          </a:p>
        </p:txBody>
      </p:sp>
      <p:pic>
        <p:nvPicPr>
          <p:cNvPr id="184" name="Google Shape;184;p1"/>
          <p:cNvPicPr preferRelativeResize="0"/>
          <p:nvPr/>
        </p:nvPicPr>
        <p:blipFill rotWithShape="1">
          <a:blip r:embed="rId3">
            <a:alphaModFix/>
          </a:blip>
          <a:srcRect b="0" l="0" r="0" t="0"/>
          <a:stretch/>
        </p:blipFill>
        <p:spPr>
          <a:xfrm>
            <a:off x="8788399" y="2374730"/>
            <a:ext cx="4216400" cy="2377440"/>
          </a:xfrm>
          <a:prstGeom prst="rect">
            <a:avLst/>
          </a:prstGeom>
          <a:noFill/>
          <a:ln>
            <a:noFill/>
          </a:ln>
        </p:spPr>
      </p:pic>
      <p:pic>
        <p:nvPicPr>
          <p:cNvPr id="185" name="Google Shape;185;p1"/>
          <p:cNvPicPr preferRelativeResize="0"/>
          <p:nvPr/>
        </p:nvPicPr>
        <p:blipFill rotWithShape="1">
          <a:blip r:embed="rId4">
            <a:alphaModFix/>
          </a:blip>
          <a:srcRect b="0" l="0" r="0" t="0"/>
          <a:stretch/>
        </p:blipFill>
        <p:spPr>
          <a:xfrm>
            <a:off x="8788399" y="133"/>
            <a:ext cx="4216400" cy="2374597"/>
          </a:xfrm>
          <a:prstGeom prst="rect">
            <a:avLst/>
          </a:prstGeom>
          <a:noFill/>
          <a:ln>
            <a:noFill/>
          </a:ln>
        </p:spPr>
      </p:pic>
      <p:pic>
        <p:nvPicPr>
          <p:cNvPr id="186" name="Google Shape;186;p1"/>
          <p:cNvPicPr preferRelativeResize="0"/>
          <p:nvPr/>
        </p:nvPicPr>
        <p:blipFill rotWithShape="1">
          <a:blip r:embed="rId5">
            <a:alphaModFix/>
          </a:blip>
          <a:srcRect b="0" l="0" r="0" t="0"/>
          <a:stretch/>
        </p:blipFill>
        <p:spPr>
          <a:xfrm>
            <a:off x="4855730" y="4749327"/>
            <a:ext cx="3932668" cy="2326900"/>
          </a:xfrm>
          <a:prstGeom prst="rect">
            <a:avLst/>
          </a:prstGeom>
          <a:noFill/>
          <a:ln>
            <a:noFill/>
          </a:ln>
        </p:spPr>
      </p:pic>
      <p:pic>
        <p:nvPicPr>
          <p:cNvPr id="187" name="Google Shape;187;p1"/>
          <p:cNvPicPr preferRelativeResize="0"/>
          <p:nvPr/>
        </p:nvPicPr>
        <p:blipFill rotWithShape="1">
          <a:blip r:embed="rId6">
            <a:alphaModFix/>
          </a:blip>
          <a:srcRect b="0" l="0" r="0" t="0"/>
          <a:stretch/>
        </p:blipFill>
        <p:spPr>
          <a:xfrm>
            <a:off x="8788399" y="4749327"/>
            <a:ext cx="4216401" cy="2326899"/>
          </a:xfrm>
          <a:prstGeom prst="rect">
            <a:avLst/>
          </a:prstGeom>
          <a:noFill/>
          <a:ln>
            <a:noFill/>
          </a:ln>
        </p:spPr>
      </p:pic>
      <p:pic>
        <p:nvPicPr>
          <p:cNvPr id="188" name="Google Shape;188;p1"/>
          <p:cNvPicPr preferRelativeResize="0"/>
          <p:nvPr/>
        </p:nvPicPr>
        <p:blipFill rotWithShape="1">
          <a:blip r:embed="rId7">
            <a:alphaModFix/>
          </a:blip>
          <a:srcRect b="0" l="0" r="0" t="0"/>
          <a:stretch/>
        </p:blipFill>
        <p:spPr>
          <a:xfrm>
            <a:off x="4855730" y="-6305"/>
            <a:ext cx="3939801" cy="2381036"/>
          </a:xfrm>
          <a:prstGeom prst="rect">
            <a:avLst/>
          </a:prstGeom>
          <a:noFill/>
          <a:ln>
            <a:noFill/>
          </a:ln>
        </p:spPr>
      </p:pic>
      <p:pic>
        <p:nvPicPr>
          <p:cNvPr id="189" name="Google Shape;189;p1"/>
          <p:cNvPicPr preferRelativeResize="0"/>
          <p:nvPr/>
        </p:nvPicPr>
        <p:blipFill rotWithShape="1">
          <a:blip r:embed="rId8">
            <a:alphaModFix/>
          </a:blip>
          <a:srcRect b="0" l="0" r="0" t="0"/>
          <a:stretch/>
        </p:blipFill>
        <p:spPr>
          <a:xfrm>
            <a:off x="4855730" y="2283983"/>
            <a:ext cx="3946231" cy="2468187"/>
          </a:xfrm>
          <a:prstGeom prst="rect">
            <a:avLst/>
          </a:prstGeom>
          <a:noFill/>
          <a:ln>
            <a:noFill/>
          </a:ln>
        </p:spPr>
      </p:pic>
    </p:spTree>
  </p:cSld>
  <p:clrMapOvr>
    <a:masterClrMapping/>
  </p:clrMapOvr>
  <p:transition spd="med">
    <p:push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0"/>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Groundwater Southwest Plume</a:t>
            </a:r>
            <a:endParaRPr/>
          </a:p>
        </p:txBody>
      </p:sp>
      <p:sp>
        <p:nvSpPr>
          <p:cNvPr id="273" name="Google Shape;273;p10"/>
          <p:cNvSpPr txBox="1"/>
          <p:nvPr>
            <p:ph idx="1" type="body"/>
          </p:nvPr>
        </p:nvSpPr>
        <p:spPr>
          <a:xfrm>
            <a:off x="1715911" y="4933096"/>
            <a:ext cx="10394809" cy="1838071"/>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2000"/>
              <a:buChar char="⏵"/>
            </a:pPr>
            <a:r>
              <a:rPr lang="en-US" sz="2000"/>
              <a:t>2.2-acre landfarm in southwest part of Paducah plant used in 1970s to biodegrade waste oils.</a:t>
            </a:r>
            <a:endParaRPr/>
          </a:p>
          <a:p>
            <a:pPr indent="-457200" lvl="0" marL="457200" rtl="0" algn="l">
              <a:lnSpc>
                <a:spcPct val="100000"/>
              </a:lnSpc>
              <a:spcBef>
                <a:spcPts val="600"/>
              </a:spcBef>
              <a:spcAft>
                <a:spcPts val="0"/>
              </a:spcAft>
              <a:buSzPts val="2000"/>
              <a:buChar char="⏵"/>
            </a:pPr>
            <a:r>
              <a:rPr lang="en-US" sz="2000"/>
              <a:t>TCE contamination in ground was key source of on-site groundwater contamination. </a:t>
            </a:r>
            <a:endParaRPr/>
          </a:p>
          <a:p>
            <a:pPr indent="-457200" lvl="0" marL="457200" rtl="0" algn="l">
              <a:lnSpc>
                <a:spcPct val="100000"/>
              </a:lnSpc>
              <a:spcBef>
                <a:spcPts val="600"/>
              </a:spcBef>
              <a:spcAft>
                <a:spcPts val="0"/>
              </a:spcAft>
              <a:buSzPts val="2000"/>
              <a:buChar char="⏵"/>
            </a:pPr>
            <a:r>
              <a:rPr lang="en-US" sz="2000"/>
              <a:t>Deep soil mixing was employed to remove TCE in area known as SWMU 1.  </a:t>
            </a:r>
            <a:endParaRPr/>
          </a:p>
          <a:p>
            <a:pPr indent="-457200" lvl="0" marL="457200" rtl="0" algn="l">
              <a:lnSpc>
                <a:spcPct val="100000"/>
              </a:lnSpc>
              <a:spcBef>
                <a:spcPts val="600"/>
              </a:spcBef>
              <a:spcAft>
                <a:spcPts val="0"/>
              </a:spcAft>
              <a:buSzPts val="2000"/>
              <a:buChar char="⏵"/>
            </a:pPr>
            <a:r>
              <a:rPr lang="en-US" sz="2000"/>
              <a:t>8 ft.-diameter augers injected reactive iron to mix with soil to a depth of about 60 ft. More than 250 borings were completed.</a:t>
            </a:r>
            <a:endParaRPr/>
          </a:p>
          <a:p>
            <a:pPr indent="-342900" lvl="0" marL="457200" rtl="0" algn="l">
              <a:lnSpc>
                <a:spcPct val="100000"/>
              </a:lnSpc>
              <a:spcBef>
                <a:spcPts val="600"/>
              </a:spcBef>
              <a:spcAft>
                <a:spcPts val="0"/>
              </a:spcAft>
              <a:buSzPts val="1800"/>
              <a:buNone/>
            </a:pPr>
            <a:r>
              <a:t/>
            </a:r>
            <a:endParaRPr sz="1800"/>
          </a:p>
        </p:txBody>
      </p:sp>
      <p:pic>
        <p:nvPicPr>
          <p:cNvPr descr="C:\Users\dylan.nichols.DEAC\Desktop\Project Update\SW Plume\PAD_9601.JPG" id="274" name="Google Shape;274;p10"/>
          <p:cNvPicPr preferRelativeResize="0"/>
          <p:nvPr/>
        </p:nvPicPr>
        <p:blipFill rotWithShape="1">
          <a:blip r:embed="rId3">
            <a:alphaModFix/>
          </a:blip>
          <a:srcRect b="0" l="0" r="0" t="0"/>
          <a:stretch/>
        </p:blipFill>
        <p:spPr>
          <a:xfrm>
            <a:off x="2309063" y="1404833"/>
            <a:ext cx="9208503" cy="3438144"/>
          </a:xfrm>
          <a:prstGeom prst="rect">
            <a:avLst/>
          </a:prstGeom>
          <a:noFill/>
          <a:ln>
            <a:noFill/>
          </a:ln>
        </p:spPr>
      </p:pic>
      <p:sp>
        <p:nvSpPr>
          <p:cNvPr id="275" name="Google Shape;275;p10"/>
          <p:cNvSpPr txBox="1"/>
          <p:nvPr/>
        </p:nvSpPr>
        <p:spPr>
          <a:xfrm>
            <a:off x="2309063" y="4567219"/>
            <a:ext cx="9208503"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A 200-ton, 150-ft-high crawler crane was used for deep soil mixing operations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1"/>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281" name="Google Shape;281;p11"/>
          <p:cNvSpPr txBox="1"/>
          <p:nvPr>
            <p:ph idx="1" type="body"/>
          </p:nvPr>
        </p:nvSpPr>
        <p:spPr>
          <a:xfrm>
            <a:off x="1715911" y="4681874"/>
            <a:ext cx="10394809" cy="23143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800"/>
              <a:t>1952—1960</a:t>
            </a:r>
            <a:endParaRPr/>
          </a:p>
          <a:p>
            <a:pPr indent="-457200" lvl="0" marL="457200" rtl="0" algn="l">
              <a:lnSpc>
                <a:spcPct val="100000"/>
              </a:lnSpc>
              <a:spcBef>
                <a:spcPts val="600"/>
              </a:spcBef>
              <a:spcAft>
                <a:spcPts val="0"/>
              </a:spcAft>
              <a:buSzPts val="1800"/>
              <a:buChar char="⏵"/>
            </a:pPr>
            <a:r>
              <a:rPr lang="en-US" sz="1800"/>
              <a:t>Plant operations began, requiring various support facilities such as electrical switchyards and a chemical cleaning/decontamination building (C-400), waste water treatment facilities, etc. </a:t>
            </a:r>
            <a:endParaRPr/>
          </a:p>
          <a:p>
            <a:pPr indent="-457200" lvl="0" marL="457200" rtl="0" algn="l">
              <a:lnSpc>
                <a:spcPct val="100000"/>
              </a:lnSpc>
              <a:spcBef>
                <a:spcPts val="600"/>
              </a:spcBef>
              <a:spcAft>
                <a:spcPts val="0"/>
              </a:spcAft>
              <a:buSzPts val="1800"/>
              <a:buChar char="⏵"/>
            </a:pPr>
            <a:r>
              <a:rPr lang="en-US" sz="1800"/>
              <a:t>Work for Others introduces contaminants that normally would not result from uranium enrichment</a:t>
            </a:r>
            <a:endParaRPr/>
          </a:p>
          <a:p>
            <a:pPr indent="-457200" lvl="0" marL="457200" rtl="0" algn="l">
              <a:lnSpc>
                <a:spcPct val="100000"/>
              </a:lnSpc>
              <a:spcBef>
                <a:spcPts val="600"/>
              </a:spcBef>
              <a:spcAft>
                <a:spcPts val="0"/>
              </a:spcAft>
              <a:buSzPts val="1800"/>
              <a:buChar char="⏵"/>
            </a:pPr>
            <a:r>
              <a:rPr lang="en-US" sz="1800"/>
              <a:t>C-340 Complex was used to convert DUF6 to HF and UF4 and UF4 to uranium metal; closed when need for HF could be met by commercial facilities. </a:t>
            </a:r>
            <a:endParaRPr/>
          </a:p>
          <a:p>
            <a:pPr indent="-289560" lvl="0" marL="457200" rtl="0" algn="l">
              <a:lnSpc>
                <a:spcPct val="100000"/>
              </a:lnSpc>
              <a:spcBef>
                <a:spcPts val="600"/>
              </a:spcBef>
              <a:spcAft>
                <a:spcPts val="0"/>
              </a:spcAft>
              <a:buSzPts val="2640"/>
              <a:buNone/>
            </a:pPr>
            <a:r>
              <a:t/>
            </a:r>
            <a:endParaRPr/>
          </a:p>
        </p:txBody>
      </p:sp>
      <p:pic>
        <p:nvPicPr>
          <p:cNvPr descr="S:\Public Use Photos\C-400\PAD_C-400_06_0510_0001.jpg" id="282" name="Google Shape;282;p11"/>
          <p:cNvPicPr preferRelativeResize="0"/>
          <p:nvPr/>
        </p:nvPicPr>
        <p:blipFill rotWithShape="1">
          <a:blip r:embed="rId3">
            <a:alphaModFix/>
          </a:blip>
          <a:srcRect b="0" l="0" r="0" t="0"/>
          <a:stretch/>
        </p:blipFill>
        <p:spPr>
          <a:xfrm>
            <a:off x="2583102" y="1238514"/>
            <a:ext cx="8660423" cy="3261946"/>
          </a:xfrm>
          <a:prstGeom prst="rect">
            <a:avLst/>
          </a:prstGeom>
          <a:noFill/>
          <a:ln>
            <a:noFill/>
          </a:ln>
        </p:spPr>
      </p:pic>
      <p:sp>
        <p:nvSpPr>
          <p:cNvPr id="283" name="Google Shape;283;p11"/>
          <p:cNvSpPr txBox="1"/>
          <p:nvPr/>
        </p:nvSpPr>
        <p:spPr>
          <a:xfrm>
            <a:off x="2583101" y="4205188"/>
            <a:ext cx="8660423" cy="276999"/>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Quattrocento Sans"/>
                <a:ea typeface="Quattrocento Sans"/>
                <a:cs typeface="Quattrocento Sans"/>
                <a:sym typeface="Quattrocento Sans"/>
              </a:rPr>
              <a:t>C-400 degreasing operations uses TCE as a primary cleaning solvent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2"/>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289" name="Google Shape;289;p12"/>
          <p:cNvSpPr txBox="1"/>
          <p:nvPr>
            <p:ph idx="1" type="body"/>
          </p:nvPr>
        </p:nvSpPr>
        <p:spPr>
          <a:xfrm>
            <a:off x="1715911" y="5081910"/>
            <a:ext cx="10394809" cy="189082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800"/>
              <a:t>1970s-1980s</a:t>
            </a:r>
            <a:endParaRPr/>
          </a:p>
          <a:p>
            <a:pPr indent="-457200" lvl="0" marL="457200" rtl="0" algn="l">
              <a:lnSpc>
                <a:spcPct val="100000"/>
              </a:lnSpc>
              <a:spcBef>
                <a:spcPts val="600"/>
              </a:spcBef>
              <a:spcAft>
                <a:spcPts val="0"/>
              </a:spcAft>
              <a:buSzPts val="1800"/>
              <a:buChar char="⏵"/>
            </a:pPr>
            <a:r>
              <a:rPr lang="en-US" sz="1800"/>
              <a:t>Upgrade of plant process equipment resulted in thousands of tons of equipment being removed to the northwest corner of the plant. </a:t>
            </a:r>
            <a:endParaRPr/>
          </a:p>
          <a:p>
            <a:pPr indent="-457200" lvl="0" marL="457200" rtl="0" algn="l">
              <a:lnSpc>
                <a:spcPct val="100000"/>
              </a:lnSpc>
              <a:spcBef>
                <a:spcPts val="600"/>
              </a:spcBef>
              <a:spcAft>
                <a:spcPts val="0"/>
              </a:spcAft>
              <a:buSzPts val="1800"/>
              <a:buChar char="⏵"/>
            </a:pPr>
            <a:r>
              <a:rPr lang="en-US" sz="1800"/>
              <a:t>C-410/420 complex shut down after it no longer was needed to manufacture feed stock</a:t>
            </a:r>
            <a:endParaRPr/>
          </a:p>
          <a:p>
            <a:pPr indent="-457200" lvl="0" marL="457200" rtl="0" algn="l">
              <a:lnSpc>
                <a:spcPct val="100000"/>
              </a:lnSpc>
              <a:spcBef>
                <a:spcPts val="600"/>
              </a:spcBef>
              <a:spcAft>
                <a:spcPts val="0"/>
              </a:spcAft>
              <a:buSzPts val="1800"/>
              <a:buChar char="⏵"/>
            </a:pPr>
            <a:r>
              <a:rPr lang="en-US" sz="1800"/>
              <a:t>Waste oils contaminated with uranium, polychlorinatedbiphenyls (PCBs), and solvents routinely </a:t>
            </a:r>
            <a:br>
              <a:rPr lang="en-US" sz="1800"/>
            </a:br>
            <a:r>
              <a:rPr lang="en-US" sz="1800"/>
              <a:t>land farmed to test viability of biodegradation as a treatment option. </a:t>
            </a:r>
            <a:endParaRPr/>
          </a:p>
          <a:p>
            <a:pPr indent="-355600" lvl="0" marL="457200" rtl="0" algn="l">
              <a:lnSpc>
                <a:spcPct val="100000"/>
              </a:lnSpc>
              <a:spcBef>
                <a:spcPts val="600"/>
              </a:spcBef>
              <a:spcAft>
                <a:spcPts val="0"/>
              </a:spcAft>
              <a:buSzPts val="1600"/>
              <a:buNone/>
            </a:pPr>
            <a:r>
              <a:t/>
            </a:r>
            <a:endParaRPr sz="1600"/>
          </a:p>
        </p:txBody>
      </p:sp>
      <p:pic>
        <p:nvPicPr>
          <p:cNvPr descr="S:\Public Use Photos\Stock\PAD_STOCK_05_0315_134.JPG" id="290" name="Google Shape;290;p12"/>
          <p:cNvPicPr preferRelativeResize="0"/>
          <p:nvPr/>
        </p:nvPicPr>
        <p:blipFill rotWithShape="1">
          <a:blip r:embed="rId3">
            <a:alphaModFix/>
          </a:blip>
          <a:srcRect b="0" l="0" r="0" t="0"/>
          <a:stretch/>
        </p:blipFill>
        <p:spPr>
          <a:xfrm>
            <a:off x="2375181" y="1238514"/>
            <a:ext cx="9076267" cy="37957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3"/>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296" name="Google Shape;296;p13"/>
          <p:cNvSpPr txBox="1"/>
          <p:nvPr>
            <p:ph idx="1" type="body"/>
          </p:nvPr>
        </p:nvSpPr>
        <p:spPr>
          <a:xfrm>
            <a:off x="1715910" y="4327452"/>
            <a:ext cx="10394809" cy="223283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r>
              <a:rPr b="1" lang="en-US" sz="1600"/>
              <a:t>1980s—1990s</a:t>
            </a:r>
            <a:endParaRPr/>
          </a:p>
          <a:p>
            <a:pPr indent="-457200" lvl="0" marL="457200" rtl="0" algn="l">
              <a:lnSpc>
                <a:spcPct val="100000"/>
              </a:lnSpc>
              <a:spcBef>
                <a:spcPts val="600"/>
              </a:spcBef>
              <a:spcAft>
                <a:spcPts val="0"/>
              </a:spcAft>
              <a:buSzPts val="1600"/>
              <a:buChar char="⏵"/>
            </a:pPr>
            <a:r>
              <a:rPr lang="en-US" sz="1600"/>
              <a:t>Discovery of high PCB levels (&gt; 1,000 ppm) in  Outfall Ditch 011 leads to cleanup action—approximately 1,300 drums of contaminated sediment removed. </a:t>
            </a:r>
            <a:endParaRPr/>
          </a:p>
          <a:p>
            <a:pPr indent="-457200" lvl="0" marL="457200" rtl="0" algn="l">
              <a:lnSpc>
                <a:spcPct val="100000"/>
              </a:lnSpc>
              <a:spcBef>
                <a:spcPts val="600"/>
              </a:spcBef>
              <a:spcAft>
                <a:spcPts val="0"/>
              </a:spcAft>
              <a:buSzPts val="1600"/>
              <a:buChar char="⏵"/>
            </a:pPr>
            <a:r>
              <a:rPr lang="en-US" sz="1600"/>
              <a:t>Discovery of RCRA-hazardous (Resource Conservation and Recovery Act) waste resulted in closure/capping of the C-404 Burial Ground, the primary disposal area for Low-Level Waste.</a:t>
            </a:r>
            <a:endParaRPr/>
          </a:p>
          <a:p>
            <a:pPr indent="-457200" lvl="0" marL="457200" rtl="0" algn="l">
              <a:lnSpc>
                <a:spcPct val="100000"/>
              </a:lnSpc>
              <a:spcBef>
                <a:spcPts val="600"/>
              </a:spcBef>
              <a:spcAft>
                <a:spcPts val="0"/>
              </a:spcAft>
              <a:buSzPts val="1600"/>
              <a:buChar char="⏵"/>
            </a:pPr>
            <a:r>
              <a:rPr lang="en-US" sz="1600"/>
              <a:t>Contamination found in residential wells; municipal water lines extended and environmental remediation program begins.</a:t>
            </a:r>
            <a:endParaRPr/>
          </a:p>
          <a:p>
            <a:pPr indent="-457200" lvl="0" marL="457200" rtl="0" algn="l">
              <a:lnSpc>
                <a:spcPct val="100000"/>
              </a:lnSpc>
              <a:spcBef>
                <a:spcPts val="600"/>
              </a:spcBef>
              <a:spcAft>
                <a:spcPts val="0"/>
              </a:spcAft>
              <a:buSzPts val="1600"/>
              <a:buChar char="⏵"/>
            </a:pPr>
            <a:r>
              <a:rPr lang="en-US" sz="1600"/>
              <a:t>Entered into CERCLA (Comprehensive Environmental Response, Compensation, and Liability Act) Administrative Consent Order with EPA.</a:t>
            </a:r>
            <a:endParaRPr/>
          </a:p>
          <a:p>
            <a:pPr indent="-289560" lvl="0" marL="457200" rtl="0" algn="l">
              <a:lnSpc>
                <a:spcPct val="100000"/>
              </a:lnSpc>
              <a:spcBef>
                <a:spcPts val="600"/>
              </a:spcBef>
              <a:spcAft>
                <a:spcPts val="0"/>
              </a:spcAft>
              <a:buSzPts val="2640"/>
              <a:buNone/>
            </a:pPr>
            <a:r>
              <a:t/>
            </a:r>
            <a:endParaRPr/>
          </a:p>
        </p:txBody>
      </p:sp>
      <p:pic>
        <p:nvPicPr>
          <p:cNvPr id="297" name="Google Shape;297;p13"/>
          <p:cNvPicPr preferRelativeResize="0"/>
          <p:nvPr/>
        </p:nvPicPr>
        <p:blipFill rotWithShape="1">
          <a:blip r:embed="rId3">
            <a:alphaModFix/>
          </a:blip>
          <a:srcRect b="0" l="0" r="0" t="0"/>
          <a:stretch/>
        </p:blipFill>
        <p:spPr>
          <a:xfrm>
            <a:off x="1950719" y="1137920"/>
            <a:ext cx="2992979" cy="3088640"/>
          </a:xfrm>
          <a:prstGeom prst="rect">
            <a:avLst/>
          </a:prstGeom>
          <a:noFill/>
          <a:ln>
            <a:noFill/>
          </a:ln>
        </p:spPr>
      </p:pic>
      <p:pic>
        <p:nvPicPr>
          <p:cNvPr id="298" name="Google Shape;298;p13"/>
          <p:cNvPicPr preferRelativeResize="0"/>
          <p:nvPr/>
        </p:nvPicPr>
        <p:blipFill rotWithShape="1">
          <a:blip r:embed="rId4">
            <a:alphaModFix/>
          </a:blip>
          <a:srcRect b="0" l="0" r="25740" t="0"/>
          <a:stretch/>
        </p:blipFill>
        <p:spPr>
          <a:xfrm>
            <a:off x="8112821" y="1137920"/>
            <a:ext cx="2941257" cy="3088640"/>
          </a:xfrm>
          <a:prstGeom prst="rect">
            <a:avLst/>
          </a:prstGeom>
          <a:noFill/>
          <a:ln>
            <a:noFill/>
          </a:ln>
        </p:spPr>
      </p:pic>
      <p:pic>
        <p:nvPicPr>
          <p:cNvPr descr="wtrline" id="299" name="Google Shape;299;p13"/>
          <p:cNvPicPr preferRelativeResize="0"/>
          <p:nvPr/>
        </p:nvPicPr>
        <p:blipFill rotWithShape="1">
          <a:blip r:embed="rId5">
            <a:alphaModFix/>
          </a:blip>
          <a:srcRect b="14431" l="13690" r="805" t="12324"/>
          <a:stretch/>
        </p:blipFill>
        <p:spPr>
          <a:xfrm>
            <a:off x="5073623" y="1137920"/>
            <a:ext cx="2918911" cy="3085609"/>
          </a:xfrm>
          <a:prstGeom prst="rect">
            <a:avLst/>
          </a:prstGeom>
          <a:noFill/>
          <a:ln>
            <a:noFill/>
          </a:ln>
        </p:spPr>
      </p:pic>
      <p:sp>
        <p:nvSpPr>
          <p:cNvPr id="300" name="Google Shape;300;p13"/>
          <p:cNvSpPr txBox="1"/>
          <p:nvPr/>
        </p:nvSpPr>
        <p:spPr>
          <a:xfrm>
            <a:off x="1950719" y="3928062"/>
            <a:ext cx="2992980"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C-404 being closed</a:t>
            </a:r>
            <a:endParaRPr/>
          </a:p>
        </p:txBody>
      </p:sp>
      <p:sp>
        <p:nvSpPr>
          <p:cNvPr id="301" name="Google Shape;301;p13"/>
          <p:cNvSpPr txBox="1"/>
          <p:nvPr/>
        </p:nvSpPr>
        <p:spPr>
          <a:xfrm>
            <a:off x="5073624" y="3928063"/>
            <a:ext cx="2925683"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Extending municipal water line</a:t>
            </a:r>
            <a:endParaRPr/>
          </a:p>
        </p:txBody>
      </p:sp>
      <p:sp>
        <p:nvSpPr>
          <p:cNvPr id="302" name="Google Shape;302;p13"/>
          <p:cNvSpPr txBox="1"/>
          <p:nvPr/>
        </p:nvSpPr>
        <p:spPr>
          <a:xfrm>
            <a:off x="8112757" y="3931095"/>
            <a:ext cx="2941322"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Pump and Treat Facility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4"/>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308" name="Google Shape;308;p14"/>
          <p:cNvSpPr txBox="1"/>
          <p:nvPr>
            <p:ph idx="1" type="body"/>
          </p:nvPr>
        </p:nvSpPr>
        <p:spPr>
          <a:xfrm>
            <a:off x="1725288" y="5273624"/>
            <a:ext cx="10394809" cy="202727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600"/>
              <a:buNone/>
            </a:pPr>
            <a:r>
              <a:rPr b="1" lang="en-US"/>
              <a:t>1986</a:t>
            </a:r>
            <a:endParaRPr/>
          </a:p>
          <a:p>
            <a:pPr indent="-457200" lvl="0" marL="457200" rtl="0" algn="l">
              <a:lnSpc>
                <a:spcPct val="100000"/>
              </a:lnSpc>
              <a:spcBef>
                <a:spcPts val="600"/>
              </a:spcBef>
              <a:spcAft>
                <a:spcPts val="0"/>
              </a:spcAft>
              <a:buSzPts val="2000"/>
              <a:buChar char="⏵"/>
            </a:pPr>
            <a:r>
              <a:rPr lang="en-US" sz="2000"/>
              <a:t>During repairs to a storm sewer at the southeast corner of C-400, workers discovered evidence that the degreaser trichloroethene (TCE), for an undetermined number of years, had been flowing directly into the sewer; investigation showed the chemical was overflowing from an improperly designed sump pump. </a:t>
            </a:r>
            <a:endParaRPr/>
          </a:p>
          <a:p>
            <a:pPr indent="0" lvl="0" marL="0" rtl="0" algn="l">
              <a:lnSpc>
                <a:spcPct val="100000"/>
              </a:lnSpc>
              <a:spcBef>
                <a:spcPts val="600"/>
              </a:spcBef>
              <a:spcAft>
                <a:spcPts val="0"/>
              </a:spcAft>
              <a:buSzPts val="2000"/>
              <a:buNone/>
            </a:pPr>
            <a:r>
              <a:t/>
            </a:r>
            <a:endParaRPr sz="2000"/>
          </a:p>
        </p:txBody>
      </p:sp>
      <p:pic>
        <p:nvPicPr>
          <p:cNvPr descr="M:\Graphics\Electrode-Treatment Area.jpg" id="309" name="Google Shape;309;p14"/>
          <p:cNvPicPr preferRelativeResize="0"/>
          <p:nvPr/>
        </p:nvPicPr>
        <p:blipFill rotWithShape="1">
          <a:blip r:embed="rId3">
            <a:alphaModFix/>
          </a:blip>
          <a:srcRect b="0" l="0" r="0" t="0"/>
          <a:stretch/>
        </p:blipFill>
        <p:spPr>
          <a:xfrm>
            <a:off x="2320995" y="1087704"/>
            <a:ext cx="9184640" cy="4185920"/>
          </a:xfrm>
          <a:prstGeom prst="rect">
            <a:avLst/>
          </a:prstGeom>
          <a:noFill/>
          <a:ln>
            <a:noFill/>
          </a:ln>
        </p:spPr>
      </p:pic>
      <p:sp>
        <p:nvSpPr>
          <p:cNvPr id="310" name="Google Shape;310;p14"/>
          <p:cNvSpPr txBox="1"/>
          <p:nvPr/>
        </p:nvSpPr>
        <p:spPr>
          <a:xfrm>
            <a:off x="2339752" y="4984314"/>
            <a:ext cx="9165883"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Present C-400 Source Remediation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S:\Public Use Photos\Stock\PAD_STOCK_11_0318_084.jpg" id="315" name="Google Shape;315;p15"/>
          <p:cNvPicPr preferRelativeResize="0"/>
          <p:nvPr/>
        </p:nvPicPr>
        <p:blipFill rotWithShape="1">
          <a:blip r:embed="rId3">
            <a:alphaModFix/>
          </a:blip>
          <a:srcRect b="0" l="0" r="0" t="0"/>
          <a:stretch/>
        </p:blipFill>
        <p:spPr>
          <a:xfrm>
            <a:off x="7038752" y="1238514"/>
            <a:ext cx="3580482" cy="3820973"/>
          </a:xfrm>
          <a:prstGeom prst="rect">
            <a:avLst/>
          </a:prstGeom>
          <a:noFill/>
          <a:ln>
            <a:noFill/>
          </a:ln>
        </p:spPr>
      </p:pic>
      <p:sp>
        <p:nvSpPr>
          <p:cNvPr id="316" name="Google Shape;316;p15"/>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317" name="Google Shape;317;p15"/>
          <p:cNvSpPr txBox="1"/>
          <p:nvPr>
            <p:ph idx="1" type="body"/>
          </p:nvPr>
        </p:nvSpPr>
        <p:spPr>
          <a:xfrm>
            <a:off x="1715911" y="1524003"/>
            <a:ext cx="5322841" cy="50767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b="1" lang="en-US" sz="2400"/>
              <a:t>2000s—2010s</a:t>
            </a:r>
            <a:endParaRPr/>
          </a:p>
          <a:p>
            <a:pPr indent="-457200" lvl="0" marL="457200" rtl="0" algn="l">
              <a:lnSpc>
                <a:spcPct val="100000"/>
              </a:lnSpc>
              <a:spcBef>
                <a:spcPts val="600"/>
              </a:spcBef>
              <a:spcAft>
                <a:spcPts val="0"/>
              </a:spcAft>
              <a:buSzPts val="2400"/>
              <a:buChar char="⏵"/>
            </a:pPr>
            <a:r>
              <a:rPr lang="en-US" sz="2400"/>
              <a:t>Completed key treatability study demonstrating effectiveness of electrical resistance heating (ERH) at C-400 area.</a:t>
            </a:r>
            <a:endParaRPr/>
          </a:p>
          <a:p>
            <a:pPr indent="-457200" lvl="0" marL="457200" rtl="0" algn="l">
              <a:lnSpc>
                <a:spcPct val="100000"/>
              </a:lnSpc>
              <a:spcBef>
                <a:spcPts val="600"/>
              </a:spcBef>
              <a:spcAft>
                <a:spcPts val="0"/>
              </a:spcAft>
              <a:buSzPts val="2400"/>
              <a:buChar char="⏵"/>
            </a:pPr>
            <a:r>
              <a:rPr lang="en-US" sz="2400"/>
              <a:t>Initiated accelerated actions to D&amp;D several inactive facilities.  </a:t>
            </a:r>
            <a:endParaRPr/>
          </a:p>
          <a:p>
            <a:pPr indent="-457200" lvl="0" marL="457200" rtl="0" algn="l">
              <a:lnSpc>
                <a:spcPct val="100000"/>
              </a:lnSpc>
              <a:spcBef>
                <a:spcPts val="600"/>
              </a:spcBef>
              <a:spcAft>
                <a:spcPts val="0"/>
              </a:spcAft>
              <a:buSzPts val="2400"/>
              <a:buChar char="⏵"/>
            </a:pPr>
            <a:r>
              <a:rPr lang="en-US" sz="2400"/>
              <a:t>Site Management Plan (SMP) approved by EPA and Kentucky in 2004, constituting the first approved SMP since 1999. </a:t>
            </a:r>
            <a:endParaRPr/>
          </a:p>
        </p:txBody>
      </p:sp>
      <p:pic>
        <p:nvPicPr>
          <p:cNvPr descr="S:\Photography\Docs\DMSA-OS-7.tif" id="318" name="Google Shape;318;p15"/>
          <p:cNvPicPr preferRelativeResize="0"/>
          <p:nvPr/>
        </p:nvPicPr>
        <p:blipFill rotWithShape="1">
          <a:blip r:embed="rId4">
            <a:alphaModFix/>
          </a:blip>
          <a:srcRect b="0" l="0" r="0" t="0"/>
          <a:stretch/>
        </p:blipFill>
        <p:spPr>
          <a:xfrm flipH="1">
            <a:off x="9793994" y="3770525"/>
            <a:ext cx="3176780" cy="3285846"/>
          </a:xfrm>
          <a:prstGeom prst="rect">
            <a:avLst/>
          </a:prstGeom>
          <a:noFill/>
          <a:ln>
            <a:noFill/>
          </a:ln>
        </p:spPr>
      </p:pic>
      <p:sp>
        <p:nvSpPr>
          <p:cNvPr id="319" name="Google Shape;319;p15"/>
          <p:cNvSpPr txBox="1"/>
          <p:nvPr/>
        </p:nvSpPr>
        <p:spPr>
          <a:xfrm>
            <a:off x="9793994" y="6767061"/>
            <a:ext cx="3176780"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DMSA After</a:t>
            </a:r>
            <a:endParaRPr/>
          </a:p>
        </p:txBody>
      </p:sp>
      <p:sp>
        <p:nvSpPr>
          <p:cNvPr id="320" name="Google Shape;320;p15"/>
          <p:cNvSpPr txBox="1"/>
          <p:nvPr/>
        </p:nvSpPr>
        <p:spPr>
          <a:xfrm>
            <a:off x="7038752" y="4770177"/>
            <a:ext cx="2755242"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DMSA Before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6"/>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grpSp>
        <p:nvGrpSpPr>
          <p:cNvPr id="326" name="Google Shape;326;p16"/>
          <p:cNvGrpSpPr/>
          <p:nvPr/>
        </p:nvGrpSpPr>
        <p:grpSpPr>
          <a:xfrm>
            <a:off x="1833315" y="1109804"/>
            <a:ext cx="10160000" cy="5841999"/>
            <a:chOff x="1950720" y="1056641"/>
            <a:chExt cx="9103360" cy="5234431"/>
          </a:xfrm>
        </p:grpSpPr>
        <p:pic>
          <p:nvPicPr>
            <p:cNvPr descr="S:\Public Use Photos\Waste\PAD_WASTE_08_1209_012.jpg" id="327" name="Google Shape;327;p16"/>
            <p:cNvPicPr preferRelativeResize="0"/>
            <p:nvPr/>
          </p:nvPicPr>
          <p:blipFill rotWithShape="1">
            <a:blip r:embed="rId3">
              <a:alphaModFix/>
            </a:blip>
            <a:srcRect b="0" l="0" r="0" t="0"/>
            <a:stretch/>
          </p:blipFill>
          <p:spPr>
            <a:xfrm>
              <a:off x="1950720" y="1056641"/>
              <a:ext cx="9103360" cy="2568092"/>
            </a:xfrm>
            <a:prstGeom prst="rect">
              <a:avLst/>
            </a:prstGeom>
            <a:noFill/>
            <a:ln>
              <a:noFill/>
            </a:ln>
          </p:spPr>
        </p:pic>
        <p:sp>
          <p:nvSpPr>
            <p:cNvPr id="328" name="Google Shape;328;p16"/>
            <p:cNvSpPr txBox="1"/>
            <p:nvPr/>
          </p:nvSpPr>
          <p:spPr>
            <a:xfrm>
              <a:off x="1950720" y="3329267"/>
              <a:ext cx="9103360"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Drum Mountain Removed 2000</a:t>
              </a:r>
              <a:endParaRPr/>
            </a:p>
          </p:txBody>
        </p:sp>
        <p:pic>
          <p:nvPicPr>
            <p:cNvPr descr="S:\Everyone\Public Use Photos\Scrap Metal\PAD_SCRAP METAL_07_0404_328.JPG" id="329" name="Google Shape;329;p16"/>
            <p:cNvPicPr preferRelativeResize="0"/>
            <p:nvPr/>
          </p:nvPicPr>
          <p:blipFill rotWithShape="1">
            <a:blip r:embed="rId4">
              <a:alphaModFix/>
            </a:blip>
            <a:srcRect b="0" l="0" r="-16" t="0"/>
            <a:stretch/>
          </p:blipFill>
          <p:spPr>
            <a:xfrm>
              <a:off x="1950720" y="3920196"/>
              <a:ext cx="9103360" cy="2370876"/>
            </a:xfrm>
            <a:prstGeom prst="rect">
              <a:avLst/>
            </a:prstGeom>
            <a:noFill/>
            <a:ln>
              <a:noFill/>
            </a:ln>
          </p:spPr>
        </p:pic>
        <p:grpSp>
          <p:nvGrpSpPr>
            <p:cNvPr id="330" name="Google Shape;330;p16"/>
            <p:cNvGrpSpPr/>
            <p:nvPr/>
          </p:nvGrpSpPr>
          <p:grpSpPr>
            <a:xfrm>
              <a:off x="6500921" y="3624733"/>
              <a:ext cx="4551680" cy="550173"/>
              <a:chOff x="4570613" y="3398187"/>
              <a:chExt cx="4267200" cy="515787"/>
            </a:xfrm>
          </p:grpSpPr>
          <p:sp>
            <p:nvSpPr>
              <p:cNvPr id="331" name="Google Shape;331;p16"/>
              <p:cNvSpPr/>
              <p:nvPr/>
            </p:nvSpPr>
            <p:spPr>
              <a:xfrm>
                <a:off x="4570613" y="3398187"/>
                <a:ext cx="4267200" cy="276997"/>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84">
                  <a:solidFill>
                    <a:schemeClr val="lt1"/>
                  </a:solidFill>
                  <a:latin typeface="Quattrocento Sans"/>
                  <a:ea typeface="Quattrocento Sans"/>
                  <a:cs typeface="Quattrocento Sans"/>
                  <a:sym typeface="Quattrocento Sans"/>
                </a:endParaRPr>
              </a:p>
            </p:txBody>
          </p:sp>
          <p:sp>
            <p:nvSpPr>
              <p:cNvPr id="332" name="Google Shape;332;p16"/>
              <p:cNvSpPr/>
              <p:nvPr/>
            </p:nvSpPr>
            <p:spPr>
              <a:xfrm rot="10800000">
                <a:off x="7239000" y="3675184"/>
                <a:ext cx="276997" cy="238790"/>
              </a:xfrm>
              <a:prstGeom prst="triangle">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84">
                  <a:solidFill>
                    <a:schemeClr val="lt1"/>
                  </a:solidFill>
                  <a:latin typeface="Quattrocento Sans"/>
                  <a:ea typeface="Quattrocento Sans"/>
                  <a:cs typeface="Quattrocento Sans"/>
                  <a:sym typeface="Quattrocento Sans"/>
                </a:endParaRPr>
              </a:p>
            </p:txBody>
          </p:sp>
        </p:grpSp>
        <p:sp>
          <p:nvSpPr>
            <p:cNvPr id="333" name="Google Shape;333;p16"/>
            <p:cNvSpPr txBox="1"/>
            <p:nvPr/>
          </p:nvSpPr>
          <p:spPr>
            <a:xfrm>
              <a:off x="1950720" y="3624733"/>
              <a:ext cx="4550199" cy="2893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80">
                  <a:solidFill>
                    <a:schemeClr val="dk1"/>
                  </a:solidFill>
                  <a:latin typeface="Quattrocento Sans"/>
                  <a:ea typeface="Quattrocento Sans"/>
                  <a:cs typeface="Quattrocento Sans"/>
                  <a:sym typeface="Quattrocento Sans"/>
                </a:rPr>
                <a:t>BEFORE</a:t>
              </a:r>
              <a:endParaRPr/>
            </a:p>
          </p:txBody>
        </p:sp>
        <p:sp>
          <p:nvSpPr>
            <p:cNvPr id="334" name="Google Shape;334;p16"/>
            <p:cNvSpPr txBox="1"/>
            <p:nvPr/>
          </p:nvSpPr>
          <p:spPr>
            <a:xfrm>
              <a:off x="6502400" y="3624733"/>
              <a:ext cx="4550199" cy="2893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80">
                  <a:solidFill>
                    <a:schemeClr val="dk1"/>
                  </a:solidFill>
                  <a:latin typeface="Quattrocento Sans"/>
                  <a:ea typeface="Quattrocento Sans"/>
                  <a:cs typeface="Quattrocento Sans"/>
                  <a:sym typeface="Quattrocento Sans"/>
                </a:rPr>
                <a:t>AFTER</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7"/>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340" name="Google Shape;340;p17"/>
          <p:cNvSpPr txBox="1"/>
          <p:nvPr>
            <p:ph idx="1" type="body"/>
          </p:nvPr>
        </p:nvSpPr>
        <p:spPr>
          <a:xfrm>
            <a:off x="6913315" y="1180818"/>
            <a:ext cx="5573057" cy="50767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b="1" lang="en-US" sz="2400"/>
              <a:t>2010—2015</a:t>
            </a:r>
            <a:endParaRPr/>
          </a:p>
          <a:p>
            <a:pPr indent="-457200" lvl="0" marL="457200" rtl="0" algn="l">
              <a:lnSpc>
                <a:spcPct val="100000"/>
              </a:lnSpc>
              <a:spcBef>
                <a:spcPts val="600"/>
              </a:spcBef>
              <a:spcAft>
                <a:spcPts val="0"/>
              </a:spcAft>
              <a:buSzPts val="2400"/>
              <a:buChar char="⏵"/>
            </a:pPr>
            <a:r>
              <a:rPr lang="en-US" sz="2400"/>
              <a:t>Groundwater modeling and two new extraction wells in 2010 increased TCE capture in the Northwest Plume to nearly 100%.</a:t>
            </a:r>
            <a:endParaRPr/>
          </a:p>
          <a:p>
            <a:pPr indent="-457200" lvl="0" marL="457200" rtl="0" algn="l">
              <a:lnSpc>
                <a:spcPct val="100000"/>
              </a:lnSpc>
              <a:spcBef>
                <a:spcPts val="600"/>
              </a:spcBef>
              <a:spcAft>
                <a:spcPts val="0"/>
              </a:spcAft>
              <a:buSzPts val="2400"/>
              <a:buChar char="⏵"/>
            </a:pPr>
            <a:r>
              <a:rPr lang="en-US" sz="2400"/>
              <a:t>Completed removal of over 22,000 yds3 of contaminated sediment.</a:t>
            </a:r>
            <a:endParaRPr/>
          </a:p>
          <a:p>
            <a:pPr indent="-457200" lvl="0" marL="457200" rtl="0" algn="l">
              <a:lnSpc>
                <a:spcPct val="100000"/>
              </a:lnSpc>
              <a:spcBef>
                <a:spcPts val="600"/>
              </a:spcBef>
              <a:spcAft>
                <a:spcPts val="0"/>
              </a:spcAft>
              <a:buSzPts val="2400"/>
              <a:buChar char="⏵"/>
            </a:pPr>
            <a:r>
              <a:rPr lang="en-US" sz="2400"/>
              <a:t>Demolition of C-746-A East End Smelter, C-340 Metals Plant and C-410 Feed Plant completed totaling nearly 300,00 ft2.</a:t>
            </a:r>
            <a:endParaRPr/>
          </a:p>
          <a:p>
            <a:pPr indent="-457200" lvl="0" marL="457200" rtl="0" algn="l">
              <a:lnSpc>
                <a:spcPct val="100000"/>
              </a:lnSpc>
              <a:spcBef>
                <a:spcPts val="600"/>
              </a:spcBef>
              <a:spcAft>
                <a:spcPts val="0"/>
              </a:spcAft>
              <a:buSzPts val="2400"/>
              <a:buChar char="⏵"/>
            </a:pPr>
            <a:r>
              <a:rPr lang="en-US" sz="2400"/>
              <a:t>Paducah Gaseous Diffusion Plant facilities returned to DOE for deactivation and cleanup.</a:t>
            </a:r>
            <a:endParaRPr/>
          </a:p>
          <a:p>
            <a:pPr indent="-289560" lvl="0" marL="457200" rtl="0" algn="l">
              <a:lnSpc>
                <a:spcPct val="100000"/>
              </a:lnSpc>
              <a:spcBef>
                <a:spcPts val="600"/>
              </a:spcBef>
              <a:spcAft>
                <a:spcPts val="0"/>
              </a:spcAft>
              <a:buSzPts val="2640"/>
              <a:buNone/>
            </a:pPr>
            <a:r>
              <a:t/>
            </a:r>
            <a:endParaRPr/>
          </a:p>
        </p:txBody>
      </p:sp>
      <p:pic>
        <p:nvPicPr>
          <p:cNvPr descr="S:\Public Use Photos\C-612\PAD_C-612_10_0323_138.JPG" id="341" name="Google Shape;341;p17"/>
          <p:cNvPicPr preferRelativeResize="0"/>
          <p:nvPr/>
        </p:nvPicPr>
        <p:blipFill rotWithShape="1">
          <a:blip r:embed="rId3">
            <a:alphaModFix/>
          </a:blip>
          <a:srcRect b="0" l="0" r="0" t="0"/>
          <a:stretch/>
        </p:blipFill>
        <p:spPr>
          <a:xfrm>
            <a:off x="2038773" y="1372854"/>
            <a:ext cx="4551680" cy="3034453"/>
          </a:xfrm>
          <a:prstGeom prst="rect">
            <a:avLst/>
          </a:prstGeom>
          <a:noFill/>
          <a:ln>
            <a:noFill/>
          </a:ln>
        </p:spPr>
      </p:pic>
      <p:pic>
        <p:nvPicPr>
          <p:cNvPr descr="S:\Public Use Photos\Surface Water\PAD_SURFACE WATER_10_0224_303.JPG" id="342" name="Google Shape;342;p17"/>
          <p:cNvPicPr preferRelativeResize="0"/>
          <p:nvPr/>
        </p:nvPicPr>
        <p:blipFill rotWithShape="1">
          <a:blip r:embed="rId4">
            <a:alphaModFix/>
          </a:blip>
          <a:srcRect b="-105" l="0" r="0" t="0"/>
          <a:stretch/>
        </p:blipFill>
        <p:spPr>
          <a:xfrm rot="-5400000">
            <a:off x="2318175" y="4271275"/>
            <a:ext cx="1696720" cy="2255523"/>
          </a:xfrm>
          <a:prstGeom prst="rect">
            <a:avLst/>
          </a:prstGeom>
          <a:noFill/>
          <a:ln>
            <a:noFill/>
          </a:ln>
        </p:spPr>
      </p:pic>
      <p:sp>
        <p:nvSpPr>
          <p:cNvPr id="343" name="Google Shape;343;p17"/>
          <p:cNvSpPr txBox="1"/>
          <p:nvPr/>
        </p:nvSpPr>
        <p:spPr>
          <a:xfrm>
            <a:off x="2038774" y="5951932"/>
            <a:ext cx="2255523"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Sediment Removal</a:t>
            </a:r>
            <a:endParaRPr/>
          </a:p>
        </p:txBody>
      </p:sp>
      <p:pic>
        <p:nvPicPr>
          <p:cNvPr descr="C:\Users\dylan.nichols.DEAC\Desktop\Project Update\PAD_C-410_15_0513_5373.JPG" id="344" name="Google Shape;344;p17"/>
          <p:cNvPicPr preferRelativeResize="0"/>
          <p:nvPr/>
        </p:nvPicPr>
        <p:blipFill rotWithShape="1">
          <a:blip r:embed="rId5">
            <a:alphaModFix/>
          </a:blip>
          <a:srcRect b="0" l="0" r="-1" t="0"/>
          <a:stretch/>
        </p:blipFill>
        <p:spPr>
          <a:xfrm>
            <a:off x="4460918" y="4550676"/>
            <a:ext cx="2124158" cy="1706881"/>
          </a:xfrm>
          <a:prstGeom prst="rect">
            <a:avLst/>
          </a:prstGeom>
          <a:noFill/>
          <a:ln>
            <a:noFill/>
          </a:ln>
        </p:spPr>
      </p:pic>
      <p:sp>
        <p:nvSpPr>
          <p:cNvPr id="345" name="Google Shape;345;p17"/>
          <p:cNvSpPr txBox="1"/>
          <p:nvPr/>
        </p:nvSpPr>
        <p:spPr>
          <a:xfrm>
            <a:off x="4460918" y="5962091"/>
            <a:ext cx="2124158"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Demolition of C-410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8"/>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351" name="Google Shape;351;p18"/>
          <p:cNvSpPr txBox="1"/>
          <p:nvPr>
            <p:ph idx="1" type="body"/>
          </p:nvPr>
        </p:nvSpPr>
        <p:spPr>
          <a:xfrm>
            <a:off x="1715911" y="5924094"/>
            <a:ext cx="10394809" cy="1003011"/>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2600"/>
              <a:buChar char="⏵"/>
            </a:pPr>
            <a:r>
              <a:rPr lang="en-US"/>
              <a:t>Began operation for C-400 TCE Source Removal Action, ERH, to remove TCE from below ground near cleaning building. </a:t>
            </a:r>
            <a:endParaRPr/>
          </a:p>
        </p:txBody>
      </p:sp>
      <p:pic>
        <p:nvPicPr>
          <p:cNvPr id="352" name="Google Shape;352;p18"/>
          <p:cNvPicPr preferRelativeResize="0"/>
          <p:nvPr/>
        </p:nvPicPr>
        <p:blipFill rotWithShape="1">
          <a:blip r:embed="rId3">
            <a:alphaModFix/>
          </a:blip>
          <a:srcRect b="0" l="0" r="0" t="0"/>
          <a:stretch/>
        </p:blipFill>
        <p:spPr>
          <a:xfrm>
            <a:off x="1378845" y="0"/>
            <a:ext cx="9350587" cy="61223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9"/>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358" name="Google Shape;358;p19"/>
          <p:cNvSpPr txBox="1"/>
          <p:nvPr>
            <p:ph idx="1" type="body"/>
          </p:nvPr>
        </p:nvSpPr>
        <p:spPr>
          <a:xfrm>
            <a:off x="1715911" y="4511998"/>
            <a:ext cx="10394809" cy="25905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sz="2000"/>
              <a:t>2016</a:t>
            </a:r>
            <a:endParaRPr/>
          </a:p>
          <a:p>
            <a:pPr indent="-457200" lvl="0" marL="457200" rtl="0" algn="l">
              <a:lnSpc>
                <a:spcPct val="100000"/>
              </a:lnSpc>
              <a:spcBef>
                <a:spcPts val="600"/>
              </a:spcBef>
              <a:spcAft>
                <a:spcPts val="0"/>
              </a:spcAft>
              <a:buSzPts val="2000"/>
              <a:buChar char="⏵"/>
            </a:pPr>
            <a:r>
              <a:rPr lang="en-US" sz="2000"/>
              <a:t>Replaced 3.2 million square feet of roofing to address leaks in facilities Plant returned with significant maintenance/repair backlogs.</a:t>
            </a:r>
            <a:endParaRPr/>
          </a:p>
          <a:p>
            <a:pPr indent="-457200" lvl="0" marL="457200" rtl="0" algn="l">
              <a:lnSpc>
                <a:spcPct val="100000"/>
              </a:lnSpc>
              <a:spcBef>
                <a:spcPts val="600"/>
              </a:spcBef>
              <a:spcAft>
                <a:spcPts val="0"/>
              </a:spcAft>
              <a:buSzPts val="2000"/>
              <a:buChar char="⏵"/>
            </a:pPr>
            <a:r>
              <a:rPr lang="en-US" sz="2000"/>
              <a:t>11 inactive facilities, more than 100,000 ft2, were demolished beginning in 2016.</a:t>
            </a:r>
            <a:endParaRPr/>
          </a:p>
          <a:p>
            <a:pPr indent="-457200" lvl="0" marL="457200" rtl="0" algn="l">
              <a:lnSpc>
                <a:spcPct val="100000"/>
              </a:lnSpc>
              <a:spcBef>
                <a:spcPts val="600"/>
              </a:spcBef>
              <a:spcAft>
                <a:spcPts val="0"/>
              </a:spcAft>
              <a:buSzPts val="2000"/>
              <a:buChar char="⏵"/>
            </a:pPr>
            <a:r>
              <a:rPr lang="en-US" sz="2000"/>
              <a:t>Expanded community outreach by offering tours of the site to the public. </a:t>
            </a:r>
            <a:endParaRPr/>
          </a:p>
          <a:p>
            <a:pPr indent="-457200" lvl="0" marL="457200" rtl="0" algn="l">
              <a:lnSpc>
                <a:spcPct val="100000"/>
              </a:lnSpc>
              <a:spcBef>
                <a:spcPts val="600"/>
              </a:spcBef>
              <a:spcAft>
                <a:spcPts val="0"/>
              </a:spcAft>
              <a:buSzPts val="2000"/>
              <a:buChar char="⏵"/>
            </a:pPr>
            <a:r>
              <a:rPr lang="en-US" sz="2000"/>
              <a:t>Transferred nearly 10,000 tons of excess coal to the Paducah Area Community Reuse Organization (PACRO) for revenue for economic development in the area.</a:t>
            </a:r>
            <a:endParaRPr/>
          </a:p>
          <a:p>
            <a:pPr indent="-330200" lvl="0" marL="457200" rtl="0" algn="l">
              <a:lnSpc>
                <a:spcPct val="100000"/>
              </a:lnSpc>
              <a:spcBef>
                <a:spcPts val="600"/>
              </a:spcBef>
              <a:spcAft>
                <a:spcPts val="0"/>
              </a:spcAft>
              <a:buSzPts val="2000"/>
              <a:buNone/>
            </a:pPr>
            <a:r>
              <a:t/>
            </a:r>
            <a:endParaRPr sz="2000"/>
          </a:p>
        </p:txBody>
      </p:sp>
      <p:pic>
        <p:nvPicPr>
          <p:cNvPr descr="C:\Users\dylan.nichols.DEAC\Desktop\Project Update\PAD_0136.JPG" id="359" name="Google Shape;359;p19"/>
          <p:cNvPicPr preferRelativeResize="0"/>
          <p:nvPr/>
        </p:nvPicPr>
        <p:blipFill rotWithShape="1">
          <a:blip r:embed="rId3">
            <a:alphaModFix/>
          </a:blip>
          <a:srcRect b="0" l="0" r="0" t="0"/>
          <a:stretch/>
        </p:blipFill>
        <p:spPr>
          <a:xfrm>
            <a:off x="1950719" y="1149532"/>
            <a:ext cx="4070102" cy="3262295"/>
          </a:xfrm>
          <a:prstGeom prst="rect">
            <a:avLst/>
          </a:prstGeom>
          <a:noFill/>
          <a:ln>
            <a:noFill/>
          </a:ln>
        </p:spPr>
      </p:pic>
      <p:pic>
        <p:nvPicPr>
          <p:cNvPr descr="S:\Public Affairs\EM Update or other public release\2016 Press Releases\2016 Tour Wrap Up Article\P1030402.jpg" id="360" name="Google Shape;360;p19"/>
          <p:cNvPicPr preferRelativeResize="0"/>
          <p:nvPr/>
        </p:nvPicPr>
        <p:blipFill rotWithShape="1">
          <a:blip r:embed="rId4">
            <a:alphaModFix/>
          </a:blip>
          <a:srcRect b="0" l="0" r="0" t="0"/>
          <a:stretch/>
        </p:blipFill>
        <p:spPr>
          <a:xfrm>
            <a:off x="6253844" y="1149532"/>
            <a:ext cx="4800234" cy="3262295"/>
          </a:xfrm>
          <a:prstGeom prst="rect">
            <a:avLst/>
          </a:prstGeom>
          <a:noFill/>
          <a:ln>
            <a:noFill/>
          </a:ln>
        </p:spPr>
      </p:pic>
      <p:sp>
        <p:nvSpPr>
          <p:cNvPr id="361" name="Google Shape;361;p19"/>
          <p:cNvSpPr txBox="1"/>
          <p:nvPr/>
        </p:nvSpPr>
        <p:spPr>
          <a:xfrm>
            <a:off x="1950721" y="4116362"/>
            <a:ext cx="4070100"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Removal of C-746-B debris</a:t>
            </a:r>
            <a:endParaRPr/>
          </a:p>
        </p:txBody>
      </p:sp>
      <p:sp>
        <p:nvSpPr>
          <p:cNvPr id="362" name="Google Shape;362;p19"/>
          <p:cNvSpPr txBox="1"/>
          <p:nvPr/>
        </p:nvSpPr>
        <p:spPr>
          <a:xfrm>
            <a:off x="6253844" y="4116362"/>
            <a:ext cx="4800234"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Public tours in the C-300 Control Building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Paducah Gaseous Diffusion Plant</a:t>
            </a:r>
            <a:endParaRPr/>
          </a:p>
        </p:txBody>
      </p:sp>
      <p:pic>
        <p:nvPicPr>
          <p:cNvPr descr="C:\Users\dylan.nichols\Pictures\WKY_trans.png" id="195" name="Google Shape;195;p2"/>
          <p:cNvPicPr preferRelativeResize="0"/>
          <p:nvPr>
            <p:ph idx="1" type="body"/>
          </p:nvPr>
        </p:nvPicPr>
        <p:blipFill rotWithShape="1">
          <a:blip r:embed="rId3">
            <a:alphaModFix/>
          </a:blip>
          <a:srcRect b="0" l="0" r="0" t="0"/>
          <a:stretch/>
        </p:blipFill>
        <p:spPr>
          <a:xfrm>
            <a:off x="2713454" y="770859"/>
            <a:ext cx="8399721" cy="578059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0"/>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grpSp>
        <p:nvGrpSpPr>
          <p:cNvPr id="368" name="Google Shape;368;p20"/>
          <p:cNvGrpSpPr/>
          <p:nvPr/>
        </p:nvGrpSpPr>
        <p:grpSpPr>
          <a:xfrm>
            <a:off x="1889760" y="1219198"/>
            <a:ext cx="10220959" cy="5498115"/>
            <a:chOff x="1889761" y="1219198"/>
            <a:chExt cx="9201930" cy="4949953"/>
          </a:xfrm>
        </p:grpSpPr>
        <p:pic>
          <p:nvPicPr>
            <p:cNvPr id="369" name="Google Shape;369;p20"/>
            <p:cNvPicPr preferRelativeResize="0"/>
            <p:nvPr/>
          </p:nvPicPr>
          <p:blipFill rotWithShape="1">
            <a:blip r:embed="rId3">
              <a:alphaModFix/>
            </a:blip>
            <a:srcRect b="0" l="0" r="0" t="0"/>
            <a:stretch/>
          </p:blipFill>
          <p:spPr>
            <a:xfrm>
              <a:off x="1889761" y="1219198"/>
              <a:ext cx="4592320" cy="4949953"/>
            </a:xfrm>
            <a:prstGeom prst="rect">
              <a:avLst/>
            </a:prstGeom>
            <a:noFill/>
            <a:ln>
              <a:noFill/>
            </a:ln>
          </p:spPr>
        </p:pic>
        <p:pic>
          <p:nvPicPr>
            <p:cNvPr id="370" name="Google Shape;370;p20"/>
            <p:cNvPicPr preferRelativeResize="0"/>
            <p:nvPr/>
          </p:nvPicPr>
          <p:blipFill rotWithShape="1">
            <a:blip r:embed="rId4">
              <a:alphaModFix/>
            </a:blip>
            <a:srcRect b="0" l="0" r="0" t="0"/>
            <a:stretch/>
          </p:blipFill>
          <p:spPr>
            <a:xfrm>
              <a:off x="6606238" y="1219199"/>
              <a:ext cx="4474830" cy="4949952"/>
            </a:xfrm>
            <a:prstGeom prst="rect">
              <a:avLst/>
            </a:prstGeom>
            <a:noFill/>
            <a:ln>
              <a:noFill/>
            </a:ln>
          </p:spPr>
        </p:pic>
        <p:sp>
          <p:nvSpPr>
            <p:cNvPr id="371" name="Google Shape;371;p20"/>
            <p:cNvSpPr txBox="1"/>
            <p:nvPr/>
          </p:nvSpPr>
          <p:spPr>
            <a:xfrm>
              <a:off x="1892788" y="5875262"/>
              <a:ext cx="4609611"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Before</a:t>
              </a:r>
              <a:endParaRPr/>
            </a:p>
          </p:txBody>
        </p:sp>
        <p:sp>
          <p:nvSpPr>
            <p:cNvPr id="372" name="Google Shape;372;p20"/>
            <p:cNvSpPr txBox="1"/>
            <p:nvPr/>
          </p:nvSpPr>
          <p:spPr>
            <a:xfrm>
              <a:off x="6606237" y="5875262"/>
              <a:ext cx="4485454"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After</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1"/>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378" name="Google Shape;378;p21"/>
          <p:cNvSpPr txBox="1"/>
          <p:nvPr>
            <p:ph idx="1" type="body"/>
          </p:nvPr>
        </p:nvSpPr>
        <p:spPr>
          <a:xfrm>
            <a:off x="7426594" y="1258116"/>
            <a:ext cx="4692531" cy="50767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sz="2000"/>
              <a:t>2017</a:t>
            </a:r>
            <a:endParaRPr/>
          </a:p>
          <a:p>
            <a:pPr indent="-457200" lvl="0" marL="457200" rtl="0" algn="l">
              <a:lnSpc>
                <a:spcPct val="100000"/>
              </a:lnSpc>
              <a:spcBef>
                <a:spcPts val="600"/>
              </a:spcBef>
              <a:spcAft>
                <a:spcPts val="0"/>
              </a:spcAft>
              <a:buSzPts val="2000"/>
              <a:buChar char="⏵"/>
            </a:pPr>
            <a:r>
              <a:rPr lang="en-US" sz="2000"/>
              <a:t>In the fall of 2017 DOE and regulators reached an agreement that accelerated remediation of the C-400 Cleaning Building. </a:t>
            </a:r>
            <a:endParaRPr/>
          </a:p>
          <a:p>
            <a:pPr indent="-457200" lvl="0" marL="457200" rtl="0" algn="l">
              <a:lnSpc>
                <a:spcPct val="100000"/>
              </a:lnSpc>
              <a:spcBef>
                <a:spcPts val="600"/>
              </a:spcBef>
              <a:spcAft>
                <a:spcPts val="0"/>
              </a:spcAft>
              <a:buSzPts val="2000"/>
              <a:buChar char="⏵"/>
            </a:pPr>
            <a:r>
              <a:rPr lang="en-US" sz="2000"/>
              <a:t>Accelerated deactivation of the      C-400 Cleaning Building clearing over 82,000ft² of floor space.</a:t>
            </a:r>
            <a:endParaRPr/>
          </a:p>
          <a:p>
            <a:pPr indent="-457200" lvl="0" marL="457200" rtl="0" algn="l">
              <a:lnSpc>
                <a:spcPct val="100000"/>
              </a:lnSpc>
              <a:spcBef>
                <a:spcPts val="600"/>
              </a:spcBef>
              <a:spcAft>
                <a:spcPts val="0"/>
              </a:spcAft>
              <a:buSzPts val="2000"/>
              <a:buChar char="⏵"/>
            </a:pPr>
            <a:r>
              <a:rPr lang="en-US" sz="2000"/>
              <a:t>Work was completed on the optimization of the Northeast Plume Pump-and-Treat system including the  installation of two new extraction wells, fourteen monitoring wells, eight wells to measure water levels, and a new treatment unit.</a:t>
            </a:r>
            <a:endParaRPr/>
          </a:p>
          <a:p>
            <a:pPr indent="-330200" lvl="0" marL="457200" rtl="0" algn="l">
              <a:lnSpc>
                <a:spcPct val="100000"/>
              </a:lnSpc>
              <a:spcBef>
                <a:spcPts val="600"/>
              </a:spcBef>
              <a:spcAft>
                <a:spcPts val="0"/>
              </a:spcAft>
              <a:buSzPts val="2000"/>
              <a:buNone/>
            </a:pPr>
            <a:r>
              <a:t/>
            </a:r>
            <a:endParaRPr sz="2000"/>
          </a:p>
        </p:txBody>
      </p:sp>
      <p:grpSp>
        <p:nvGrpSpPr>
          <p:cNvPr id="379" name="Google Shape;379;p21"/>
          <p:cNvGrpSpPr/>
          <p:nvPr/>
        </p:nvGrpSpPr>
        <p:grpSpPr>
          <a:xfrm>
            <a:off x="595010" y="1734608"/>
            <a:ext cx="6641682" cy="4092444"/>
            <a:chOff x="1906017" y="1224424"/>
            <a:chExt cx="5303219" cy="3267716"/>
          </a:xfrm>
        </p:grpSpPr>
        <p:grpSp>
          <p:nvGrpSpPr>
            <p:cNvPr id="380" name="Google Shape;380;p21"/>
            <p:cNvGrpSpPr/>
            <p:nvPr/>
          </p:nvGrpSpPr>
          <p:grpSpPr>
            <a:xfrm>
              <a:off x="1906017" y="1224424"/>
              <a:ext cx="5294814" cy="1540243"/>
              <a:chOff x="2063750" y="-698462"/>
              <a:chExt cx="23455445" cy="7504401"/>
            </a:xfrm>
          </p:grpSpPr>
          <p:pic>
            <p:nvPicPr>
              <p:cNvPr id="381" name="Google Shape;381;p21"/>
              <p:cNvPicPr preferRelativeResize="0"/>
              <p:nvPr/>
            </p:nvPicPr>
            <p:blipFill rotWithShape="1">
              <a:blip r:embed="rId3">
                <a:alphaModFix/>
              </a:blip>
              <a:srcRect b="0" l="0" r="0" t="0"/>
              <a:stretch/>
            </p:blipFill>
            <p:spPr>
              <a:xfrm>
                <a:off x="2063750" y="-698462"/>
                <a:ext cx="11264902" cy="7461170"/>
              </a:xfrm>
              <a:prstGeom prst="rect">
                <a:avLst/>
              </a:prstGeom>
              <a:noFill/>
              <a:ln>
                <a:noFill/>
              </a:ln>
            </p:spPr>
          </p:pic>
          <p:pic>
            <p:nvPicPr>
              <p:cNvPr id="382" name="Google Shape;382;p21"/>
              <p:cNvPicPr preferRelativeResize="0"/>
              <p:nvPr/>
            </p:nvPicPr>
            <p:blipFill rotWithShape="1">
              <a:blip r:embed="rId4">
                <a:alphaModFix/>
              </a:blip>
              <a:srcRect b="0" l="0" r="0" t="0"/>
              <a:stretch/>
            </p:blipFill>
            <p:spPr>
              <a:xfrm>
                <a:off x="14254369" y="-655184"/>
                <a:ext cx="11264826" cy="7461123"/>
              </a:xfrm>
              <a:prstGeom prst="rect">
                <a:avLst/>
              </a:prstGeom>
              <a:noFill/>
              <a:ln>
                <a:noFill/>
              </a:ln>
            </p:spPr>
          </p:pic>
        </p:grpSp>
        <p:grpSp>
          <p:nvGrpSpPr>
            <p:cNvPr id="383" name="Google Shape;383;p21"/>
            <p:cNvGrpSpPr/>
            <p:nvPr/>
          </p:nvGrpSpPr>
          <p:grpSpPr>
            <a:xfrm>
              <a:off x="1906063" y="2923577"/>
              <a:ext cx="5286378" cy="1554386"/>
              <a:chOff x="2063953" y="-698500"/>
              <a:chExt cx="23418078" cy="7504439"/>
            </a:xfrm>
          </p:grpSpPr>
          <p:pic>
            <p:nvPicPr>
              <p:cNvPr id="384" name="Google Shape;384;p21"/>
              <p:cNvPicPr preferRelativeResize="0"/>
              <p:nvPr/>
            </p:nvPicPr>
            <p:blipFill rotWithShape="1">
              <a:blip r:embed="rId5">
                <a:alphaModFix/>
              </a:blip>
              <a:srcRect b="0" l="0" r="0" t="0"/>
              <a:stretch/>
            </p:blipFill>
            <p:spPr>
              <a:xfrm>
                <a:off x="2063953" y="-698500"/>
                <a:ext cx="11264491" cy="7461251"/>
              </a:xfrm>
              <a:prstGeom prst="rect">
                <a:avLst/>
              </a:prstGeom>
              <a:noFill/>
              <a:ln>
                <a:noFill/>
              </a:ln>
            </p:spPr>
          </p:pic>
          <p:pic>
            <p:nvPicPr>
              <p:cNvPr id="385" name="Google Shape;385;p21"/>
              <p:cNvPicPr preferRelativeResize="0"/>
              <p:nvPr/>
            </p:nvPicPr>
            <p:blipFill rotWithShape="1">
              <a:blip r:embed="rId6">
                <a:alphaModFix/>
              </a:blip>
              <a:srcRect b="0" l="0" r="0" t="0"/>
              <a:stretch/>
            </p:blipFill>
            <p:spPr>
              <a:xfrm>
                <a:off x="14291528" y="-655184"/>
                <a:ext cx="11190503" cy="7461123"/>
              </a:xfrm>
              <a:prstGeom prst="rect">
                <a:avLst/>
              </a:prstGeom>
              <a:noFill/>
              <a:ln>
                <a:noFill/>
              </a:ln>
            </p:spPr>
          </p:pic>
        </p:grpSp>
        <p:sp>
          <p:nvSpPr>
            <p:cNvPr id="386" name="Google Shape;386;p21"/>
            <p:cNvSpPr txBox="1"/>
            <p:nvPr/>
          </p:nvSpPr>
          <p:spPr>
            <a:xfrm>
              <a:off x="1906018" y="2525101"/>
              <a:ext cx="2542930" cy="231007"/>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80">
                  <a:solidFill>
                    <a:schemeClr val="lt1"/>
                  </a:solidFill>
                  <a:latin typeface="Quattrocento Sans"/>
                  <a:ea typeface="Quattrocento Sans"/>
                  <a:cs typeface="Quattrocento Sans"/>
                  <a:sym typeface="Quattrocento Sans"/>
                </a:rPr>
                <a:t>Before</a:t>
              </a:r>
              <a:endParaRPr/>
            </a:p>
          </p:txBody>
        </p:sp>
        <p:sp>
          <p:nvSpPr>
            <p:cNvPr id="387" name="Google Shape;387;p21"/>
            <p:cNvSpPr txBox="1"/>
            <p:nvPr/>
          </p:nvSpPr>
          <p:spPr>
            <a:xfrm>
              <a:off x="4657901" y="2555778"/>
              <a:ext cx="2542930" cy="231007"/>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80">
                  <a:solidFill>
                    <a:schemeClr val="lt1"/>
                  </a:solidFill>
                  <a:latin typeface="Quattrocento Sans"/>
                  <a:ea typeface="Quattrocento Sans"/>
                  <a:cs typeface="Quattrocento Sans"/>
                  <a:sym typeface="Quattrocento Sans"/>
                </a:rPr>
                <a:t>After</a:t>
              </a:r>
              <a:endParaRPr/>
            </a:p>
          </p:txBody>
        </p:sp>
        <p:sp>
          <p:nvSpPr>
            <p:cNvPr id="388" name="Google Shape;388;p21"/>
            <p:cNvSpPr txBox="1"/>
            <p:nvPr/>
          </p:nvSpPr>
          <p:spPr>
            <a:xfrm>
              <a:off x="1906017" y="4238011"/>
              <a:ext cx="2542930" cy="231007"/>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80">
                  <a:solidFill>
                    <a:schemeClr val="lt1"/>
                  </a:solidFill>
                  <a:latin typeface="Quattrocento Sans"/>
                  <a:ea typeface="Quattrocento Sans"/>
                  <a:cs typeface="Quattrocento Sans"/>
                  <a:sym typeface="Quattrocento Sans"/>
                </a:rPr>
                <a:t>Before</a:t>
              </a:r>
              <a:endParaRPr/>
            </a:p>
          </p:txBody>
        </p:sp>
        <p:sp>
          <p:nvSpPr>
            <p:cNvPr id="389" name="Google Shape;389;p21"/>
            <p:cNvSpPr txBox="1"/>
            <p:nvPr/>
          </p:nvSpPr>
          <p:spPr>
            <a:xfrm>
              <a:off x="4666306" y="4261133"/>
              <a:ext cx="2542930" cy="231007"/>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80">
                  <a:solidFill>
                    <a:schemeClr val="lt1"/>
                  </a:solidFill>
                  <a:latin typeface="Quattrocento Sans"/>
                  <a:ea typeface="Quattrocento Sans"/>
                  <a:cs typeface="Quattrocento Sans"/>
                  <a:sym typeface="Quattrocento Sans"/>
                </a:rPr>
                <a:t>After</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2"/>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395" name="Google Shape;395;p22"/>
          <p:cNvSpPr txBox="1"/>
          <p:nvPr>
            <p:ph idx="1" type="body"/>
          </p:nvPr>
        </p:nvSpPr>
        <p:spPr>
          <a:xfrm>
            <a:off x="1567056" y="4552444"/>
            <a:ext cx="5861936" cy="229492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800"/>
              <a:t>2018</a:t>
            </a:r>
            <a:endParaRPr/>
          </a:p>
          <a:p>
            <a:pPr indent="-457200" lvl="0" marL="457200" rtl="0" algn="l">
              <a:lnSpc>
                <a:spcPct val="100000"/>
              </a:lnSpc>
              <a:spcBef>
                <a:spcPts val="600"/>
              </a:spcBef>
              <a:spcAft>
                <a:spcPts val="0"/>
              </a:spcAft>
              <a:buSzPts val="1800"/>
              <a:buChar char="⏵"/>
            </a:pPr>
            <a:r>
              <a:rPr lang="en-US" sz="1800"/>
              <a:t>Deactivated C-533, C-535 and C-537 switchyards to reduce maintenance &amp; right-size utilities.</a:t>
            </a:r>
            <a:endParaRPr/>
          </a:p>
          <a:p>
            <a:pPr indent="-457200" lvl="0" marL="457200" rtl="0" algn="l">
              <a:lnSpc>
                <a:spcPct val="100000"/>
              </a:lnSpc>
              <a:spcBef>
                <a:spcPts val="600"/>
              </a:spcBef>
              <a:spcAft>
                <a:spcPts val="0"/>
              </a:spcAft>
              <a:buSzPts val="1800"/>
              <a:buChar char="⏵"/>
            </a:pPr>
            <a:r>
              <a:rPr lang="en-US" sz="1800"/>
              <a:t>Dispositioned ~ 800,000 gallons of transformer oil.</a:t>
            </a:r>
            <a:endParaRPr/>
          </a:p>
          <a:p>
            <a:pPr indent="-457200" lvl="0" marL="457200" rtl="0" algn="l">
              <a:lnSpc>
                <a:spcPct val="100000"/>
              </a:lnSpc>
              <a:spcBef>
                <a:spcPts val="600"/>
              </a:spcBef>
              <a:spcAft>
                <a:spcPts val="0"/>
              </a:spcAft>
              <a:buSzPts val="1800"/>
              <a:buChar char="⏵"/>
            </a:pPr>
            <a:r>
              <a:rPr lang="en-US" sz="1800"/>
              <a:t>Fire systems were deactivated and the C-360 Toll, Transfer and Sampling facility configured for long term minimal surveillance and maintenance.</a:t>
            </a:r>
            <a:endParaRPr/>
          </a:p>
          <a:p>
            <a:pPr indent="-289560" lvl="0" marL="457200" rtl="0" algn="l">
              <a:lnSpc>
                <a:spcPct val="100000"/>
              </a:lnSpc>
              <a:spcBef>
                <a:spcPts val="600"/>
              </a:spcBef>
              <a:spcAft>
                <a:spcPts val="0"/>
              </a:spcAft>
              <a:buSzPts val="2640"/>
              <a:buNone/>
            </a:pPr>
            <a:r>
              <a:t/>
            </a:r>
            <a:endParaRPr/>
          </a:p>
        </p:txBody>
      </p:sp>
      <p:pic>
        <p:nvPicPr>
          <p:cNvPr descr="S:\Workgroup Folders\Plant Photos\Facilities (Support)\PAD_3716.JPG" id="396" name="Google Shape;396;p22"/>
          <p:cNvPicPr preferRelativeResize="0"/>
          <p:nvPr/>
        </p:nvPicPr>
        <p:blipFill rotWithShape="1">
          <a:blip r:embed="rId3">
            <a:alphaModFix/>
          </a:blip>
          <a:srcRect b="0" l="0" r="0" t="0"/>
          <a:stretch/>
        </p:blipFill>
        <p:spPr>
          <a:xfrm>
            <a:off x="1934465" y="1144630"/>
            <a:ext cx="9068862" cy="3298676"/>
          </a:xfrm>
          <a:prstGeom prst="rect">
            <a:avLst/>
          </a:prstGeom>
          <a:noFill/>
          <a:ln>
            <a:noFill/>
          </a:ln>
        </p:spPr>
      </p:pic>
      <p:pic>
        <p:nvPicPr>
          <p:cNvPr descr="S:\Workgroup Folders\Plant Photos\Switchyards\PAD_4536_1.jpg" id="397" name="Google Shape;397;p22"/>
          <p:cNvPicPr preferRelativeResize="0"/>
          <p:nvPr/>
        </p:nvPicPr>
        <p:blipFill rotWithShape="1">
          <a:blip r:embed="rId4">
            <a:alphaModFix/>
          </a:blip>
          <a:srcRect b="0" l="0" r="0" t="0"/>
          <a:stretch/>
        </p:blipFill>
        <p:spPr>
          <a:xfrm>
            <a:off x="7428992" y="3930828"/>
            <a:ext cx="3299968" cy="2177853"/>
          </a:xfrm>
          <a:prstGeom prst="rect">
            <a:avLst/>
          </a:prstGeom>
          <a:noFill/>
          <a:ln cap="flat" cmpd="sng" w="38100">
            <a:solidFill>
              <a:schemeClr val="lt1"/>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3"/>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403" name="Google Shape;403;p23"/>
          <p:cNvSpPr txBox="1"/>
          <p:nvPr>
            <p:ph idx="1" type="body"/>
          </p:nvPr>
        </p:nvSpPr>
        <p:spPr>
          <a:xfrm>
            <a:off x="6220047" y="1276459"/>
            <a:ext cx="5890673" cy="50767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sz="2000"/>
              <a:t>2019</a:t>
            </a:r>
            <a:endParaRPr/>
          </a:p>
          <a:p>
            <a:pPr indent="-457200" lvl="0" marL="457200" rtl="0" algn="l">
              <a:lnSpc>
                <a:spcPct val="100000"/>
              </a:lnSpc>
              <a:spcBef>
                <a:spcPts val="600"/>
              </a:spcBef>
              <a:spcAft>
                <a:spcPts val="0"/>
              </a:spcAft>
              <a:buSzPts val="2000"/>
              <a:buChar char="⏵"/>
            </a:pPr>
            <a:r>
              <a:rPr lang="en-US" sz="2000"/>
              <a:t>Removed 60,000 ft3 of waste from the C-740 material yard.</a:t>
            </a:r>
            <a:endParaRPr/>
          </a:p>
          <a:p>
            <a:pPr indent="-457200" lvl="0" marL="457200" rtl="0" algn="l">
              <a:lnSpc>
                <a:spcPct val="100000"/>
              </a:lnSpc>
              <a:spcBef>
                <a:spcPts val="600"/>
              </a:spcBef>
              <a:spcAft>
                <a:spcPts val="0"/>
              </a:spcAft>
              <a:buSzPts val="2000"/>
              <a:buChar char="⏵"/>
            </a:pPr>
            <a:r>
              <a:rPr lang="en-US" sz="2000"/>
              <a:t>Demolition of interim remedial action equipment to clear the way for the C-400 remedial investigation/feasibility study. </a:t>
            </a:r>
            <a:endParaRPr/>
          </a:p>
          <a:p>
            <a:pPr indent="-457200" lvl="0" marL="457200" rtl="0" algn="l">
              <a:lnSpc>
                <a:spcPct val="100000"/>
              </a:lnSpc>
              <a:spcBef>
                <a:spcPts val="600"/>
              </a:spcBef>
              <a:spcAft>
                <a:spcPts val="0"/>
              </a:spcAft>
              <a:buSzPts val="2000"/>
              <a:buChar char="⏵"/>
            </a:pPr>
            <a:r>
              <a:rPr lang="en-US" sz="2000"/>
              <a:t>Transitioned all Criticality Accident Alarm System horns from air-supplied to electric, reducing the maintenance costs for the plant air system. </a:t>
            </a:r>
            <a:endParaRPr/>
          </a:p>
          <a:p>
            <a:pPr indent="-457200" lvl="0" marL="457200" rtl="0" algn="l">
              <a:lnSpc>
                <a:spcPct val="100000"/>
              </a:lnSpc>
              <a:spcBef>
                <a:spcPts val="600"/>
              </a:spcBef>
              <a:spcAft>
                <a:spcPts val="0"/>
              </a:spcAft>
              <a:buSzPts val="2000"/>
              <a:buChar char="⏵"/>
            </a:pPr>
            <a:r>
              <a:rPr lang="en-US" sz="2000"/>
              <a:t>Completed the expansion of two additional cells at the C-746-U landfill.</a:t>
            </a:r>
            <a:endParaRPr/>
          </a:p>
          <a:p>
            <a:pPr indent="-457200" lvl="0" marL="457200" rtl="0" algn="l">
              <a:lnSpc>
                <a:spcPct val="100000"/>
              </a:lnSpc>
              <a:spcBef>
                <a:spcPts val="600"/>
              </a:spcBef>
              <a:spcAft>
                <a:spcPts val="0"/>
              </a:spcAft>
              <a:buSzPts val="2000"/>
              <a:buChar char="⏵"/>
            </a:pPr>
            <a:r>
              <a:rPr lang="en-US" sz="2000"/>
              <a:t>Began testing a pipe-crawling robot and a converter measurement system in support of non-destructive assay characterization of progress gas equipment for deactivation of process buildings.</a:t>
            </a:r>
            <a:endParaRPr/>
          </a:p>
          <a:p>
            <a:pPr indent="-330200" lvl="0" marL="457200" rtl="0" algn="l">
              <a:lnSpc>
                <a:spcPct val="100000"/>
              </a:lnSpc>
              <a:spcBef>
                <a:spcPts val="600"/>
              </a:spcBef>
              <a:spcAft>
                <a:spcPts val="0"/>
              </a:spcAft>
              <a:buSzPts val="2000"/>
              <a:buNone/>
            </a:pPr>
            <a:r>
              <a:t/>
            </a:r>
            <a:endParaRPr sz="2000"/>
          </a:p>
        </p:txBody>
      </p:sp>
      <p:pic>
        <p:nvPicPr>
          <p:cNvPr descr="PAD_PROPERTY_19_0806_2861.jpg" id="404" name="Google Shape;404;p23"/>
          <p:cNvPicPr preferRelativeResize="0"/>
          <p:nvPr/>
        </p:nvPicPr>
        <p:blipFill rotWithShape="1">
          <a:blip r:embed="rId3">
            <a:alphaModFix/>
          </a:blip>
          <a:srcRect b="0" l="0" r="0" t="0"/>
          <a:stretch/>
        </p:blipFill>
        <p:spPr>
          <a:xfrm>
            <a:off x="1987205" y="1276459"/>
            <a:ext cx="3935252" cy="2600956"/>
          </a:xfrm>
          <a:prstGeom prst="rect">
            <a:avLst/>
          </a:prstGeom>
          <a:noFill/>
          <a:ln>
            <a:noFill/>
          </a:ln>
        </p:spPr>
      </p:pic>
      <p:pic>
        <p:nvPicPr>
          <p:cNvPr descr="PAD_NDA_20_0115_7570.jpg" id="405" name="Google Shape;405;p23"/>
          <p:cNvPicPr preferRelativeResize="0"/>
          <p:nvPr/>
        </p:nvPicPr>
        <p:blipFill rotWithShape="1">
          <a:blip r:embed="rId4">
            <a:alphaModFix/>
          </a:blip>
          <a:srcRect b="0" l="0" r="0" t="0"/>
          <a:stretch/>
        </p:blipFill>
        <p:spPr>
          <a:xfrm>
            <a:off x="1987205" y="4060705"/>
            <a:ext cx="3935252" cy="22074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4"/>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411" name="Google Shape;411;p24"/>
          <p:cNvSpPr txBox="1"/>
          <p:nvPr>
            <p:ph idx="1" type="body"/>
          </p:nvPr>
        </p:nvSpPr>
        <p:spPr>
          <a:xfrm>
            <a:off x="1715911" y="1524003"/>
            <a:ext cx="4801847" cy="50767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sz="2000"/>
              <a:t>2020</a:t>
            </a:r>
            <a:endParaRPr/>
          </a:p>
          <a:p>
            <a:pPr indent="-457200" lvl="0" marL="457200" rtl="0" algn="l">
              <a:lnSpc>
                <a:spcPct val="100000"/>
              </a:lnSpc>
              <a:spcBef>
                <a:spcPts val="600"/>
              </a:spcBef>
              <a:spcAft>
                <a:spcPts val="0"/>
              </a:spcAft>
              <a:buSzPts val="2000"/>
              <a:buChar char="⏵"/>
            </a:pPr>
            <a:r>
              <a:rPr lang="en-US" sz="2000"/>
              <a:t>Began utility isolations of high pressure fire water sprinkler systems in the C-333 Process Building in support of deactivation. </a:t>
            </a:r>
            <a:endParaRPr/>
          </a:p>
          <a:p>
            <a:pPr indent="-457200" lvl="0" marL="457200" rtl="0" algn="l">
              <a:lnSpc>
                <a:spcPct val="100000"/>
              </a:lnSpc>
              <a:spcBef>
                <a:spcPts val="600"/>
              </a:spcBef>
              <a:spcAft>
                <a:spcPts val="0"/>
              </a:spcAft>
              <a:buSzPts val="2000"/>
              <a:buChar char="⏵"/>
            </a:pPr>
            <a:r>
              <a:rPr lang="en-US" sz="2000"/>
              <a:t>Initiated offsite shipment of uranium enrichment equipment including 22 “cold-traps” and 1 compressor.</a:t>
            </a:r>
            <a:endParaRPr/>
          </a:p>
          <a:p>
            <a:pPr indent="-457200" lvl="0" marL="457200" rtl="0" algn="l">
              <a:lnSpc>
                <a:spcPct val="100000"/>
              </a:lnSpc>
              <a:spcBef>
                <a:spcPts val="600"/>
              </a:spcBef>
              <a:spcAft>
                <a:spcPts val="0"/>
              </a:spcAft>
              <a:buSzPts val="2000"/>
              <a:buChar char="⏵"/>
            </a:pPr>
            <a:r>
              <a:rPr lang="en-US" sz="2000"/>
              <a:t>Shipped the first container of R-114 Freon, ozone depleting refrigerant, reducing hazards at the site.</a:t>
            </a:r>
            <a:endParaRPr/>
          </a:p>
          <a:p>
            <a:pPr indent="-457200" lvl="0" marL="457200" rtl="0" algn="l">
              <a:lnSpc>
                <a:spcPct val="100000"/>
              </a:lnSpc>
              <a:spcBef>
                <a:spcPts val="600"/>
              </a:spcBef>
              <a:spcAft>
                <a:spcPts val="0"/>
              </a:spcAft>
              <a:buSzPts val="2000"/>
              <a:buChar char="⏵"/>
            </a:pPr>
            <a:r>
              <a:rPr lang="en-US" sz="2000"/>
              <a:t>Marked 25 years of pump-and-treat operations to reduce the offsite migration of the groundwater plumes.</a:t>
            </a:r>
            <a:endParaRPr/>
          </a:p>
          <a:p>
            <a:pPr indent="-289560" lvl="0" marL="457200" rtl="0" algn="l">
              <a:lnSpc>
                <a:spcPct val="100000"/>
              </a:lnSpc>
              <a:spcBef>
                <a:spcPts val="600"/>
              </a:spcBef>
              <a:spcAft>
                <a:spcPts val="0"/>
              </a:spcAft>
              <a:buSzPts val="2640"/>
              <a:buNone/>
            </a:pPr>
            <a:r>
              <a:t/>
            </a:r>
            <a:endParaRPr/>
          </a:p>
        </p:txBody>
      </p:sp>
      <p:pic>
        <p:nvPicPr>
          <p:cNvPr descr="PAD_C-400_20_0817_3059.jpg" id="412" name="Google Shape;412;p24"/>
          <p:cNvPicPr preferRelativeResize="0"/>
          <p:nvPr/>
        </p:nvPicPr>
        <p:blipFill rotWithShape="1">
          <a:blip r:embed="rId3">
            <a:alphaModFix/>
          </a:blip>
          <a:srcRect b="0" l="0" r="0" t="0"/>
          <a:stretch/>
        </p:blipFill>
        <p:spPr>
          <a:xfrm>
            <a:off x="7021364" y="1276459"/>
            <a:ext cx="4075645" cy="2203204"/>
          </a:xfrm>
          <a:prstGeom prst="rect">
            <a:avLst/>
          </a:prstGeom>
          <a:noFill/>
          <a:ln>
            <a:noFill/>
          </a:ln>
        </p:spPr>
      </p:pic>
      <p:pic>
        <p:nvPicPr>
          <p:cNvPr descr="PAD_WASTE_20_0910_8877.jpg" id="413" name="Google Shape;413;p24"/>
          <p:cNvPicPr preferRelativeResize="0"/>
          <p:nvPr/>
        </p:nvPicPr>
        <p:blipFill rotWithShape="1">
          <a:blip r:embed="rId4">
            <a:alphaModFix/>
          </a:blip>
          <a:srcRect b="0" l="0" r="0" t="0"/>
          <a:stretch/>
        </p:blipFill>
        <p:spPr>
          <a:xfrm>
            <a:off x="7012048" y="3681765"/>
            <a:ext cx="4084960" cy="24563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5"/>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419" name="Google Shape;419;p25"/>
          <p:cNvSpPr txBox="1"/>
          <p:nvPr>
            <p:ph idx="1" type="body"/>
          </p:nvPr>
        </p:nvSpPr>
        <p:spPr>
          <a:xfrm>
            <a:off x="1715911" y="3737601"/>
            <a:ext cx="10394809" cy="294299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800"/>
              <a:t>2021</a:t>
            </a:r>
            <a:endParaRPr/>
          </a:p>
          <a:p>
            <a:pPr indent="-457200" lvl="0" marL="457200" rtl="0" algn="l">
              <a:lnSpc>
                <a:spcPct val="100000"/>
              </a:lnSpc>
              <a:spcBef>
                <a:spcPts val="600"/>
              </a:spcBef>
              <a:spcAft>
                <a:spcPts val="0"/>
              </a:spcAft>
              <a:buSzPts val="1800"/>
              <a:buChar char="⏵"/>
            </a:pPr>
            <a:r>
              <a:rPr lang="en-US" sz="1800"/>
              <a:t>Completed construction of new substation to deactivate the last of the site’s four switchyards.</a:t>
            </a:r>
            <a:endParaRPr/>
          </a:p>
          <a:p>
            <a:pPr indent="-457200" lvl="0" marL="457200" rtl="0" algn="l">
              <a:lnSpc>
                <a:spcPct val="100000"/>
              </a:lnSpc>
              <a:spcBef>
                <a:spcPts val="600"/>
              </a:spcBef>
              <a:spcAft>
                <a:spcPts val="0"/>
              </a:spcAft>
              <a:buSzPts val="1800"/>
              <a:buChar char="⏵"/>
            </a:pPr>
            <a:r>
              <a:rPr lang="en-US" sz="1800"/>
              <a:t>Completed cleanout of 130,000 ft2 of stores and receiving from the C-720 Maintenance and Storage Building, reducing utility costs. </a:t>
            </a:r>
            <a:endParaRPr/>
          </a:p>
          <a:p>
            <a:pPr indent="-457200" lvl="0" marL="457200" rtl="0" algn="l">
              <a:lnSpc>
                <a:spcPct val="100000"/>
              </a:lnSpc>
              <a:spcBef>
                <a:spcPts val="600"/>
              </a:spcBef>
              <a:spcAft>
                <a:spcPts val="0"/>
              </a:spcAft>
              <a:buSzPts val="1800"/>
              <a:buChar char="⏵"/>
            </a:pPr>
            <a:r>
              <a:rPr lang="en-US" sz="1800"/>
              <a:t>Completed cleanout of C-720-C to support Material Sizing Operations in deactivation of the C-333 Process Building.</a:t>
            </a:r>
            <a:endParaRPr/>
          </a:p>
          <a:p>
            <a:pPr indent="-457200" lvl="0" marL="457200" rtl="0" algn="l">
              <a:lnSpc>
                <a:spcPct val="100000"/>
              </a:lnSpc>
              <a:spcBef>
                <a:spcPts val="600"/>
              </a:spcBef>
              <a:spcAft>
                <a:spcPts val="0"/>
              </a:spcAft>
              <a:buSzPts val="1800"/>
              <a:buChar char="⏵"/>
            </a:pPr>
            <a:r>
              <a:rPr lang="en-US" sz="1800"/>
              <a:t>Completed characterization of C-535 and C-537 switchyards in support of future dismantlement. </a:t>
            </a:r>
            <a:endParaRPr/>
          </a:p>
          <a:p>
            <a:pPr indent="-457200" lvl="0" marL="457200" rtl="0" algn="l">
              <a:lnSpc>
                <a:spcPct val="100000"/>
              </a:lnSpc>
              <a:spcBef>
                <a:spcPts val="600"/>
              </a:spcBef>
              <a:spcAft>
                <a:spcPts val="0"/>
              </a:spcAft>
              <a:buSzPts val="1800"/>
              <a:buChar char="⏵"/>
            </a:pPr>
            <a:r>
              <a:rPr lang="en-US" sz="1800"/>
              <a:t>Transferred 210,000 gallons of insulating oil from the plant‘s switchyards to the Paducah Area Community Reuse Organization. </a:t>
            </a:r>
            <a:endParaRPr/>
          </a:p>
          <a:p>
            <a:pPr indent="-289560" lvl="0" marL="457200" rtl="0" algn="l">
              <a:lnSpc>
                <a:spcPct val="100000"/>
              </a:lnSpc>
              <a:spcBef>
                <a:spcPts val="600"/>
              </a:spcBef>
              <a:spcAft>
                <a:spcPts val="0"/>
              </a:spcAft>
              <a:buSzPts val="2640"/>
              <a:buNone/>
            </a:pPr>
            <a:r>
              <a:t/>
            </a:r>
            <a:endParaRPr/>
          </a:p>
        </p:txBody>
      </p:sp>
      <p:pic>
        <p:nvPicPr>
          <p:cNvPr descr="http://sitephotos/gs/handler/getmedia.ashx?moid=73751&amp;dt=3&amp;g=2" id="420" name="Google Shape;420;p25"/>
          <p:cNvPicPr preferRelativeResize="0"/>
          <p:nvPr/>
        </p:nvPicPr>
        <p:blipFill rotWithShape="1">
          <a:blip r:embed="rId3">
            <a:alphaModFix/>
          </a:blip>
          <a:srcRect b="0" l="0" r="0" t="0"/>
          <a:stretch/>
        </p:blipFill>
        <p:spPr>
          <a:xfrm>
            <a:off x="2322752" y="1247886"/>
            <a:ext cx="9181125" cy="23621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6"/>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426" name="Google Shape;426;p26"/>
          <p:cNvSpPr txBox="1"/>
          <p:nvPr>
            <p:ph idx="1" type="body"/>
          </p:nvPr>
        </p:nvSpPr>
        <p:spPr>
          <a:xfrm>
            <a:off x="1715912" y="1524003"/>
            <a:ext cx="4754336" cy="50767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b="1" lang="en-US" sz="2400"/>
              <a:t>2022</a:t>
            </a:r>
            <a:endParaRPr/>
          </a:p>
          <a:p>
            <a:pPr indent="-457200" lvl="0" marL="457200" rtl="0" algn="l">
              <a:lnSpc>
                <a:spcPct val="100000"/>
              </a:lnSpc>
              <a:spcBef>
                <a:spcPts val="600"/>
              </a:spcBef>
              <a:spcAft>
                <a:spcPts val="0"/>
              </a:spcAft>
              <a:buSzPts val="2400"/>
              <a:buChar char="⏵"/>
            </a:pPr>
            <a:r>
              <a:rPr lang="en-US" sz="2400"/>
              <a:t>Completed construction of the Large Item Neutron Assay System—also known as LINAS, a first of it’s kind facility to scan for deposits in process gas equipment. </a:t>
            </a:r>
            <a:endParaRPr/>
          </a:p>
          <a:p>
            <a:pPr indent="-457200" lvl="0" marL="457200" rtl="0" algn="l">
              <a:lnSpc>
                <a:spcPct val="100000"/>
              </a:lnSpc>
              <a:spcBef>
                <a:spcPts val="600"/>
              </a:spcBef>
              <a:spcAft>
                <a:spcPts val="0"/>
              </a:spcAft>
              <a:buSzPts val="2400"/>
              <a:buChar char="⏵"/>
            </a:pPr>
            <a:r>
              <a:rPr lang="en-US" sz="2400"/>
              <a:t>Began removal of process gas equipment and clearing a football field sized footprint in the C-333 Process Building for construction of a Material Sizing Area (MSA) to support future demolition. </a:t>
            </a:r>
            <a:endParaRPr/>
          </a:p>
        </p:txBody>
      </p:sp>
      <p:pic>
        <p:nvPicPr>
          <p:cNvPr id="427" name="Google Shape;427;p26"/>
          <p:cNvPicPr preferRelativeResize="0"/>
          <p:nvPr/>
        </p:nvPicPr>
        <p:blipFill rotWithShape="1">
          <a:blip r:embed="rId3">
            <a:alphaModFix/>
          </a:blip>
          <a:srcRect b="0" l="0" r="0" t="0"/>
          <a:stretch/>
        </p:blipFill>
        <p:spPr>
          <a:xfrm>
            <a:off x="6470248" y="2116253"/>
            <a:ext cx="6207605" cy="3892238"/>
          </a:xfrm>
          <a:prstGeom prst="rect">
            <a:avLst/>
          </a:prstGeom>
          <a:noFill/>
          <a:ln>
            <a:noFill/>
          </a:ln>
        </p:spPr>
      </p:pic>
      <p:sp>
        <p:nvSpPr>
          <p:cNvPr id="428" name="Google Shape;428;p26"/>
          <p:cNvSpPr txBox="1"/>
          <p:nvPr/>
        </p:nvSpPr>
        <p:spPr>
          <a:xfrm>
            <a:off x="6470247" y="6006581"/>
            <a:ext cx="6207605" cy="287399"/>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LINAS scanning chamber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7"/>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434" name="Google Shape;434;p27"/>
          <p:cNvSpPr txBox="1"/>
          <p:nvPr>
            <p:ph idx="1" type="body"/>
          </p:nvPr>
        </p:nvSpPr>
        <p:spPr>
          <a:xfrm>
            <a:off x="1715912" y="1524003"/>
            <a:ext cx="10394808" cy="50767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sz="2000"/>
              <a:t>2022</a:t>
            </a:r>
            <a:endParaRPr/>
          </a:p>
          <a:p>
            <a:pPr indent="-457200" lvl="0" marL="457200" rtl="0" algn="l">
              <a:lnSpc>
                <a:spcPct val="100000"/>
              </a:lnSpc>
              <a:spcBef>
                <a:spcPts val="600"/>
              </a:spcBef>
              <a:spcAft>
                <a:spcPts val="0"/>
              </a:spcAft>
              <a:buSzPts val="2000"/>
              <a:buChar char="⏵"/>
            </a:pPr>
            <a:r>
              <a:rPr lang="en-US" sz="2000"/>
              <a:t>Completed largest environmental investigation at the Paducah Site at the C-400 Complex since the Federal Facilities Agreement was signed in 1998.</a:t>
            </a:r>
            <a:endParaRPr/>
          </a:p>
          <a:p>
            <a:pPr indent="-457200" lvl="0" marL="457200" rtl="0" algn="l">
              <a:lnSpc>
                <a:spcPct val="100000"/>
              </a:lnSpc>
              <a:spcBef>
                <a:spcPts val="600"/>
              </a:spcBef>
              <a:spcAft>
                <a:spcPts val="0"/>
              </a:spcAft>
              <a:buSzPts val="2000"/>
              <a:buChar char="⏵"/>
            </a:pPr>
            <a:r>
              <a:rPr lang="en-US" sz="2000"/>
              <a:t>Completed Bioremediation remedial action fieldwork for the Southwest Plume ahead of schedule.</a:t>
            </a:r>
            <a:endParaRPr/>
          </a:p>
          <a:p>
            <a:pPr indent="-289560" lvl="0" marL="457200" rtl="0" algn="l">
              <a:lnSpc>
                <a:spcPct val="100000"/>
              </a:lnSpc>
              <a:spcBef>
                <a:spcPts val="600"/>
              </a:spcBef>
              <a:spcAft>
                <a:spcPts val="0"/>
              </a:spcAft>
              <a:buSzPts val="2640"/>
              <a:buNone/>
            </a:pPr>
            <a:r>
              <a:t/>
            </a:r>
            <a:endParaRPr/>
          </a:p>
        </p:txBody>
      </p:sp>
      <p:sp>
        <p:nvSpPr>
          <p:cNvPr id="435" name="Google Shape;435;p27"/>
          <p:cNvSpPr txBox="1"/>
          <p:nvPr/>
        </p:nvSpPr>
        <p:spPr>
          <a:xfrm>
            <a:off x="3929619" y="6741576"/>
            <a:ext cx="5978311" cy="289310"/>
          </a:xfrm>
          <a:prstGeom prst="rect">
            <a:avLst/>
          </a:prstGeom>
          <a:solidFill>
            <a:srgbClr val="525252">
              <a:alpha val="64705"/>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80">
                <a:solidFill>
                  <a:schemeClr val="lt1"/>
                </a:solidFill>
                <a:latin typeface="Quattrocento Sans"/>
                <a:ea typeface="Quattrocento Sans"/>
                <a:cs typeface="Quattrocento Sans"/>
                <a:sym typeface="Quattrocento Sans"/>
              </a:rPr>
              <a:t>Drilling in C-400</a:t>
            </a:r>
            <a:endParaRPr/>
          </a:p>
        </p:txBody>
      </p:sp>
      <p:pic>
        <p:nvPicPr>
          <p:cNvPr id="436" name="Google Shape;436;p27"/>
          <p:cNvPicPr preferRelativeResize="0"/>
          <p:nvPr/>
        </p:nvPicPr>
        <p:blipFill rotWithShape="1">
          <a:blip r:embed="rId3">
            <a:alphaModFix/>
          </a:blip>
          <a:srcRect b="0" l="0" r="0" t="0"/>
          <a:stretch/>
        </p:blipFill>
        <p:spPr>
          <a:xfrm>
            <a:off x="3929619" y="3383758"/>
            <a:ext cx="5978311" cy="33578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8"/>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EM History – Significant Events</a:t>
            </a:r>
            <a:endParaRPr/>
          </a:p>
        </p:txBody>
      </p:sp>
      <p:sp>
        <p:nvSpPr>
          <p:cNvPr id="442" name="Google Shape;442;p28"/>
          <p:cNvSpPr txBox="1"/>
          <p:nvPr>
            <p:ph idx="1" type="body"/>
          </p:nvPr>
        </p:nvSpPr>
        <p:spPr>
          <a:xfrm>
            <a:off x="6913315" y="1276459"/>
            <a:ext cx="5582329" cy="50767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sz="2000"/>
              <a:t>2023</a:t>
            </a:r>
            <a:endParaRPr/>
          </a:p>
          <a:p>
            <a:pPr indent="-457200" lvl="0" marL="457200" rtl="0" algn="l">
              <a:lnSpc>
                <a:spcPct val="100000"/>
              </a:lnSpc>
              <a:spcBef>
                <a:spcPts val="600"/>
              </a:spcBef>
              <a:spcAft>
                <a:spcPts val="0"/>
              </a:spcAft>
              <a:buSzPts val="2000"/>
              <a:buChar char="⏵"/>
            </a:pPr>
            <a:r>
              <a:rPr lang="en-US" sz="2000"/>
              <a:t>Completed construction of two segmentation shops the in C-333 Process Building Material Sizing Area and began converter segmentation.</a:t>
            </a:r>
            <a:endParaRPr/>
          </a:p>
          <a:p>
            <a:pPr indent="-457200" lvl="0" marL="457200" rtl="0" algn="l">
              <a:lnSpc>
                <a:spcPct val="100000"/>
              </a:lnSpc>
              <a:spcBef>
                <a:spcPts val="600"/>
              </a:spcBef>
              <a:spcAft>
                <a:spcPts val="0"/>
              </a:spcAft>
              <a:buSzPts val="2000"/>
              <a:buChar char="⏵"/>
            </a:pPr>
            <a:r>
              <a:rPr lang="en-US" sz="2000"/>
              <a:t>Installed equipment for process gas equipment size reduction.</a:t>
            </a:r>
            <a:endParaRPr/>
          </a:p>
          <a:p>
            <a:pPr indent="-457200" lvl="0" marL="457200" rtl="0" algn="l">
              <a:lnSpc>
                <a:spcPct val="100000"/>
              </a:lnSpc>
              <a:spcBef>
                <a:spcPts val="600"/>
              </a:spcBef>
              <a:spcAft>
                <a:spcPts val="0"/>
              </a:spcAft>
              <a:buSzPts val="2000"/>
              <a:buChar char="⏵"/>
            </a:pPr>
            <a:r>
              <a:rPr lang="en-US" sz="2000"/>
              <a:t>Completed commissioning of LINAS to scan process gas equipment taken out of the </a:t>
            </a:r>
            <a:br>
              <a:rPr lang="en-US" sz="2000"/>
            </a:br>
            <a:r>
              <a:rPr lang="en-US" sz="2000"/>
              <a:t>C-333 Process Building.</a:t>
            </a:r>
            <a:endParaRPr/>
          </a:p>
          <a:p>
            <a:pPr indent="-457200" lvl="0" marL="457200" rtl="0" algn="l">
              <a:lnSpc>
                <a:spcPct val="100000"/>
              </a:lnSpc>
              <a:spcBef>
                <a:spcPts val="600"/>
              </a:spcBef>
              <a:spcAft>
                <a:spcPts val="0"/>
              </a:spcAft>
              <a:buSzPts val="2000"/>
              <a:buChar char="⏵"/>
            </a:pPr>
            <a:r>
              <a:rPr lang="en-US" sz="2000"/>
              <a:t>Began process to streamline regulatory strategy with KY and EPA.</a:t>
            </a:r>
            <a:endParaRPr/>
          </a:p>
          <a:p>
            <a:pPr indent="-330200" lvl="0" marL="457200" rtl="0" algn="l">
              <a:lnSpc>
                <a:spcPct val="100000"/>
              </a:lnSpc>
              <a:spcBef>
                <a:spcPts val="600"/>
              </a:spcBef>
              <a:spcAft>
                <a:spcPts val="0"/>
              </a:spcAft>
              <a:buSzPts val="2000"/>
              <a:buNone/>
            </a:pPr>
            <a:r>
              <a:t/>
            </a:r>
            <a:endParaRPr sz="2000"/>
          </a:p>
        </p:txBody>
      </p:sp>
      <p:pic>
        <p:nvPicPr>
          <p:cNvPr id="443" name="Google Shape;443;p28"/>
          <p:cNvPicPr preferRelativeResize="0"/>
          <p:nvPr/>
        </p:nvPicPr>
        <p:blipFill rotWithShape="1">
          <a:blip r:embed="rId3">
            <a:alphaModFix/>
          </a:blip>
          <a:srcRect b="0" l="0" r="0" t="0"/>
          <a:stretch/>
        </p:blipFill>
        <p:spPr>
          <a:xfrm>
            <a:off x="1893824" y="1276459"/>
            <a:ext cx="4958080" cy="528283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9"/>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Decision 2029</a:t>
            </a:r>
            <a:endParaRPr/>
          </a:p>
        </p:txBody>
      </p:sp>
      <p:sp>
        <p:nvSpPr>
          <p:cNvPr id="450" name="Google Shape;450;p29"/>
          <p:cNvSpPr txBox="1"/>
          <p:nvPr>
            <p:ph idx="1" type="body"/>
          </p:nvPr>
        </p:nvSpPr>
        <p:spPr>
          <a:xfrm>
            <a:off x="1715912" y="1524003"/>
            <a:ext cx="4333848" cy="50767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b="1" lang="en-US" sz="2800"/>
              <a:t>Decision 2029 Goal</a:t>
            </a:r>
            <a:endParaRPr/>
          </a:p>
          <a:p>
            <a:pPr indent="-457200" lvl="0" marL="457200" rtl="0" algn="l">
              <a:lnSpc>
                <a:spcPct val="100000"/>
              </a:lnSpc>
              <a:spcBef>
                <a:spcPts val="600"/>
              </a:spcBef>
              <a:spcAft>
                <a:spcPts val="0"/>
              </a:spcAft>
              <a:buSzPts val="2800"/>
              <a:buChar char="⏵"/>
            </a:pPr>
            <a:r>
              <a:rPr lang="en-US" sz="2800"/>
              <a:t>Establish a streamlined regulatory framework focused on a comprehensive site wide cleanup for PGDP that facilitates a reindustrialization end-state attractive to industry.</a:t>
            </a:r>
            <a:endParaRPr/>
          </a:p>
          <a:p>
            <a:pPr indent="-289560" lvl="0" marL="457200" rtl="0" algn="l">
              <a:lnSpc>
                <a:spcPct val="100000"/>
              </a:lnSpc>
              <a:spcBef>
                <a:spcPts val="600"/>
              </a:spcBef>
              <a:spcAft>
                <a:spcPts val="0"/>
              </a:spcAft>
              <a:buSzPts val="2640"/>
              <a:buNone/>
            </a:pPr>
            <a:r>
              <a:t/>
            </a:r>
            <a:endParaRPr/>
          </a:p>
        </p:txBody>
      </p:sp>
      <p:grpSp>
        <p:nvGrpSpPr>
          <p:cNvPr id="451" name="Google Shape;451;p29"/>
          <p:cNvGrpSpPr/>
          <p:nvPr/>
        </p:nvGrpSpPr>
        <p:grpSpPr>
          <a:xfrm>
            <a:off x="7058861" y="770859"/>
            <a:ext cx="5131785" cy="4082241"/>
            <a:chOff x="6440592" y="1064805"/>
            <a:chExt cx="6321753" cy="5028838"/>
          </a:xfrm>
        </p:grpSpPr>
        <p:grpSp>
          <p:nvGrpSpPr>
            <p:cNvPr id="452" name="Google Shape;452;p29"/>
            <p:cNvGrpSpPr/>
            <p:nvPr/>
          </p:nvGrpSpPr>
          <p:grpSpPr>
            <a:xfrm>
              <a:off x="10482262" y="1064805"/>
              <a:ext cx="2086549" cy="2314066"/>
              <a:chOff x="11777662" y="1725205"/>
              <a:chExt cx="2086549" cy="2314066"/>
            </a:xfrm>
          </p:grpSpPr>
          <p:grpSp>
            <p:nvGrpSpPr>
              <p:cNvPr id="453" name="Google Shape;453;p29"/>
              <p:cNvGrpSpPr/>
              <p:nvPr/>
            </p:nvGrpSpPr>
            <p:grpSpPr>
              <a:xfrm>
                <a:off x="11777662" y="1725205"/>
                <a:ext cx="793750" cy="996950"/>
                <a:chOff x="6253162" y="1428025"/>
                <a:chExt cx="793750" cy="996950"/>
              </a:xfrm>
            </p:grpSpPr>
            <p:sp>
              <p:nvSpPr>
                <p:cNvPr id="454" name="Google Shape;454;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55" name="Google Shape;455;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56" name="Google Shape;456;p29"/>
              <p:cNvGrpSpPr/>
              <p:nvPr/>
            </p:nvGrpSpPr>
            <p:grpSpPr>
              <a:xfrm>
                <a:off x="11922442" y="1871225"/>
                <a:ext cx="793750" cy="996950"/>
                <a:chOff x="6253162" y="1428025"/>
                <a:chExt cx="793750" cy="996950"/>
              </a:xfrm>
            </p:grpSpPr>
            <p:sp>
              <p:nvSpPr>
                <p:cNvPr id="457" name="Google Shape;457;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58" name="Google Shape;458;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59" name="Google Shape;459;p29"/>
              <p:cNvGrpSpPr/>
              <p:nvPr/>
            </p:nvGrpSpPr>
            <p:grpSpPr>
              <a:xfrm>
                <a:off x="12073795" y="2023625"/>
                <a:ext cx="793750" cy="996950"/>
                <a:chOff x="6253162" y="1428025"/>
                <a:chExt cx="793750" cy="996950"/>
              </a:xfrm>
            </p:grpSpPr>
            <p:sp>
              <p:nvSpPr>
                <p:cNvPr id="460" name="Google Shape;460;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61" name="Google Shape;461;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62" name="Google Shape;462;p29"/>
              <p:cNvGrpSpPr/>
              <p:nvPr/>
            </p:nvGrpSpPr>
            <p:grpSpPr>
              <a:xfrm>
                <a:off x="12210955" y="2169645"/>
                <a:ext cx="793750" cy="996950"/>
                <a:chOff x="6253162" y="1428025"/>
                <a:chExt cx="793750" cy="996950"/>
              </a:xfrm>
            </p:grpSpPr>
            <p:sp>
              <p:nvSpPr>
                <p:cNvPr id="463" name="Google Shape;463;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64" name="Google Shape;464;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65" name="Google Shape;465;p29"/>
              <p:cNvGrpSpPr/>
              <p:nvPr/>
            </p:nvGrpSpPr>
            <p:grpSpPr>
              <a:xfrm>
                <a:off x="12355735" y="2322045"/>
                <a:ext cx="793750" cy="996950"/>
                <a:chOff x="6253162" y="1428025"/>
                <a:chExt cx="793750" cy="996950"/>
              </a:xfrm>
            </p:grpSpPr>
            <p:sp>
              <p:nvSpPr>
                <p:cNvPr id="466" name="Google Shape;466;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67" name="Google Shape;467;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68" name="Google Shape;468;p29"/>
              <p:cNvGrpSpPr/>
              <p:nvPr/>
            </p:nvGrpSpPr>
            <p:grpSpPr>
              <a:xfrm>
                <a:off x="12500515" y="2474445"/>
                <a:ext cx="793750" cy="996950"/>
                <a:chOff x="6253162" y="1428025"/>
                <a:chExt cx="793750" cy="996950"/>
              </a:xfrm>
            </p:grpSpPr>
            <p:sp>
              <p:nvSpPr>
                <p:cNvPr id="469" name="Google Shape;469;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70" name="Google Shape;470;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71" name="Google Shape;471;p29"/>
              <p:cNvGrpSpPr/>
              <p:nvPr/>
            </p:nvGrpSpPr>
            <p:grpSpPr>
              <a:xfrm>
                <a:off x="12644248" y="2613246"/>
                <a:ext cx="793750" cy="996950"/>
                <a:chOff x="6253162" y="1428025"/>
                <a:chExt cx="793750" cy="996950"/>
              </a:xfrm>
            </p:grpSpPr>
            <p:sp>
              <p:nvSpPr>
                <p:cNvPr id="472" name="Google Shape;472;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73" name="Google Shape;473;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74" name="Google Shape;474;p29"/>
              <p:cNvGrpSpPr/>
              <p:nvPr/>
            </p:nvGrpSpPr>
            <p:grpSpPr>
              <a:xfrm>
                <a:off x="12781948" y="2759266"/>
                <a:ext cx="793750" cy="996950"/>
                <a:chOff x="6253162" y="1428025"/>
                <a:chExt cx="793750" cy="996950"/>
              </a:xfrm>
            </p:grpSpPr>
            <p:sp>
              <p:nvSpPr>
                <p:cNvPr id="475" name="Google Shape;475;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76" name="Google Shape;476;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77" name="Google Shape;477;p29"/>
              <p:cNvGrpSpPr/>
              <p:nvPr/>
            </p:nvGrpSpPr>
            <p:grpSpPr>
              <a:xfrm>
                <a:off x="12930238" y="2867977"/>
                <a:ext cx="793750" cy="996950"/>
                <a:chOff x="6253162" y="1428025"/>
                <a:chExt cx="793750" cy="996950"/>
              </a:xfrm>
            </p:grpSpPr>
            <p:sp>
              <p:nvSpPr>
                <p:cNvPr id="478" name="Google Shape;478;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79" name="Google Shape;479;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80" name="Google Shape;480;p29"/>
              <p:cNvGrpSpPr/>
              <p:nvPr/>
            </p:nvGrpSpPr>
            <p:grpSpPr>
              <a:xfrm>
                <a:off x="13070461" y="3042321"/>
                <a:ext cx="793750" cy="996950"/>
                <a:chOff x="6253162" y="1428025"/>
                <a:chExt cx="793750" cy="996950"/>
              </a:xfrm>
            </p:grpSpPr>
            <p:sp>
              <p:nvSpPr>
                <p:cNvPr id="481" name="Google Shape;481;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82" name="Google Shape;482;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grpSp>
          <p:nvGrpSpPr>
            <p:cNvPr id="483" name="Google Shape;483;p29"/>
            <p:cNvGrpSpPr/>
            <p:nvPr/>
          </p:nvGrpSpPr>
          <p:grpSpPr>
            <a:xfrm>
              <a:off x="9863714" y="1262925"/>
              <a:ext cx="2223709" cy="2466466"/>
              <a:chOff x="11640502" y="1572805"/>
              <a:chExt cx="2223709" cy="2466466"/>
            </a:xfrm>
          </p:grpSpPr>
          <p:grpSp>
            <p:nvGrpSpPr>
              <p:cNvPr id="484" name="Google Shape;484;p29"/>
              <p:cNvGrpSpPr/>
              <p:nvPr/>
            </p:nvGrpSpPr>
            <p:grpSpPr>
              <a:xfrm>
                <a:off x="11640502" y="1572805"/>
                <a:ext cx="793750" cy="996950"/>
                <a:chOff x="6253162" y="1428025"/>
                <a:chExt cx="793750" cy="996950"/>
              </a:xfrm>
            </p:grpSpPr>
            <p:sp>
              <p:nvSpPr>
                <p:cNvPr id="485" name="Google Shape;485;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86" name="Google Shape;486;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87" name="Google Shape;487;p29"/>
              <p:cNvGrpSpPr/>
              <p:nvPr/>
            </p:nvGrpSpPr>
            <p:grpSpPr>
              <a:xfrm>
                <a:off x="11777662" y="1725205"/>
                <a:ext cx="793750" cy="996950"/>
                <a:chOff x="6253162" y="1428025"/>
                <a:chExt cx="793750" cy="996950"/>
              </a:xfrm>
            </p:grpSpPr>
            <p:sp>
              <p:nvSpPr>
                <p:cNvPr id="488" name="Google Shape;488;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89" name="Google Shape;489;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90" name="Google Shape;490;p29"/>
              <p:cNvGrpSpPr/>
              <p:nvPr/>
            </p:nvGrpSpPr>
            <p:grpSpPr>
              <a:xfrm>
                <a:off x="11922442" y="1871225"/>
                <a:ext cx="793750" cy="996950"/>
                <a:chOff x="6253162" y="1428025"/>
                <a:chExt cx="793750" cy="996950"/>
              </a:xfrm>
            </p:grpSpPr>
            <p:sp>
              <p:nvSpPr>
                <p:cNvPr id="491" name="Google Shape;491;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92" name="Google Shape;492;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93" name="Google Shape;493;p29"/>
              <p:cNvGrpSpPr/>
              <p:nvPr/>
            </p:nvGrpSpPr>
            <p:grpSpPr>
              <a:xfrm>
                <a:off x="12073795" y="2023625"/>
                <a:ext cx="793750" cy="996950"/>
                <a:chOff x="6253162" y="1428025"/>
                <a:chExt cx="793750" cy="996950"/>
              </a:xfrm>
            </p:grpSpPr>
            <p:sp>
              <p:nvSpPr>
                <p:cNvPr id="494" name="Google Shape;494;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95" name="Google Shape;495;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96" name="Google Shape;496;p29"/>
              <p:cNvGrpSpPr/>
              <p:nvPr/>
            </p:nvGrpSpPr>
            <p:grpSpPr>
              <a:xfrm>
                <a:off x="12210955" y="2169645"/>
                <a:ext cx="793750" cy="996950"/>
                <a:chOff x="6253162" y="1428025"/>
                <a:chExt cx="793750" cy="996950"/>
              </a:xfrm>
            </p:grpSpPr>
            <p:sp>
              <p:nvSpPr>
                <p:cNvPr id="497" name="Google Shape;497;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498" name="Google Shape;498;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499" name="Google Shape;499;p29"/>
              <p:cNvGrpSpPr/>
              <p:nvPr/>
            </p:nvGrpSpPr>
            <p:grpSpPr>
              <a:xfrm>
                <a:off x="12355735" y="2322045"/>
                <a:ext cx="793750" cy="996950"/>
                <a:chOff x="6253162" y="1428025"/>
                <a:chExt cx="793750" cy="996950"/>
              </a:xfrm>
            </p:grpSpPr>
            <p:sp>
              <p:nvSpPr>
                <p:cNvPr id="500" name="Google Shape;500;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01" name="Google Shape;501;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02" name="Google Shape;502;p29"/>
              <p:cNvGrpSpPr/>
              <p:nvPr/>
            </p:nvGrpSpPr>
            <p:grpSpPr>
              <a:xfrm>
                <a:off x="12500515" y="2474445"/>
                <a:ext cx="793750" cy="996950"/>
                <a:chOff x="6253162" y="1428025"/>
                <a:chExt cx="793750" cy="996950"/>
              </a:xfrm>
            </p:grpSpPr>
            <p:sp>
              <p:nvSpPr>
                <p:cNvPr id="503" name="Google Shape;503;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04" name="Google Shape;504;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05" name="Google Shape;505;p29"/>
              <p:cNvGrpSpPr/>
              <p:nvPr/>
            </p:nvGrpSpPr>
            <p:grpSpPr>
              <a:xfrm>
                <a:off x="12644248" y="2613246"/>
                <a:ext cx="793750" cy="996950"/>
                <a:chOff x="6253162" y="1428025"/>
                <a:chExt cx="793750" cy="996950"/>
              </a:xfrm>
            </p:grpSpPr>
            <p:sp>
              <p:nvSpPr>
                <p:cNvPr id="506" name="Google Shape;506;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07" name="Google Shape;507;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08" name="Google Shape;508;p29"/>
              <p:cNvGrpSpPr/>
              <p:nvPr/>
            </p:nvGrpSpPr>
            <p:grpSpPr>
              <a:xfrm>
                <a:off x="12781948" y="2759266"/>
                <a:ext cx="793750" cy="996950"/>
                <a:chOff x="6253162" y="1428025"/>
                <a:chExt cx="793750" cy="996950"/>
              </a:xfrm>
            </p:grpSpPr>
            <p:sp>
              <p:nvSpPr>
                <p:cNvPr id="509" name="Google Shape;509;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10" name="Google Shape;510;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11" name="Google Shape;511;p29"/>
              <p:cNvGrpSpPr/>
              <p:nvPr/>
            </p:nvGrpSpPr>
            <p:grpSpPr>
              <a:xfrm>
                <a:off x="12930238" y="2867977"/>
                <a:ext cx="793750" cy="996950"/>
                <a:chOff x="6253162" y="1428025"/>
                <a:chExt cx="793750" cy="996950"/>
              </a:xfrm>
            </p:grpSpPr>
            <p:sp>
              <p:nvSpPr>
                <p:cNvPr id="512" name="Google Shape;512;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13" name="Google Shape;513;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14" name="Google Shape;514;p29"/>
              <p:cNvGrpSpPr/>
              <p:nvPr/>
            </p:nvGrpSpPr>
            <p:grpSpPr>
              <a:xfrm>
                <a:off x="13070461" y="3042321"/>
                <a:ext cx="793750" cy="996950"/>
                <a:chOff x="6253162" y="1428025"/>
                <a:chExt cx="793750" cy="996950"/>
              </a:xfrm>
            </p:grpSpPr>
            <p:sp>
              <p:nvSpPr>
                <p:cNvPr id="515" name="Google Shape;515;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16" name="Google Shape;516;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grpSp>
          <p:nvGrpSpPr>
            <p:cNvPr id="517" name="Google Shape;517;p29"/>
            <p:cNvGrpSpPr/>
            <p:nvPr/>
          </p:nvGrpSpPr>
          <p:grpSpPr>
            <a:xfrm>
              <a:off x="9088721" y="1348743"/>
              <a:ext cx="2223709" cy="2466466"/>
              <a:chOff x="11640502" y="1572805"/>
              <a:chExt cx="2223709" cy="2466466"/>
            </a:xfrm>
          </p:grpSpPr>
          <p:grpSp>
            <p:nvGrpSpPr>
              <p:cNvPr id="518" name="Google Shape;518;p29"/>
              <p:cNvGrpSpPr/>
              <p:nvPr/>
            </p:nvGrpSpPr>
            <p:grpSpPr>
              <a:xfrm>
                <a:off x="11640502" y="1572805"/>
                <a:ext cx="793750" cy="996950"/>
                <a:chOff x="6253162" y="1428025"/>
                <a:chExt cx="793750" cy="996950"/>
              </a:xfrm>
            </p:grpSpPr>
            <p:sp>
              <p:nvSpPr>
                <p:cNvPr id="519" name="Google Shape;519;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20" name="Google Shape;520;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21" name="Google Shape;521;p29"/>
              <p:cNvGrpSpPr/>
              <p:nvPr/>
            </p:nvGrpSpPr>
            <p:grpSpPr>
              <a:xfrm>
                <a:off x="11777662" y="1725205"/>
                <a:ext cx="793750" cy="996950"/>
                <a:chOff x="6253162" y="1428025"/>
                <a:chExt cx="793750" cy="996950"/>
              </a:xfrm>
            </p:grpSpPr>
            <p:sp>
              <p:nvSpPr>
                <p:cNvPr id="522" name="Google Shape;522;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23" name="Google Shape;523;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24" name="Google Shape;524;p29"/>
              <p:cNvGrpSpPr/>
              <p:nvPr/>
            </p:nvGrpSpPr>
            <p:grpSpPr>
              <a:xfrm>
                <a:off x="11922442" y="1871225"/>
                <a:ext cx="793750" cy="996950"/>
                <a:chOff x="6253162" y="1428025"/>
                <a:chExt cx="793750" cy="996950"/>
              </a:xfrm>
            </p:grpSpPr>
            <p:sp>
              <p:nvSpPr>
                <p:cNvPr id="525" name="Google Shape;525;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26" name="Google Shape;526;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27" name="Google Shape;527;p29"/>
              <p:cNvGrpSpPr/>
              <p:nvPr/>
            </p:nvGrpSpPr>
            <p:grpSpPr>
              <a:xfrm>
                <a:off x="12073795" y="2023625"/>
                <a:ext cx="793750" cy="996950"/>
                <a:chOff x="6253162" y="1428025"/>
                <a:chExt cx="793750" cy="996950"/>
              </a:xfrm>
            </p:grpSpPr>
            <p:sp>
              <p:nvSpPr>
                <p:cNvPr id="528" name="Google Shape;528;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29" name="Google Shape;529;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30" name="Google Shape;530;p29"/>
              <p:cNvGrpSpPr/>
              <p:nvPr/>
            </p:nvGrpSpPr>
            <p:grpSpPr>
              <a:xfrm>
                <a:off x="12210955" y="2169645"/>
                <a:ext cx="793750" cy="996950"/>
                <a:chOff x="6253162" y="1428025"/>
                <a:chExt cx="793750" cy="996950"/>
              </a:xfrm>
            </p:grpSpPr>
            <p:sp>
              <p:nvSpPr>
                <p:cNvPr id="531" name="Google Shape;531;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32" name="Google Shape;532;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33" name="Google Shape;533;p29"/>
              <p:cNvGrpSpPr/>
              <p:nvPr/>
            </p:nvGrpSpPr>
            <p:grpSpPr>
              <a:xfrm>
                <a:off x="12355735" y="2322045"/>
                <a:ext cx="793750" cy="996950"/>
                <a:chOff x="6253162" y="1428025"/>
                <a:chExt cx="793750" cy="996950"/>
              </a:xfrm>
            </p:grpSpPr>
            <p:sp>
              <p:nvSpPr>
                <p:cNvPr id="534" name="Google Shape;534;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35" name="Google Shape;535;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36" name="Google Shape;536;p29"/>
              <p:cNvGrpSpPr/>
              <p:nvPr/>
            </p:nvGrpSpPr>
            <p:grpSpPr>
              <a:xfrm>
                <a:off x="12500515" y="2474445"/>
                <a:ext cx="793750" cy="996950"/>
                <a:chOff x="6253162" y="1428025"/>
                <a:chExt cx="793750" cy="996950"/>
              </a:xfrm>
            </p:grpSpPr>
            <p:sp>
              <p:nvSpPr>
                <p:cNvPr id="537" name="Google Shape;537;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38" name="Google Shape;538;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39" name="Google Shape;539;p29"/>
              <p:cNvGrpSpPr/>
              <p:nvPr/>
            </p:nvGrpSpPr>
            <p:grpSpPr>
              <a:xfrm>
                <a:off x="12644248" y="2613246"/>
                <a:ext cx="793750" cy="996950"/>
                <a:chOff x="6253162" y="1428025"/>
                <a:chExt cx="793750" cy="996950"/>
              </a:xfrm>
            </p:grpSpPr>
            <p:sp>
              <p:nvSpPr>
                <p:cNvPr id="540" name="Google Shape;540;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41" name="Google Shape;541;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42" name="Google Shape;542;p29"/>
              <p:cNvGrpSpPr/>
              <p:nvPr/>
            </p:nvGrpSpPr>
            <p:grpSpPr>
              <a:xfrm>
                <a:off x="12781948" y="2759266"/>
                <a:ext cx="793750" cy="996950"/>
                <a:chOff x="6253162" y="1428025"/>
                <a:chExt cx="793750" cy="996950"/>
              </a:xfrm>
            </p:grpSpPr>
            <p:sp>
              <p:nvSpPr>
                <p:cNvPr id="543" name="Google Shape;543;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44" name="Google Shape;544;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45" name="Google Shape;545;p29"/>
              <p:cNvGrpSpPr/>
              <p:nvPr/>
            </p:nvGrpSpPr>
            <p:grpSpPr>
              <a:xfrm>
                <a:off x="12930238" y="2867977"/>
                <a:ext cx="793750" cy="996950"/>
                <a:chOff x="6253162" y="1428025"/>
                <a:chExt cx="793750" cy="996950"/>
              </a:xfrm>
            </p:grpSpPr>
            <p:sp>
              <p:nvSpPr>
                <p:cNvPr id="546" name="Google Shape;546;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47" name="Google Shape;547;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48" name="Google Shape;548;p29"/>
              <p:cNvGrpSpPr/>
              <p:nvPr/>
            </p:nvGrpSpPr>
            <p:grpSpPr>
              <a:xfrm>
                <a:off x="13070461" y="3042321"/>
                <a:ext cx="793750" cy="996950"/>
                <a:chOff x="6253162" y="1428025"/>
                <a:chExt cx="793750" cy="996950"/>
              </a:xfrm>
            </p:grpSpPr>
            <p:sp>
              <p:nvSpPr>
                <p:cNvPr id="549" name="Google Shape;549;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50" name="Google Shape;550;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grpSp>
          <p:nvGrpSpPr>
            <p:cNvPr id="551" name="Google Shape;551;p29"/>
            <p:cNvGrpSpPr/>
            <p:nvPr/>
          </p:nvGrpSpPr>
          <p:grpSpPr>
            <a:xfrm>
              <a:off x="8014594" y="1306482"/>
              <a:ext cx="2223709" cy="2466466"/>
              <a:chOff x="11640502" y="1572805"/>
              <a:chExt cx="2223709" cy="2466466"/>
            </a:xfrm>
          </p:grpSpPr>
          <p:grpSp>
            <p:nvGrpSpPr>
              <p:cNvPr id="552" name="Google Shape;552;p29"/>
              <p:cNvGrpSpPr/>
              <p:nvPr/>
            </p:nvGrpSpPr>
            <p:grpSpPr>
              <a:xfrm>
                <a:off x="11640502" y="1572805"/>
                <a:ext cx="793750" cy="996950"/>
                <a:chOff x="6253162" y="1428025"/>
                <a:chExt cx="793750" cy="996950"/>
              </a:xfrm>
            </p:grpSpPr>
            <p:sp>
              <p:nvSpPr>
                <p:cNvPr id="553" name="Google Shape;553;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54" name="Google Shape;554;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55" name="Google Shape;555;p29"/>
              <p:cNvGrpSpPr/>
              <p:nvPr/>
            </p:nvGrpSpPr>
            <p:grpSpPr>
              <a:xfrm>
                <a:off x="11777662" y="1725205"/>
                <a:ext cx="793750" cy="996950"/>
                <a:chOff x="6253162" y="1428025"/>
                <a:chExt cx="793750" cy="996950"/>
              </a:xfrm>
            </p:grpSpPr>
            <p:sp>
              <p:nvSpPr>
                <p:cNvPr id="556" name="Google Shape;556;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57" name="Google Shape;557;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58" name="Google Shape;558;p29"/>
              <p:cNvGrpSpPr/>
              <p:nvPr/>
            </p:nvGrpSpPr>
            <p:grpSpPr>
              <a:xfrm>
                <a:off x="11922442" y="1871225"/>
                <a:ext cx="793750" cy="996950"/>
                <a:chOff x="6253162" y="1428025"/>
                <a:chExt cx="793750" cy="996950"/>
              </a:xfrm>
            </p:grpSpPr>
            <p:sp>
              <p:nvSpPr>
                <p:cNvPr id="559" name="Google Shape;559;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60" name="Google Shape;560;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61" name="Google Shape;561;p29"/>
              <p:cNvGrpSpPr/>
              <p:nvPr/>
            </p:nvGrpSpPr>
            <p:grpSpPr>
              <a:xfrm>
                <a:off x="12073795" y="2023625"/>
                <a:ext cx="793750" cy="996950"/>
                <a:chOff x="6253162" y="1428025"/>
                <a:chExt cx="793750" cy="996950"/>
              </a:xfrm>
            </p:grpSpPr>
            <p:sp>
              <p:nvSpPr>
                <p:cNvPr id="562" name="Google Shape;562;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63" name="Google Shape;563;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64" name="Google Shape;564;p29"/>
              <p:cNvGrpSpPr/>
              <p:nvPr/>
            </p:nvGrpSpPr>
            <p:grpSpPr>
              <a:xfrm>
                <a:off x="12210955" y="2169645"/>
                <a:ext cx="793750" cy="996950"/>
                <a:chOff x="6253162" y="1428025"/>
                <a:chExt cx="793750" cy="996950"/>
              </a:xfrm>
            </p:grpSpPr>
            <p:sp>
              <p:nvSpPr>
                <p:cNvPr id="565" name="Google Shape;565;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66" name="Google Shape;566;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67" name="Google Shape;567;p29"/>
              <p:cNvGrpSpPr/>
              <p:nvPr/>
            </p:nvGrpSpPr>
            <p:grpSpPr>
              <a:xfrm>
                <a:off x="12355735" y="2322045"/>
                <a:ext cx="793750" cy="996950"/>
                <a:chOff x="6253162" y="1428025"/>
                <a:chExt cx="793750" cy="996950"/>
              </a:xfrm>
            </p:grpSpPr>
            <p:sp>
              <p:nvSpPr>
                <p:cNvPr id="568" name="Google Shape;568;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69" name="Google Shape;569;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70" name="Google Shape;570;p29"/>
              <p:cNvGrpSpPr/>
              <p:nvPr/>
            </p:nvGrpSpPr>
            <p:grpSpPr>
              <a:xfrm>
                <a:off x="12500515" y="2474445"/>
                <a:ext cx="793750" cy="996950"/>
                <a:chOff x="6253162" y="1428025"/>
                <a:chExt cx="793750" cy="996950"/>
              </a:xfrm>
            </p:grpSpPr>
            <p:sp>
              <p:nvSpPr>
                <p:cNvPr id="571" name="Google Shape;571;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72" name="Google Shape;572;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73" name="Google Shape;573;p29"/>
              <p:cNvGrpSpPr/>
              <p:nvPr/>
            </p:nvGrpSpPr>
            <p:grpSpPr>
              <a:xfrm>
                <a:off x="12644248" y="2613246"/>
                <a:ext cx="793750" cy="996950"/>
                <a:chOff x="6253162" y="1428025"/>
                <a:chExt cx="793750" cy="996950"/>
              </a:xfrm>
            </p:grpSpPr>
            <p:sp>
              <p:nvSpPr>
                <p:cNvPr id="574" name="Google Shape;574;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75" name="Google Shape;575;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76" name="Google Shape;576;p29"/>
              <p:cNvGrpSpPr/>
              <p:nvPr/>
            </p:nvGrpSpPr>
            <p:grpSpPr>
              <a:xfrm>
                <a:off x="12781948" y="2759266"/>
                <a:ext cx="793750" cy="996950"/>
                <a:chOff x="6253162" y="1428025"/>
                <a:chExt cx="793750" cy="996950"/>
              </a:xfrm>
            </p:grpSpPr>
            <p:sp>
              <p:nvSpPr>
                <p:cNvPr id="577" name="Google Shape;577;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78" name="Google Shape;578;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79" name="Google Shape;579;p29"/>
              <p:cNvGrpSpPr/>
              <p:nvPr/>
            </p:nvGrpSpPr>
            <p:grpSpPr>
              <a:xfrm>
                <a:off x="12930238" y="2867977"/>
                <a:ext cx="793750" cy="996950"/>
                <a:chOff x="6253162" y="1428025"/>
                <a:chExt cx="793750" cy="996950"/>
              </a:xfrm>
            </p:grpSpPr>
            <p:sp>
              <p:nvSpPr>
                <p:cNvPr id="580" name="Google Shape;580;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81" name="Google Shape;581;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82" name="Google Shape;582;p29"/>
              <p:cNvGrpSpPr/>
              <p:nvPr/>
            </p:nvGrpSpPr>
            <p:grpSpPr>
              <a:xfrm>
                <a:off x="13070461" y="3042321"/>
                <a:ext cx="793750" cy="996950"/>
                <a:chOff x="6253162" y="1428025"/>
                <a:chExt cx="793750" cy="996950"/>
              </a:xfrm>
            </p:grpSpPr>
            <p:sp>
              <p:nvSpPr>
                <p:cNvPr id="583" name="Google Shape;583;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84" name="Google Shape;584;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grpSp>
          <p:nvGrpSpPr>
            <p:cNvPr id="585" name="Google Shape;585;p29"/>
            <p:cNvGrpSpPr/>
            <p:nvPr/>
          </p:nvGrpSpPr>
          <p:grpSpPr>
            <a:xfrm>
              <a:off x="6995599" y="1262925"/>
              <a:ext cx="2223709" cy="2466466"/>
              <a:chOff x="11640502" y="1572805"/>
              <a:chExt cx="2223709" cy="2466466"/>
            </a:xfrm>
          </p:grpSpPr>
          <p:grpSp>
            <p:nvGrpSpPr>
              <p:cNvPr id="586" name="Google Shape;586;p29"/>
              <p:cNvGrpSpPr/>
              <p:nvPr/>
            </p:nvGrpSpPr>
            <p:grpSpPr>
              <a:xfrm>
                <a:off x="11640502" y="1572805"/>
                <a:ext cx="793750" cy="996950"/>
                <a:chOff x="6253162" y="1428025"/>
                <a:chExt cx="793750" cy="996950"/>
              </a:xfrm>
            </p:grpSpPr>
            <p:sp>
              <p:nvSpPr>
                <p:cNvPr id="587" name="Google Shape;587;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88" name="Google Shape;588;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89" name="Google Shape;589;p29"/>
              <p:cNvGrpSpPr/>
              <p:nvPr/>
            </p:nvGrpSpPr>
            <p:grpSpPr>
              <a:xfrm>
                <a:off x="11777662" y="1725205"/>
                <a:ext cx="793750" cy="996950"/>
                <a:chOff x="6253162" y="1428025"/>
                <a:chExt cx="793750" cy="996950"/>
              </a:xfrm>
            </p:grpSpPr>
            <p:sp>
              <p:nvSpPr>
                <p:cNvPr id="590" name="Google Shape;590;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91" name="Google Shape;591;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92" name="Google Shape;592;p29"/>
              <p:cNvGrpSpPr/>
              <p:nvPr/>
            </p:nvGrpSpPr>
            <p:grpSpPr>
              <a:xfrm>
                <a:off x="11922442" y="1871225"/>
                <a:ext cx="793750" cy="996950"/>
                <a:chOff x="6253162" y="1428025"/>
                <a:chExt cx="793750" cy="996950"/>
              </a:xfrm>
            </p:grpSpPr>
            <p:sp>
              <p:nvSpPr>
                <p:cNvPr id="593" name="Google Shape;593;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94" name="Google Shape;594;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95" name="Google Shape;595;p29"/>
              <p:cNvGrpSpPr/>
              <p:nvPr/>
            </p:nvGrpSpPr>
            <p:grpSpPr>
              <a:xfrm>
                <a:off x="12073795" y="2023625"/>
                <a:ext cx="793750" cy="996950"/>
                <a:chOff x="6253162" y="1428025"/>
                <a:chExt cx="793750" cy="996950"/>
              </a:xfrm>
            </p:grpSpPr>
            <p:sp>
              <p:nvSpPr>
                <p:cNvPr id="596" name="Google Shape;596;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597" name="Google Shape;597;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598" name="Google Shape;598;p29"/>
              <p:cNvGrpSpPr/>
              <p:nvPr/>
            </p:nvGrpSpPr>
            <p:grpSpPr>
              <a:xfrm>
                <a:off x="12210955" y="2169645"/>
                <a:ext cx="793750" cy="996950"/>
                <a:chOff x="6253162" y="1428025"/>
                <a:chExt cx="793750" cy="996950"/>
              </a:xfrm>
            </p:grpSpPr>
            <p:sp>
              <p:nvSpPr>
                <p:cNvPr id="599" name="Google Shape;599;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00" name="Google Shape;600;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01" name="Google Shape;601;p29"/>
              <p:cNvGrpSpPr/>
              <p:nvPr/>
            </p:nvGrpSpPr>
            <p:grpSpPr>
              <a:xfrm>
                <a:off x="12355735" y="2322045"/>
                <a:ext cx="793750" cy="996950"/>
                <a:chOff x="6253162" y="1428025"/>
                <a:chExt cx="793750" cy="996950"/>
              </a:xfrm>
            </p:grpSpPr>
            <p:sp>
              <p:nvSpPr>
                <p:cNvPr id="602" name="Google Shape;602;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03" name="Google Shape;603;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04" name="Google Shape;604;p29"/>
              <p:cNvGrpSpPr/>
              <p:nvPr/>
            </p:nvGrpSpPr>
            <p:grpSpPr>
              <a:xfrm>
                <a:off x="12500515" y="2474445"/>
                <a:ext cx="793750" cy="996950"/>
                <a:chOff x="6253162" y="1428025"/>
                <a:chExt cx="793750" cy="996950"/>
              </a:xfrm>
            </p:grpSpPr>
            <p:sp>
              <p:nvSpPr>
                <p:cNvPr id="605" name="Google Shape;605;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06" name="Google Shape;606;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07" name="Google Shape;607;p29"/>
              <p:cNvGrpSpPr/>
              <p:nvPr/>
            </p:nvGrpSpPr>
            <p:grpSpPr>
              <a:xfrm>
                <a:off x="12644248" y="2613246"/>
                <a:ext cx="793750" cy="996950"/>
                <a:chOff x="6253162" y="1428025"/>
                <a:chExt cx="793750" cy="996950"/>
              </a:xfrm>
            </p:grpSpPr>
            <p:sp>
              <p:nvSpPr>
                <p:cNvPr id="608" name="Google Shape;608;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09" name="Google Shape;609;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10" name="Google Shape;610;p29"/>
              <p:cNvGrpSpPr/>
              <p:nvPr/>
            </p:nvGrpSpPr>
            <p:grpSpPr>
              <a:xfrm>
                <a:off x="12781948" y="2759266"/>
                <a:ext cx="793750" cy="996950"/>
                <a:chOff x="6253162" y="1428025"/>
                <a:chExt cx="793750" cy="996950"/>
              </a:xfrm>
            </p:grpSpPr>
            <p:sp>
              <p:nvSpPr>
                <p:cNvPr id="611" name="Google Shape;611;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12" name="Google Shape;612;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13" name="Google Shape;613;p29"/>
              <p:cNvGrpSpPr/>
              <p:nvPr/>
            </p:nvGrpSpPr>
            <p:grpSpPr>
              <a:xfrm>
                <a:off x="12930238" y="2867977"/>
                <a:ext cx="793750" cy="996950"/>
                <a:chOff x="6253162" y="1428025"/>
                <a:chExt cx="793750" cy="996950"/>
              </a:xfrm>
            </p:grpSpPr>
            <p:sp>
              <p:nvSpPr>
                <p:cNvPr id="614" name="Google Shape;614;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15" name="Google Shape;615;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16" name="Google Shape;616;p29"/>
              <p:cNvGrpSpPr/>
              <p:nvPr/>
            </p:nvGrpSpPr>
            <p:grpSpPr>
              <a:xfrm>
                <a:off x="13070461" y="3042321"/>
                <a:ext cx="793750" cy="996950"/>
                <a:chOff x="6253162" y="1428025"/>
                <a:chExt cx="793750" cy="996950"/>
              </a:xfrm>
            </p:grpSpPr>
            <p:sp>
              <p:nvSpPr>
                <p:cNvPr id="617" name="Google Shape;617;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18" name="Google Shape;618;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grpSp>
          <p:nvGrpSpPr>
            <p:cNvPr id="619" name="Google Shape;619;p29"/>
            <p:cNvGrpSpPr/>
            <p:nvPr/>
          </p:nvGrpSpPr>
          <p:grpSpPr>
            <a:xfrm>
              <a:off x="6440592" y="1391531"/>
              <a:ext cx="1941769" cy="2168046"/>
              <a:chOff x="11922442" y="1871225"/>
              <a:chExt cx="1941769" cy="2168046"/>
            </a:xfrm>
          </p:grpSpPr>
          <p:grpSp>
            <p:nvGrpSpPr>
              <p:cNvPr id="620" name="Google Shape;620;p29"/>
              <p:cNvGrpSpPr/>
              <p:nvPr/>
            </p:nvGrpSpPr>
            <p:grpSpPr>
              <a:xfrm>
                <a:off x="11922442" y="1871225"/>
                <a:ext cx="793750" cy="996950"/>
                <a:chOff x="6253162" y="1428025"/>
                <a:chExt cx="793750" cy="996950"/>
              </a:xfrm>
            </p:grpSpPr>
            <p:sp>
              <p:nvSpPr>
                <p:cNvPr id="621" name="Google Shape;621;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22" name="Google Shape;622;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23" name="Google Shape;623;p29"/>
              <p:cNvGrpSpPr/>
              <p:nvPr/>
            </p:nvGrpSpPr>
            <p:grpSpPr>
              <a:xfrm>
                <a:off x="12073795" y="2023625"/>
                <a:ext cx="793750" cy="996950"/>
                <a:chOff x="6253162" y="1428025"/>
                <a:chExt cx="793750" cy="996950"/>
              </a:xfrm>
            </p:grpSpPr>
            <p:sp>
              <p:nvSpPr>
                <p:cNvPr id="624" name="Google Shape;624;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25" name="Google Shape;625;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26" name="Google Shape;626;p29"/>
              <p:cNvGrpSpPr/>
              <p:nvPr/>
            </p:nvGrpSpPr>
            <p:grpSpPr>
              <a:xfrm>
                <a:off x="12210955" y="2169645"/>
                <a:ext cx="793750" cy="996950"/>
                <a:chOff x="6253162" y="1428025"/>
                <a:chExt cx="793750" cy="996950"/>
              </a:xfrm>
            </p:grpSpPr>
            <p:sp>
              <p:nvSpPr>
                <p:cNvPr id="627" name="Google Shape;627;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28" name="Google Shape;628;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29" name="Google Shape;629;p29"/>
              <p:cNvGrpSpPr/>
              <p:nvPr/>
            </p:nvGrpSpPr>
            <p:grpSpPr>
              <a:xfrm>
                <a:off x="12355735" y="2322045"/>
                <a:ext cx="793750" cy="996950"/>
                <a:chOff x="6253162" y="1428025"/>
                <a:chExt cx="793750" cy="996950"/>
              </a:xfrm>
            </p:grpSpPr>
            <p:sp>
              <p:nvSpPr>
                <p:cNvPr id="630" name="Google Shape;630;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31" name="Google Shape;631;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32" name="Google Shape;632;p29"/>
              <p:cNvGrpSpPr/>
              <p:nvPr/>
            </p:nvGrpSpPr>
            <p:grpSpPr>
              <a:xfrm>
                <a:off x="12500515" y="2474445"/>
                <a:ext cx="793750" cy="996950"/>
                <a:chOff x="6253162" y="1428025"/>
                <a:chExt cx="793750" cy="996950"/>
              </a:xfrm>
            </p:grpSpPr>
            <p:sp>
              <p:nvSpPr>
                <p:cNvPr id="633" name="Google Shape;633;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34" name="Google Shape;634;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35" name="Google Shape;635;p29"/>
              <p:cNvGrpSpPr/>
              <p:nvPr/>
            </p:nvGrpSpPr>
            <p:grpSpPr>
              <a:xfrm>
                <a:off x="12644248" y="2613246"/>
                <a:ext cx="793750" cy="996950"/>
                <a:chOff x="6253162" y="1428025"/>
                <a:chExt cx="793750" cy="996950"/>
              </a:xfrm>
            </p:grpSpPr>
            <p:sp>
              <p:nvSpPr>
                <p:cNvPr id="636" name="Google Shape;636;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37" name="Google Shape;637;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38" name="Google Shape;638;p29"/>
              <p:cNvGrpSpPr/>
              <p:nvPr/>
            </p:nvGrpSpPr>
            <p:grpSpPr>
              <a:xfrm>
                <a:off x="12781948" y="2759266"/>
                <a:ext cx="793750" cy="996950"/>
                <a:chOff x="6253162" y="1428025"/>
                <a:chExt cx="793750" cy="996950"/>
              </a:xfrm>
            </p:grpSpPr>
            <p:sp>
              <p:nvSpPr>
                <p:cNvPr id="639" name="Google Shape;639;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40" name="Google Shape;640;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41" name="Google Shape;641;p29"/>
              <p:cNvGrpSpPr/>
              <p:nvPr/>
            </p:nvGrpSpPr>
            <p:grpSpPr>
              <a:xfrm>
                <a:off x="12930238" y="2867977"/>
                <a:ext cx="793750" cy="996950"/>
                <a:chOff x="6253162" y="1428025"/>
                <a:chExt cx="793750" cy="996950"/>
              </a:xfrm>
            </p:grpSpPr>
            <p:sp>
              <p:nvSpPr>
                <p:cNvPr id="642" name="Google Shape;642;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43" name="Google Shape;643;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nvGrpSpPr>
              <p:cNvPr id="644" name="Google Shape;644;p29"/>
              <p:cNvGrpSpPr/>
              <p:nvPr/>
            </p:nvGrpSpPr>
            <p:grpSpPr>
              <a:xfrm>
                <a:off x="13070461" y="3042321"/>
                <a:ext cx="793750" cy="996950"/>
                <a:chOff x="6253162" y="1428025"/>
                <a:chExt cx="793750" cy="996950"/>
              </a:xfrm>
            </p:grpSpPr>
            <p:sp>
              <p:nvSpPr>
                <p:cNvPr id="645" name="Google Shape;645;p29"/>
                <p:cNvSpPr/>
                <p:nvPr/>
              </p:nvSpPr>
              <p:spPr>
                <a:xfrm>
                  <a:off x="6253162" y="1428025"/>
                  <a:ext cx="793750" cy="996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46" name="Google Shape;646;p29"/>
                <p:cNvSpPr txBox="1"/>
                <p:nvPr/>
              </p:nvSpPr>
              <p:spPr>
                <a:xfrm>
                  <a:off x="6253162" y="1428025"/>
                  <a:ext cx="793750" cy="3981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50">
                      <a:solidFill>
                        <a:schemeClr val="dk1"/>
                      </a:solidFill>
                      <a:latin typeface="Quattrocento Sans"/>
                      <a:ea typeface="Quattrocento Sans"/>
                      <a:cs typeface="Quattrocento Sans"/>
                      <a:sym typeface="Quattrocento Sans"/>
                    </a:rPr>
                    <a:t>Decision Document</a:t>
                  </a:r>
                  <a:endParaRPr/>
                </a:p>
              </p:txBody>
            </p:sp>
          </p:grpSp>
        </p:grpSp>
        <p:sp>
          <p:nvSpPr>
            <p:cNvPr id="647" name="Google Shape;647;p29"/>
            <p:cNvSpPr/>
            <p:nvPr/>
          </p:nvSpPr>
          <p:spPr>
            <a:xfrm rot="-5400000">
              <a:off x="9734253" y="944734"/>
              <a:ext cx="258922" cy="5797262"/>
            </a:xfrm>
            <a:prstGeom prst="leftBracket">
              <a:avLst>
                <a:gd fmla="val 8333" name="adj"/>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dk1"/>
                </a:solidFill>
                <a:latin typeface="Quattrocento Sans"/>
                <a:ea typeface="Quattrocento Sans"/>
                <a:cs typeface="Quattrocento Sans"/>
                <a:sym typeface="Quattrocento Sans"/>
              </a:endParaRPr>
            </a:p>
          </p:txBody>
        </p:sp>
        <p:cxnSp>
          <p:nvCxnSpPr>
            <p:cNvPr id="648" name="Google Shape;648;p29"/>
            <p:cNvCxnSpPr/>
            <p:nvPr/>
          </p:nvCxnSpPr>
          <p:spPr>
            <a:xfrm>
              <a:off x="7710832" y="3996216"/>
              <a:ext cx="0" cy="496408"/>
            </a:xfrm>
            <a:prstGeom prst="straightConnector1">
              <a:avLst/>
            </a:prstGeom>
            <a:noFill/>
            <a:ln cap="flat" cmpd="sng" w="28575">
              <a:solidFill>
                <a:schemeClr val="dk1"/>
              </a:solidFill>
              <a:prstDash val="solid"/>
              <a:miter lim="800000"/>
              <a:headEnd len="sm" w="sm" type="none"/>
              <a:tailEnd len="med" w="med" type="triangle"/>
            </a:ln>
          </p:spPr>
        </p:cxnSp>
        <p:cxnSp>
          <p:nvCxnSpPr>
            <p:cNvPr id="649" name="Google Shape;649;p29"/>
            <p:cNvCxnSpPr/>
            <p:nvPr/>
          </p:nvCxnSpPr>
          <p:spPr>
            <a:xfrm>
              <a:off x="9882471" y="3996216"/>
              <a:ext cx="0" cy="496408"/>
            </a:xfrm>
            <a:prstGeom prst="straightConnector1">
              <a:avLst/>
            </a:prstGeom>
            <a:noFill/>
            <a:ln cap="flat" cmpd="sng" w="28575">
              <a:solidFill>
                <a:schemeClr val="dk1"/>
              </a:solidFill>
              <a:prstDash val="solid"/>
              <a:miter lim="800000"/>
              <a:headEnd len="sm" w="sm" type="none"/>
              <a:tailEnd len="med" w="med" type="triangle"/>
            </a:ln>
          </p:spPr>
        </p:cxnSp>
        <p:cxnSp>
          <p:nvCxnSpPr>
            <p:cNvPr id="650" name="Google Shape;650;p29"/>
            <p:cNvCxnSpPr/>
            <p:nvPr/>
          </p:nvCxnSpPr>
          <p:spPr>
            <a:xfrm>
              <a:off x="12007086" y="3996216"/>
              <a:ext cx="0" cy="496408"/>
            </a:xfrm>
            <a:prstGeom prst="straightConnector1">
              <a:avLst/>
            </a:prstGeom>
            <a:noFill/>
            <a:ln cap="flat" cmpd="sng" w="28575">
              <a:solidFill>
                <a:schemeClr val="dk1"/>
              </a:solidFill>
              <a:prstDash val="solid"/>
              <a:miter lim="800000"/>
              <a:headEnd len="sm" w="sm" type="none"/>
              <a:tailEnd len="med" w="med" type="triangle"/>
            </a:ln>
          </p:spPr>
        </p:cxnSp>
        <p:sp>
          <p:nvSpPr>
            <p:cNvPr id="651" name="Google Shape;651;p29"/>
            <p:cNvSpPr/>
            <p:nvPr/>
          </p:nvSpPr>
          <p:spPr>
            <a:xfrm>
              <a:off x="7132628" y="4649935"/>
              <a:ext cx="1149449" cy="1443708"/>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52" name="Google Shape;652;p29"/>
            <p:cNvSpPr txBox="1"/>
            <p:nvPr/>
          </p:nvSpPr>
          <p:spPr>
            <a:xfrm>
              <a:off x="7132628" y="4854998"/>
              <a:ext cx="1149449" cy="6824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
                  <a:solidFill>
                    <a:schemeClr val="dk1"/>
                  </a:solidFill>
                  <a:latin typeface="Quattrocento Sans"/>
                  <a:ea typeface="Quattrocento Sans"/>
                  <a:cs typeface="Quattrocento Sans"/>
                  <a:sym typeface="Quattrocento Sans"/>
                </a:rPr>
                <a:t>Record of Decision</a:t>
              </a:r>
              <a:endParaRPr/>
            </a:p>
            <a:p>
              <a:pPr indent="0" lvl="0" marL="0" marR="0" rtl="0" algn="ctr">
                <a:spcBef>
                  <a:spcPts val="0"/>
                </a:spcBef>
                <a:spcAft>
                  <a:spcPts val="0"/>
                </a:spcAft>
                <a:buNone/>
              </a:pPr>
              <a:r>
                <a:t/>
              </a:r>
              <a:endParaRPr b="1" sz="750">
                <a:solidFill>
                  <a:schemeClr val="dk1"/>
                </a:solidFill>
                <a:latin typeface="Quattrocento Sans"/>
                <a:ea typeface="Quattrocento Sans"/>
                <a:cs typeface="Quattrocento Sans"/>
                <a:sym typeface="Quattrocento Sans"/>
              </a:endParaRPr>
            </a:p>
            <a:p>
              <a:pPr indent="0" lvl="0" marL="0" marR="0" rtl="0" algn="ctr">
                <a:spcBef>
                  <a:spcPts val="0"/>
                </a:spcBef>
                <a:spcAft>
                  <a:spcPts val="0"/>
                </a:spcAft>
                <a:buNone/>
              </a:pPr>
              <a:r>
                <a:rPr b="1" lang="en-US" sz="750">
                  <a:solidFill>
                    <a:schemeClr val="dk1"/>
                  </a:solidFill>
                  <a:latin typeface="Quattrocento Sans"/>
                  <a:ea typeface="Quattrocento Sans"/>
                  <a:cs typeface="Quattrocento Sans"/>
                  <a:sym typeface="Quattrocento Sans"/>
                </a:rPr>
                <a:t>Sitewide D&amp;D</a:t>
              </a:r>
              <a:endParaRPr/>
            </a:p>
          </p:txBody>
        </p:sp>
        <p:sp>
          <p:nvSpPr>
            <p:cNvPr id="653" name="Google Shape;653;p29"/>
            <p:cNvSpPr/>
            <p:nvPr/>
          </p:nvSpPr>
          <p:spPr>
            <a:xfrm>
              <a:off x="9327811" y="4649935"/>
              <a:ext cx="1149449" cy="1443708"/>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54" name="Google Shape;654;p29"/>
            <p:cNvSpPr/>
            <p:nvPr/>
          </p:nvSpPr>
          <p:spPr>
            <a:xfrm>
              <a:off x="11481373" y="4649935"/>
              <a:ext cx="1149449" cy="1443708"/>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Quattrocento Sans"/>
                <a:ea typeface="Quattrocento Sans"/>
                <a:cs typeface="Quattrocento Sans"/>
                <a:sym typeface="Quattrocento Sans"/>
              </a:endParaRPr>
            </a:p>
          </p:txBody>
        </p:sp>
        <p:sp>
          <p:nvSpPr>
            <p:cNvPr id="655" name="Google Shape;655;p29"/>
            <p:cNvSpPr txBox="1"/>
            <p:nvPr/>
          </p:nvSpPr>
          <p:spPr>
            <a:xfrm>
              <a:off x="9339893" y="4854998"/>
              <a:ext cx="1149449" cy="8246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
                  <a:solidFill>
                    <a:schemeClr val="dk1"/>
                  </a:solidFill>
                  <a:latin typeface="Quattrocento Sans"/>
                  <a:ea typeface="Quattrocento Sans"/>
                  <a:cs typeface="Quattrocento Sans"/>
                  <a:sym typeface="Quattrocento Sans"/>
                </a:rPr>
                <a:t>Record of Decision</a:t>
              </a:r>
              <a:endParaRPr/>
            </a:p>
            <a:p>
              <a:pPr indent="0" lvl="0" marL="0" marR="0" rtl="0" algn="ctr">
                <a:spcBef>
                  <a:spcPts val="0"/>
                </a:spcBef>
                <a:spcAft>
                  <a:spcPts val="0"/>
                </a:spcAft>
                <a:buNone/>
              </a:pPr>
              <a:r>
                <a:t/>
              </a:r>
              <a:endParaRPr b="1" sz="750">
                <a:solidFill>
                  <a:schemeClr val="dk1"/>
                </a:solidFill>
                <a:latin typeface="Quattrocento Sans"/>
                <a:ea typeface="Quattrocento Sans"/>
                <a:cs typeface="Quattrocento Sans"/>
                <a:sym typeface="Quattrocento Sans"/>
              </a:endParaRPr>
            </a:p>
            <a:p>
              <a:pPr indent="0" lvl="0" marL="0" marR="0" rtl="0" algn="ctr">
                <a:spcBef>
                  <a:spcPts val="0"/>
                </a:spcBef>
                <a:spcAft>
                  <a:spcPts val="0"/>
                </a:spcAft>
                <a:buNone/>
              </a:pPr>
              <a:r>
                <a:rPr b="1" lang="en-US" sz="750">
                  <a:solidFill>
                    <a:schemeClr val="dk1"/>
                  </a:solidFill>
                  <a:latin typeface="Quattrocento Sans"/>
                  <a:ea typeface="Quattrocento Sans"/>
                  <a:cs typeface="Quattrocento Sans"/>
                  <a:sym typeface="Quattrocento Sans"/>
                </a:rPr>
                <a:t>Waste Disposal Alternative</a:t>
              </a:r>
              <a:endParaRPr/>
            </a:p>
          </p:txBody>
        </p:sp>
        <p:sp>
          <p:nvSpPr>
            <p:cNvPr id="656" name="Google Shape;656;p29"/>
            <p:cNvSpPr txBox="1"/>
            <p:nvPr/>
          </p:nvSpPr>
          <p:spPr>
            <a:xfrm>
              <a:off x="11493455" y="4854998"/>
              <a:ext cx="1149449" cy="8246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50">
                  <a:solidFill>
                    <a:schemeClr val="dk1"/>
                  </a:solidFill>
                  <a:latin typeface="Quattrocento Sans"/>
                  <a:ea typeface="Quattrocento Sans"/>
                  <a:cs typeface="Quattrocento Sans"/>
                  <a:sym typeface="Quattrocento Sans"/>
                </a:rPr>
                <a:t>Record of Decision</a:t>
              </a:r>
              <a:endParaRPr/>
            </a:p>
            <a:p>
              <a:pPr indent="0" lvl="0" marL="0" marR="0" rtl="0" algn="ctr">
                <a:spcBef>
                  <a:spcPts val="0"/>
                </a:spcBef>
                <a:spcAft>
                  <a:spcPts val="0"/>
                </a:spcAft>
                <a:buNone/>
              </a:pPr>
              <a:r>
                <a:t/>
              </a:r>
              <a:endParaRPr b="1" sz="750">
                <a:solidFill>
                  <a:schemeClr val="dk1"/>
                </a:solidFill>
                <a:latin typeface="Quattrocento Sans"/>
                <a:ea typeface="Quattrocento Sans"/>
                <a:cs typeface="Quattrocento Sans"/>
                <a:sym typeface="Quattrocento Sans"/>
              </a:endParaRPr>
            </a:p>
            <a:p>
              <a:pPr indent="0" lvl="0" marL="0" marR="0" rtl="0" algn="ctr">
                <a:spcBef>
                  <a:spcPts val="0"/>
                </a:spcBef>
                <a:spcAft>
                  <a:spcPts val="0"/>
                </a:spcAft>
                <a:buNone/>
              </a:pPr>
              <a:r>
                <a:rPr b="1" lang="en-US" sz="750">
                  <a:solidFill>
                    <a:schemeClr val="dk1"/>
                  </a:solidFill>
                  <a:latin typeface="Quattrocento Sans"/>
                  <a:ea typeface="Quattrocento Sans"/>
                  <a:cs typeface="Quattrocento Sans"/>
                  <a:sym typeface="Quattrocento Sans"/>
                </a:rPr>
                <a:t>Environmental Media</a:t>
              </a:r>
              <a:endParaRPr/>
            </a:p>
          </p:txBody>
        </p:sp>
      </p:grpSp>
      <p:sp>
        <p:nvSpPr>
          <p:cNvPr id="657" name="Google Shape;657;p29"/>
          <p:cNvSpPr txBox="1"/>
          <p:nvPr/>
        </p:nvSpPr>
        <p:spPr>
          <a:xfrm>
            <a:off x="7261254" y="5045219"/>
            <a:ext cx="5183214" cy="8715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687">
                <a:solidFill>
                  <a:schemeClr val="dk1"/>
                </a:solidFill>
                <a:latin typeface="Quattrocento Sans"/>
                <a:ea typeface="Quattrocento Sans"/>
                <a:cs typeface="Quattrocento Sans"/>
                <a:sym typeface="Quattrocento Sans"/>
              </a:rPr>
              <a:t>Decision 2029 will integrate the multitude of current decision documents into a consolidated set of FIVE distinct decisions focusing on THREE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Land Ownership</a:t>
            </a:r>
            <a:endParaRPr/>
          </a:p>
        </p:txBody>
      </p:sp>
      <p:sp>
        <p:nvSpPr>
          <p:cNvPr id="201" name="Google Shape;201;p3"/>
          <p:cNvSpPr txBox="1"/>
          <p:nvPr>
            <p:ph idx="1" type="body"/>
          </p:nvPr>
        </p:nvSpPr>
        <p:spPr>
          <a:xfrm>
            <a:off x="7276975" y="1238514"/>
            <a:ext cx="4833745" cy="5076739"/>
          </a:xfrm>
          <a:prstGeom prst="rect">
            <a:avLst/>
          </a:prstGeom>
          <a:noFill/>
          <a:ln>
            <a:noFill/>
          </a:ln>
        </p:spPr>
        <p:txBody>
          <a:bodyPr anchorCtr="0" anchor="t" bIns="45700" lIns="91425" spcFirstLastPara="1" rIns="91425" wrap="square" tIns="45700">
            <a:noAutofit/>
          </a:bodyPr>
          <a:lstStyle/>
          <a:p>
            <a:pPr indent="-428625" lvl="0" marL="428625" rtl="0" algn="l">
              <a:lnSpc>
                <a:spcPct val="100000"/>
              </a:lnSpc>
              <a:spcBef>
                <a:spcPts val="0"/>
              </a:spcBef>
              <a:spcAft>
                <a:spcPts val="0"/>
              </a:spcAft>
              <a:buClr>
                <a:srgbClr val="102B43"/>
              </a:buClr>
              <a:buSzPts val="1600"/>
              <a:buChar char="⏵"/>
            </a:pPr>
            <a:r>
              <a:rPr lang="en-US" sz="1600"/>
              <a:t>Site originally was Kentucky Ordnance Works (KOW), a World War II munitions plant. </a:t>
            </a:r>
            <a:endParaRPr/>
          </a:p>
          <a:p>
            <a:pPr indent="-428625" lvl="0" marL="428625" rtl="0" algn="l">
              <a:lnSpc>
                <a:spcPct val="100000"/>
              </a:lnSpc>
              <a:spcBef>
                <a:spcPts val="1725"/>
              </a:spcBef>
              <a:spcAft>
                <a:spcPts val="0"/>
              </a:spcAft>
              <a:buClr>
                <a:srgbClr val="102B43"/>
              </a:buClr>
              <a:buSzPts val="1600"/>
              <a:buChar char="⏵"/>
            </a:pPr>
            <a:r>
              <a:rPr lang="en-US" sz="1600"/>
              <a:t>In 1950, the Atomic Energy Commission picked KOW site for the second of three planned uranium enrichment plants.</a:t>
            </a:r>
            <a:endParaRPr/>
          </a:p>
          <a:p>
            <a:pPr indent="-428625" lvl="0" marL="428625" rtl="0" algn="l">
              <a:lnSpc>
                <a:spcPct val="100000"/>
              </a:lnSpc>
              <a:spcBef>
                <a:spcPts val="1725"/>
              </a:spcBef>
              <a:spcAft>
                <a:spcPts val="0"/>
              </a:spcAft>
              <a:buClr>
                <a:srgbClr val="102B43"/>
              </a:buClr>
              <a:buSzPts val="1600"/>
              <a:buChar char="⏵"/>
            </a:pPr>
            <a:r>
              <a:rPr lang="en-US" sz="1600"/>
              <a:t>In 1952 the plant began operations as a government-owned, contractor-operated facility under DOE oversight.</a:t>
            </a:r>
            <a:endParaRPr/>
          </a:p>
          <a:p>
            <a:pPr indent="-428625" lvl="0" marL="428625" rtl="0" algn="l">
              <a:lnSpc>
                <a:spcPct val="100000"/>
              </a:lnSpc>
              <a:spcBef>
                <a:spcPts val="1725"/>
              </a:spcBef>
              <a:spcAft>
                <a:spcPts val="0"/>
              </a:spcAft>
              <a:buClr>
                <a:srgbClr val="102B43"/>
              </a:buClr>
              <a:buSzPts val="1600"/>
              <a:buChar char="⏵"/>
            </a:pPr>
            <a:r>
              <a:rPr lang="en-US" sz="1600"/>
              <a:t>In 1992 USEC was established as a government corporation to take over operation of Paducah and Portsmouth.</a:t>
            </a:r>
            <a:endParaRPr/>
          </a:p>
          <a:p>
            <a:pPr indent="-428625" lvl="0" marL="428625" rtl="0" algn="l">
              <a:lnSpc>
                <a:spcPct val="100000"/>
              </a:lnSpc>
              <a:spcBef>
                <a:spcPts val="1725"/>
              </a:spcBef>
              <a:spcAft>
                <a:spcPts val="0"/>
              </a:spcAft>
              <a:buClr>
                <a:srgbClr val="102B43"/>
              </a:buClr>
              <a:buSzPts val="1600"/>
              <a:buChar char="⏵"/>
            </a:pPr>
            <a:r>
              <a:rPr lang="en-US" sz="1600"/>
              <a:t>DOE assumed control of plant in 2014.</a:t>
            </a:r>
            <a:endParaRPr/>
          </a:p>
          <a:p>
            <a:pPr indent="-428625" lvl="0" marL="428625" rtl="0" algn="l">
              <a:lnSpc>
                <a:spcPct val="100000"/>
              </a:lnSpc>
              <a:spcBef>
                <a:spcPts val="1725"/>
              </a:spcBef>
              <a:spcAft>
                <a:spcPts val="0"/>
              </a:spcAft>
              <a:buClr>
                <a:srgbClr val="102B43"/>
              </a:buClr>
              <a:buSzPts val="1600"/>
              <a:buChar char="⏵"/>
            </a:pPr>
            <a:r>
              <a:rPr lang="en-US" sz="1600"/>
              <a:t>DOE-owned land consists of 3,556 acres with license agreements for</a:t>
            </a:r>
            <a:endParaRPr/>
          </a:p>
          <a:p>
            <a:pPr indent="-428625" lvl="1" marL="691546" rtl="0" algn="l">
              <a:lnSpc>
                <a:spcPct val="100000"/>
              </a:lnSpc>
              <a:spcBef>
                <a:spcPts val="1725"/>
              </a:spcBef>
              <a:spcAft>
                <a:spcPts val="0"/>
              </a:spcAft>
              <a:buClr>
                <a:srgbClr val="102B43"/>
              </a:buClr>
              <a:buSzPts val="1200"/>
              <a:buChar char="⏵"/>
            </a:pPr>
            <a:r>
              <a:rPr lang="en-US" sz="1200"/>
              <a:t>West Kentucky Wildlife Management Area (WKWMA).</a:t>
            </a:r>
            <a:endParaRPr/>
          </a:p>
          <a:p>
            <a:pPr indent="-250825" lvl="0" marL="428625" rtl="0" algn="l">
              <a:lnSpc>
                <a:spcPct val="100000"/>
              </a:lnSpc>
              <a:spcBef>
                <a:spcPts val="1725"/>
              </a:spcBef>
              <a:spcAft>
                <a:spcPts val="0"/>
              </a:spcAft>
              <a:buClr>
                <a:srgbClr val="102B43"/>
              </a:buClr>
              <a:buSzPts val="2800"/>
              <a:buNone/>
            </a:pPr>
            <a:r>
              <a:t/>
            </a:r>
            <a:endParaRPr sz="2800">
              <a:solidFill>
                <a:srgbClr val="FF0000"/>
              </a:solidFill>
            </a:endParaRPr>
          </a:p>
          <a:p>
            <a:pPr indent="0" lvl="1" marL="370851" rtl="0" algn="l">
              <a:lnSpc>
                <a:spcPct val="100000"/>
              </a:lnSpc>
              <a:spcBef>
                <a:spcPts val="1725"/>
              </a:spcBef>
              <a:spcAft>
                <a:spcPts val="0"/>
              </a:spcAft>
              <a:buSzPts val="1600"/>
              <a:buNone/>
            </a:pPr>
            <a:r>
              <a:t/>
            </a:r>
            <a:endParaRPr sz="1600"/>
          </a:p>
          <a:p>
            <a:pPr indent="-289560" lvl="0" marL="457200" rtl="0" algn="l">
              <a:lnSpc>
                <a:spcPct val="100000"/>
              </a:lnSpc>
              <a:spcBef>
                <a:spcPts val="600"/>
              </a:spcBef>
              <a:spcAft>
                <a:spcPts val="0"/>
              </a:spcAft>
              <a:buSzPts val="2640"/>
              <a:buNone/>
            </a:pPr>
            <a:r>
              <a:t/>
            </a:r>
            <a:endParaRPr/>
          </a:p>
        </p:txBody>
      </p:sp>
      <p:pic>
        <p:nvPicPr>
          <p:cNvPr id="202" name="Google Shape;202;p3"/>
          <p:cNvPicPr preferRelativeResize="0"/>
          <p:nvPr/>
        </p:nvPicPr>
        <p:blipFill rotWithShape="1">
          <a:blip r:embed="rId3">
            <a:alphaModFix/>
          </a:blip>
          <a:srcRect b="0" l="0" r="0" t="0"/>
          <a:stretch/>
        </p:blipFill>
        <p:spPr>
          <a:xfrm>
            <a:off x="1715911" y="1238514"/>
            <a:ext cx="4796790" cy="541094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30"/>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Waste Disposal Alternatives</a:t>
            </a:r>
            <a:endParaRPr/>
          </a:p>
        </p:txBody>
      </p:sp>
      <p:sp>
        <p:nvSpPr>
          <p:cNvPr id="663" name="Google Shape;663;p30"/>
          <p:cNvSpPr txBox="1"/>
          <p:nvPr>
            <p:ph idx="1" type="body"/>
          </p:nvPr>
        </p:nvSpPr>
        <p:spPr>
          <a:xfrm>
            <a:off x="1715911" y="1524003"/>
            <a:ext cx="4801847" cy="5076739"/>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2000"/>
              <a:buChar char="⏵"/>
            </a:pPr>
            <a:r>
              <a:rPr lang="en-US" sz="2000"/>
              <a:t>Approximately 3.6 million cubic yards of waste is expected to be generated from the demolition of over 500 buildings and facilities and continued environmental remediation of the Paducah Site.</a:t>
            </a:r>
            <a:endParaRPr/>
          </a:p>
          <a:p>
            <a:pPr indent="-457200" lvl="0" marL="457200" rtl="0" algn="l">
              <a:lnSpc>
                <a:spcPct val="100000"/>
              </a:lnSpc>
              <a:spcBef>
                <a:spcPts val="600"/>
              </a:spcBef>
              <a:spcAft>
                <a:spcPts val="0"/>
              </a:spcAft>
              <a:buSzPts val="2000"/>
              <a:buChar char="⏵"/>
            </a:pPr>
            <a:r>
              <a:rPr lang="en-US" sz="2000"/>
              <a:t>The existing plant industrial landfill will be used to maximum capacity (~1 million cubic yards).</a:t>
            </a:r>
            <a:endParaRPr/>
          </a:p>
          <a:p>
            <a:pPr indent="-457200" lvl="0" marL="457200" rtl="0" algn="l">
              <a:lnSpc>
                <a:spcPct val="100000"/>
              </a:lnSpc>
              <a:spcBef>
                <a:spcPts val="600"/>
              </a:spcBef>
              <a:spcAft>
                <a:spcPts val="0"/>
              </a:spcAft>
              <a:buSzPts val="2000"/>
              <a:buChar char="⏵"/>
            </a:pPr>
            <a:r>
              <a:rPr lang="en-US" sz="2000"/>
              <a:t>Options for the remaining 3 million cubic yards of waste are being evaluated in a Remedial Investigation/Feasibility Study.</a:t>
            </a:r>
            <a:endParaRPr/>
          </a:p>
          <a:p>
            <a:pPr indent="-289560" lvl="0" marL="457200" rtl="0" algn="l">
              <a:lnSpc>
                <a:spcPct val="100000"/>
              </a:lnSpc>
              <a:spcBef>
                <a:spcPts val="600"/>
              </a:spcBef>
              <a:spcAft>
                <a:spcPts val="0"/>
              </a:spcAft>
              <a:buSzPts val="2640"/>
              <a:buNone/>
            </a:pPr>
            <a:r>
              <a:t/>
            </a:r>
            <a:endParaRPr/>
          </a:p>
        </p:txBody>
      </p:sp>
      <p:pic>
        <p:nvPicPr>
          <p:cNvPr id="664" name="Google Shape;664;p30"/>
          <p:cNvPicPr preferRelativeResize="0"/>
          <p:nvPr/>
        </p:nvPicPr>
        <p:blipFill rotWithShape="1">
          <a:blip r:embed="rId3">
            <a:alphaModFix/>
          </a:blip>
          <a:srcRect b="0" l="0" r="0" t="0"/>
          <a:stretch/>
        </p:blipFill>
        <p:spPr>
          <a:xfrm>
            <a:off x="8309730" y="1238514"/>
            <a:ext cx="3800990" cy="506001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31"/>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Reindustrialization of the Site</a:t>
            </a:r>
            <a:endParaRPr/>
          </a:p>
        </p:txBody>
      </p:sp>
      <p:sp>
        <p:nvSpPr>
          <p:cNvPr id="670" name="Google Shape;670;p31"/>
          <p:cNvSpPr txBox="1"/>
          <p:nvPr>
            <p:ph idx="1" type="body"/>
          </p:nvPr>
        </p:nvSpPr>
        <p:spPr>
          <a:xfrm>
            <a:off x="1715911" y="4521200"/>
            <a:ext cx="10394809" cy="2049721"/>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2400"/>
              <a:buChar char="⏵"/>
            </a:pPr>
            <a:r>
              <a:rPr lang="en-US" sz="2400"/>
              <a:t>DOE awarded a $2 million non-competitive financial assistance grant to lead a study for the future of PGDP to the Paducah Area Chamber of Commerce. This project will consist of site mapping, community studies, data analyses, and development of recommended strategies. The grant will be administered over a 3-year period through December 31, 2025.</a:t>
            </a:r>
            <a:endParaRPr/>
          </a:p>
          <a:p>
            <a:pPr indent="-289560" lvl="0" marL="457200" rtl="0" algn="l">
              <a:lnSpc>
                <a:spcPct val="100000"/>
              </a:lnSpc>
              <a:spcBef>
                <a:spcPts val="600"/>
              </a:spcBef>
              <a:spcAft>
                <a:spcPts val="0"/>
              </a:spcAft>
              <a:buSzPts val="2640"/>
              <a:buNone/>
            </a:pPr>
            <a:r>
              <a:t/>
            </a:r>
            <a:endParaRPr/>
          </a:p>
        </p:txBody>
      </p:sp>
      <p:pic>
        <p:nvPicPr>
          <p:cNvPr descr="C:\Users\dylan.nichols.DEAC\Desktop\06-9-17-13.jpg" id="671" name="Google Shape;671;p31"/>
          <p:cNvPicPr preferRelativeResize="0"/>
          <p:nvPr/>
        </p:nvPicPr>
        <p:blipFill rotWithShape="1">
          <a:blip r:embed="rId3">
            <a:alphaModFix/>
          </a:blip>
          <a:srcRect b="0" l="0" r="0" t="0"/>
          <a:stretch/>
        </p:blipFill>
        <p:spPr>
          <a:xfrm>
            <a:off x="2327195" y="1137921"/>
            <a:ext cx="9172240" cy="338327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32"/>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Reindustrialization of the Site</a:t>
            </a:r>
            <a:endParaRPr/>
          </a:p>
        </p:txBody>
      </p:sp>
      <p:pic>
        <p:nvPicPr>
          <p:cNvPr id="677" name="Google Shape;677;p32"/>
          <p:cNvPicPr preferRelativeResize="0"/>
          <p:nvPr/>
        </p:nvPicPr>
        <p:blipFill rotWithShape="1">
          <a:blip r:embed="rId3">
            <a:alphaModFix/>
          </a:blip>
          <a:srcRect b="0" l="0" r="0" t="0"/>
          <a:stretch/>
        </p:blipFill>
        <p:spPr>
          <a:xfrm rot="735895">
            <a:off x="7321600" y="1190147"/>
            <a:ext cx="4227521" cy="5741545"/>
          </a:xfrm>
          <a:prstGeom prst="rect">
            <a:avLst/>
          </a:prstGeom>
          <a:noFill/>
          <a:ln>
            <a:noFill/>
          </a:ln>
          <a:effectLst>
            <a:outerShdw blurRad="63500" sx="102000" rotWithShape="0" algn="ctr" sy="102000">
              <a:srgbClr val="000000">
                <a:alpha val="24705"/>
              </a:srgbClr>
            </a:outerShdw>
          </a:effectLst>
        </p:spPr>
      </p:pic>
      <p:sp>
        <p:nvSpPr>
          <p:cNvPr id="678" name="Google Shape;678;p32"/>
          <p:cNvSpPr txBox="1"/>
          <p:nvPr/>
        </p:nvSpPr>
        <p:spPr>
          <a:xfrm>
            <a:off x="1715910" y="1238514"/>
            <a:ext cx="4804633" cy="2049721"/>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102B43"/>
              </a:buClr>
              <a:buSzPts val="2800"/>
              <a:buFont typeface="Quattrocento Sans"/>
              <a:buChar char="⏵"/>
            </a:pPr>
            <a:r>
              <a:rPr lang="en-US" sz="2800">
                <a:solidFill>
                  <a:schemeClr val="dk1"/>
                </a:solidFill>
                <a:latin typeface="Quattrocento Sans"/>
                <a:ea typeface="Quattrocento Sans"/>
                <a:cs typeface="Quattrocento Sans"/>
                <a:sym typeface="Quattrocento Sans"/>
              </a:rPr>
              <a:t>The Paducah-McCracken County Industrial Development Authority PACRO requested land from the Paducah Site to be transferred back to the community.</a:t>
            </a:r>
            <a:endParaRPr/>
          </a:p>
          <a:p>
            <a:pPr indent="-457200" lvl="0" marL="457200" marR="0" rtl="0" algn="l">
              <a:lnSpc>
                <a:spcPct val="100000"/>
              </a:lnSpc>
              <a:spcBef>
                <a:spcPts val="600"/>
              </a:spcBef>
              <a:spcAft>
                <a:spcPts val="0"/>
              </a:spcAft>
              <a:buClr>
                <a:srgbClr val="102B43"/>
              </a:buClr>
              <a:buSzPts val="2800"/>
              <a:buFont typeface="Quattrocento Sans"/>
              <a:buChar char="⏵"/>
            </a:pPr>
            <a:r>
              <a:rPr lang="en-US" sz="2800">
                <a:solidFill>
                  <a:schemeClr val="dk1"/>
                </a:solidFill>
                <a:latin typeface="Quattrocento Sans"/>
                <a:ea typeface="Quattrocento Sans"/>
                <a:cs typeface="Quattrocento Sans"/>
                <a:sym typeface="Quattrocento Sans"/>
              </a:rPr>
              <a:t>The transfer request was to acquire a 250-acre parcel of land, a crucial step toward the future reindustrialization of the site.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33"/>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Murray State University Grant</a:t>
            </a:r>
            <a:endParaRPr/>
          </a:p>
        </p:txBody>
      </p:sp>
      <p:sp>
        <p:nvSpPr>
          <p:cNvPr id="684" name="Google Shape;684;p33"/>
          <p:cNvSpPr txBox="1"/>
          <p:nvPr>
            <p:ph idx="1" type="body"/>
          </p:nvPr>
        </p:nvSpPr>
        <p:spPr>
          <a:xfrm>
            <a:off x="1715912" y="1524003"/>
            <a:ext cx="4781142" cy="5076739"/>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2800"/>
              <a:buChar char="⏵"/>
            </a:pPr>
            <a:r>
              <a:rPr lang="en-US" sz="2800"/>
              <a:t>In 2024, DOE awarded a grant to Murray State University for $1.5 million over a 5-year period.</a:t>
            </a:r>
            <a:endParaRPr/>
          </a:p>
          <a:p>
            <a:pPr indent="-457200" lvl="0" marL="457200" rtl="0" algn="l">
              <a:lnSpc>
                <a:spcPct val="100000"/>
              </a:lnSpc>
              <a:spcBef>
                <a:spcPts val="600"/>
              </a:spcBef>
              <a:spcAft>
                <a:spcPts val="0"/>
              </a:spcAft>
              <a:buSzPts val="2800"/>
              <a:buChar char="⏵"/>
            </a:pPr>
            <a:r>
              <a:rPr lang="en-US" sz="2800"/>
              <a:t>The purpose of the grant is to assist with community engagement regarding reuse of the Paducah Site and associated activities.</a:t>
            </a:r>
            <a:endParaRPr/>
          </a:p>
        </p:txBody>
      </p:sp>
      <p:pic>
        <p:nvPicPr>
          <p:cNvPr id="685" name="Google Shape;685;p33"/>
          <p:cNvPicPr preferRelativeResize="0"/>
          <p:nvPr/>
        </p:nvPicPr>
        <p:blipFill rotWithShape="1">
          <a:blip r:embed="rId3">
            <a:alphaModFix/>
          </a:blip>
          <a:srcRect b="0" l="0" r="0" t="0"/>
          <a:stretch/>
        </p:blipFill>
        <p:spPr>
          <a:xfrm>
            <a:off x="5352542" y="1238514"/>
            <a:ext cx="9228735" cy="51911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Contracting History</a:t>
            </a:r>
            <a:endParaRPr/>
          </a:p>
        </p:txBody>
      </p:sp>
      <p:pic>
        <p:nvPicPr>
          <p:cNvPr id="208" name="Google Shape;208;p4"/>
          <p:cNvPicPr preferRelativeResize="0"/>
          <p:nvPr>
            <p:ph idx="1" type="body"/>
          </p:nvPr>
        </p:nvPicPr>
        <p:blipFill rotWithShape="1">
          <a:blip r:embed="rId3">
            <a:alphaModFix/>
          </a:blip>
          <a:srcRect b="0" l="0" r="0" t="0"/>
          <a:stretch/>
        </p:blipFill>
        <p:spPr>
          <a:xfrm>
            <a:off x="1200415" y="1648046"/>
            <a:ext cx="11425800" cy="4465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Cleanup Scope Integration</a:t>
            </a:r>
            <a:endParaRPr/>
          </a:p>
        </p:txBody>
      </p:sp>
      <p:grpSp>
        <p:nvGrpSpPr>
          <p:cNvPr id="214" name="Google Shape;214;p5"/>
          <p:cNvGrpSpPr/>
          <p:nvPr/>
        </p:nvGrpSpPr>
        <p:grpSpPr>
          <a:xfrm>
            <a:off x="1936784" y="1238514"/>
            <a:ext cx="4544968" cy="5450367"/>
            <a:chOff x="291735" y="1050892"/>
            <a:chExt cx="3249992" cy="5132932"/>
          </a:xfrm>
        </p:grpSpPr>
        <p:sp>
          <p:nvSpPr>
            <p:cNvPr id="215" name="Google Shape;215;p5"/>
            <p:cNvSpPr/>
            <p:nvPr/>
          </p:nvSpPr>
          <p:spPr>
            <a:xfrm>
              <a:off x="1909056" y="1050892"/>
              <a:ext cx="1632671" cy="941931"/>
            </a:xfrm>
            <a:prstGeom prst="wedgeRectCallout">
              <a:avLst>
                <a:gd fmla="val 46879" name="adj1"/>
                <a:gd fmla="val 24660" name="adj2"/>
              </a:avLst>
            </a:prstGeom>
            <a:gradFill>
              <a:gsLst>
                <a:gs pos="0">
                  <a:srgbClr val="009E00"/>
                </a:gs>
                <a:gs pos="50000">
                  <a:srgbClr val="00E400"/>
                </a:gs>
                <a:gs pos="100000">
                  <a:srgbClr val="00FF00"/>
                </a:gs>
              </a:gsLst>
              <a:lin ang="16200000" scaled="0"/>
            </a:gradFill>
            <a:ln>
              <a:noFill/>
            </a:ln>
          </p:spPr>
          <p:txBody>
            <a:bodyPr anchorCtr="0" anchor="t" bIns="48750" lIns="97525" spcFirstLastPara="1" rIns="97525" wrap="square" tIns="48750">
              <a:noAutofit/>
            </a:bodyPr>
            <a:lstStyle/>
            <a:p>
              <a:pPr indent="-125311" lvl="0" marL="125311" marR="0" rtl="0" algn="l">
                <a:spcBef>
                  <a:spcPts val="0"/>
                </a:spcBef>
                <a:spcAft>
                  <a:spcPts val="0"/>
                </a:spcAft>
                <a:buNone/>
              </a:pPr>
              <a:r>
                <a:rPr b="0" i="0" lang="en-US" sz="1173" u="none" cap="none" strike="noStrike">
                  <a:solidFill>
                    <a:srgbClr val="000000"/>
                  </a:solidFill>
                  <a:latin typeface="Tahoma"/>
                  <a:ea typeface="Tahoma"/>
                  <a:cs typeface="Tahoma"/>
                  <a:sym typeface="Tahoma"/>
                </a:rPr>
                <a:t>Burial grounds</a:t>
              </a:r>
              <a:endParaRPr/>
            </a:p>
            <a:p>
              <a:pPr indent="-187966" lvl="0" marL="187966" marR="0" rtl="0" algn="l">
                <a:spcBef>
                  <a:spcPts val="0"/>
                </a:spcBef>
                <a:spcAft>
                  <a:spcPts val="0"/>
                </a:spcAft>
                <a:buClr>
                  <a:srgbClr val="000000"/>
                </a:buClr>
                <a:buSzPts val="1173"/>
                <a:buFont typeface="Arial"/>
                <a:buChar char="•"/>
              </a:pPr>
              <a:r>
                <a:rPr b="0" i="0" lang="en-US" sz="1173" u="none" cap="none" strike="noStrike">
                  <a:solidFill>
                    <a:srgbClr val="000000"/>
                  </a:solidFill>
                  <a:latin typeface="Tahoma"/>
                  <a:ea typeface="Tahoma"/>
                  <a:cs typeface="Tahoma"/>
                  <a:sym typeface="Tahoma"/>
                </a:rPr>
                <a:t>10 burial grounds, ~100 acres</a:t>
              </a:r>
              <a:endParaRPr/>
            </a:p>
            <a:p>
              <a:pPr indent="-187966" lvl="0" marL="187966" marR="0" rtl="0" algn="l">
                <a:spcBef>
                  <a:spcPts val="0"/>
                </a:spcBef>
                <a:spcAft>
                  <a:spcPts val="0"/>
                </a:spcAft>
                <a:buClr>
                  <a:srgbClr val="000000"/>
                </a:buClr>
                <a:buSzPts val="1173"/>
                <a:buFont typeface="Arial"/>
                <a:buChar char="•"/>
              </a:pPr>
              <a:r>
                <a:rPr b="0" i="0" lang="en-US" sz="1173" u="none" cap="none" strike="noStrike">
                  <a:solidFill>
                    <a:srgbClr val="000000"/>
                  </a:solidFill>
                  <a:latin typeface="Tahoma"/>
                  <a:ea typeface="Tahoma"/>
                  <a:cs typeface="Tahoma"/>
                  <a:sym typeface="Tahoma"/>
                </a:rPr>
                <a:t>Some contain radioactive, pyrophoric, and RCRA waste</a:t>
              </a:r>
              <a:endParaRPr/>
            </a:p>
          </p:txBody>
        </p:sp>
        <p:sp>
          <p:nvSpPr>
            <p:cNvPr id="216" name="Google Shape;216;p5"/>
            <p:cNvSpPr/>
            <p:nvPr/>
          </p:nvSpPr>
          <p:spPr>
            <a:xfrm>
              <a:off x="1901379" y="2069068"/>
              <a:ext cx="1640348" cy="1133843"/>
            </a:xfrm>
            <a:prstGeom prst="wedgeRectCallout">
              <a:avLst>
                <a:gd fmla="val 46270" name="adj1"/>
                <a:gd fmla="val -24491" name="adj2"/>
              </a:avLst>
            </a:prstGeom>
            <a:gradFill>
              <a:gsLst>
                <a:gs pos="0">
                  <a:srgbClr val="009E9E"/>
                </a:gs>
                <a:gs pos="50000">
                  <a:srgbClr val="00E4E4"/>
                </a:gs>
                <a:gs pos="100000">
                  <a:srgbClr val="00FFFF"/>
                </a:gs>
              </a:gsLst>
              <a:lin ang="16200000" scaled="0"/>
            </a:gradFill>
            <a:ln>
              <a:noFill/>
            </a:ln>
          </p:spPr>
          <p:txBody>
            <a:bodyPr anchorCtr="0" anchor="t" bIns="48750" lIns="97525" spcFirstLastPara="1" rIns="97525" wrap="square" tIns="48750">
              <a:noAutofit/>
            </a:bodyPr>
            <a:lstStyle/>
            <a:p>
              <a:pPr indent="-187966" lvl="0" marL="187966" marR="0" rtl="0" algn="l">
                <a:spcBef>
                  <a:spcPts val="0"/>
                </a:spcBef>
                <a:spcAft>
                  <a:spcPts val="0"/>
                </a:spcAft>
                <a:buNone/>
              </a:pPr>
              <a:r>
                <a:rPr b="0" i="0" lang="en-US" sz="1173" u="none" cap="none" strike="noStrike">
                  <a:solidFill>
                    <a:srgbClr val="000000"/>
                  </a:solidFill>
                  <a:latin typeface="Tahoma"/>
                  <a:ea typeface="Tahoma"/>
                  <a:cs typeface="Tahoma"/>
                  <a:sym typeface="Tahoma"/>
                </a:rPr>
                <a:t>Major TCE source</a:t>
              </a:r>
              <a:endParaRPr/>
            </a:p>
            <a:p>
              <a:pPr indent="-187966" lvl="0" marL="187966" marR="0" rtl="0" algn="l">
                <a:spcBef>
                  <a:spcPts val="0"/>
                </a:spcBef>
                <a:spcAft>
                  <a:spcPts val="0"/>
                </a:spcAft>
                <a:buClr>
                  <a:srgbClr val="000000"/>
                </a:buClr>
                <a:buSzPts val="1173"/>
                <a:buFont typeface="Arial"/>
                <a:buChar char="•"/>
              </a:pPr>
              <a:r>
                <a:rPr b="0" i="0" lang="en-US" sz="1173" u="none" cap="none" strike="noStrike">
                  <a:solidFill>
                    <a:srgbClr val="000000"/>
                  </a:solidFill>
                  <a:latin typeface="Tahoma"/>
                  <a:ea typeface="Tahoma"/>
                  <a:cs typeface="Tahoma"/>
                  <a:sym typeface="Tahoma"/>
                </a:rPr>
                <a:t>Primary source of off-site contamination</a:t>
              </a:r>
              <a:endParaRPr/>
            </a:p>
            <a:p>
              <a:pPr indent="-187966" lvl="0" marL="187966" marR="0" rtl="0" algn="l">
                <a:spcBef>
                  <a:spcPts val="0"/>
                </a:spcBef>
                <a:spcAft>
                  <a:spcPts val="0"/>
                </a:spcAft>
                <a:buClr>
                  <a:srgbClr val="000000"/>
                </a:buClr>
                <a:buSzPts val="1173"/>
                <a:buFont typeface="Arial"/>
                <a:buChar char="•"/>
              </a:pPr>
              <a:r>
                <a:rPr b="0" i="0" lang="en-US" sz="1173" u="none" cap="none" strike="noStrike">
                  <a:solidFill>
                    <a:srgbClr val="000000"/>
                  </a:solidFill>
                  <a:latin typeface="Tahoma"/>
                  <a:ea typeface="Tahoma"/>
                  <a:cs typeface="Tahoma"/>
                  <a:sym typeface="Tahoma"/>
                </a:rPr>
                <a:t>Heavy concentrations present; &gt;500,000 ppb of TCE in groundwater</a:t>
              </a:r>
              <a:endParaRPr/>
            </a:p>
          </p:txBody>
        </p:sp>
        <p:sp>
          <p:nvSpPr>
            <p:cNvPr id="217" name="Google Shape;217;p5"/>
            <p:cNvSpPr/>
            <p:nvPr/>
          </p:nvSpPr>
          <p:spPr>
            <a:xfrm>
              <a:off x="296838" y="5726623"/>
              <a:ext cx="1524085" cy="457201"/>
            </a:xfrm>
            <a:prstGeom prst="wedgeRectCallout">
              <a:avLst>
                <a:gd fmla="val 49454" name="adj1"/>
                <a:gd fmla="val -1061" name="adj2"/>
              </a:avLst>
            </a:prstGeom>
            <a:gradFill>
              <a:gsLst>
                <a:gs pos="0">
                  <a:srgbClr val="960024"/>
                </a:gs>
                <a:gs pos="50000">
                  <a:srgbClr val="DA0035"/>
                </a:gs>
                <a:gs pos="100000">
                  <a:srgbClr val="FF0040"/>
                </a:gs>
              </a:gsLst>
              <a:lin ang="16200000" scaled="0"/>
            </a:gradFill>
            <a:ln>
              <a:noFill/>
            </a:ln>
          </p:spPr>
          <p:txBody>
            <a:bodyPr anchorCtr="0" anchor="t" bIns="48750" lIns="97525" spcFirstLastPara="1" rIns="97525" wrap="square" tIns="48750">
              <a:noAutofit/>
            </a:bodyPr>
            <a:lstStyle/>
            <a:p>
              <a:pPr indent="-125311" lvl="0" marL="125311" marR="0" rtl="0" algn="l">
                <a:spcBef>
                  <a:spcPts val="0"/>
                </a:spcBef>
                <a:spcAft>
                  <a:spcPts val="0"/>
                </a:spcAft>
                <a:buNone/>
              </a:pPr>
              <a:r>
                <a:rPr b="0" i="0" lang="en-US" sz="1173" u="none" cap="none" strike="noStrike">
                  <a:solidFill>
                    <a:srgbClr val="FFFFFF"/>
                  </a:solidFill>
                  <a:latin typeface="Tahoma"/>
                  <a:ea typeface="Tahoma"/>
                  <a:cs typeface="Tahoma"/>
                  <a:sym typeface="Tahoma"/>
                </a:rPr>
                <a:t>Depleted uranium</a:t>
              </a:r>
              <a:endParaRPr/>
            </a:p>
            <a:p>
              <a:pPr indent="-187966" lvl="0" marL="187966" marR="0" rtl="0" algn="l">
                <a:spcBef>
                  <a:spcPts val="0"/>
                </a:spcBef>
                <a:spcAft>
                  <a:spcPts val="0"/>
                </a:spcAft>
                <a:buClr>
                  <a:srgbClr val="FFFFFF"/>
                </a:buClr>
                <a:buSzPts val="1173"/>
                <a:buFont typeface="Arial"/>
                <a:buChar char="•"/>
              </a:pPr>
              <a:r>
                <a:rPr b="0" i="0" lang="en-US" sz="1173" u="none" cap="none" strike="noStrike">
                  <a:solidFill>
                    <a:srgbClr val="FFFFFF"/>
                  </a:solidFill>
                  <a:latin typeface="Tahoma"/>
                  <a:ea typeface="Tahoma"/>
                  <a:cs typeface="Tahoma"/>
                  <a:sym typeface="Tahoma"/>
                </a:rPr>
                <a:t>About 46,000 cylinders </a:t>
              </a:r>
              <a:endParaRPr/>
            </a:p>
          </p:txBody>
        </p:sp>
        <p:sp>
          <p:nvSpPr>
            <p:cNvPr id="218" name="Google Shape;218;p5"/>
            <p:cNvSpPr/>
            <p:nvPr/>
          </p:nvSpPr>
          <p:spPr>
            <a:xfrm>
              <a:off x="291737" y="1050893"/>
              <a:ext cx="1524365" cy="1290577"/>
            </a:xfrm>
            <a:prstGeom prst="wedgeRectCallout">
              <a:avLst>
                <a:gd fmla="val 47079" name="adj1"/>
                <a:gd fmla="val -17943" name="adj2"/>
              </a:avLst>
            </a:prstGeom>
            <a:solidFill>
              <a:srgbClr val="FBF8B3"/>
            </a:solidFill>
            <a:ln cap="flat" cmpd="sng" w="9525">
              <a:solidFill>
                <a:schemeClr val="dk1"/>
              </a:solidFill>
              <a:prstDash val="lgDash"/>
              <a:miter lim="800000"/>
              <a:headEnd len="sm" w="sm" type="none"/>
              <a:tailEnd len="sm" w="sm" type="none"/>
            </a:ln>
          </p:spPr>
          <p:txBody>
            <a:bodyPr anchorCtr="0" anchor="t" bIns="48750" lIns="97525" spcFirstLastPara="1" rIns="97525" wrap="square" tIns="48750">
              <a:noAutofit/>
            </a:bodyPr>
            <a:lstStyle/>
            <a:p>
              <a:pPr indent="0" lvl="0" marL="0" marR="0" rtl="0" algn="l">
                <a:spcBef>
                  <a:spcPts val="0"/>
                </a:spcBef>
                <a:spcAft>
                  <a:spcPts val="0"/>
                </a:spcAft>
                <a:buNone/>
              </a:pPr>
              <a:r>
                <a:rPr b="0" i="0" lang="en-US" sz="1173" u="none" cap="none" strike="noStrike">
                  <a:solidFill>
                    <a:srgbClr val="000000"/>
                  </a:solidFill>
                  <a:latin typeface="Tahoma"/>
                  <a:ea typeface="Tahoma"/>
                  <a:cs typeface="Tahoma"/>
                  <a:sym typeface="Tahoma"/>
                </a:rPr>
                <a:t>Long-term facilities removal</a:t>
              </a:r>
              <a:endParaRPr/>
            </a:p>
            <a:p>
              <a:pPr indent="-187966" lvl="0" marL="187966" marR="0" rtl="0" algn="l">
                <a:spcBef>
                  <a:spcPts val="0"/>
                </a:spcBef>
                <a:spcAft>
                  <a:spcPts val="0"/>
                </a:spcAft>
                <a:buClr>
                  <a:srgbClr val="000000"/>
                </a:buClr>
                <a:buSzPts val="1173"/>
                <a:buFont typeface="Arial"/>
                <a:buChar char="•"/>
              </a:pPr>
              <a:r>
                <a:rPr lang="en-US" sz="1173">
                  <a:solidFill>
                    <a:srgbClr val="000000"/>
                  </a:solidFill>
                  <a:latin typeface="Tahoma"/>
                  <a:ea typeface="Tahoma"/>
                  <a:cs typeface="Tahoma"/>
                  <a:sym typeface="Tahoma"/>
                </a:rPr>
                <a:t>&gt; 500 structures with a footprint of nearly 200 acres to be removed</a:t>
              </a:r>
              <a:endParaRPr/>
            </a:p>
            <a:p>
              <a:pPr indent="-187966" lvl="0" marL="187966" marR="0" rtl="0" algn="l">
                <a:spcBef>
                  <a:spcPts val="0"/>
                </a:spcBef>
                <a:spcAft>
                  <a:spcPts val="0"/>
                </a:spcAft>
                <a:buClr>
                  <a:srgbClr val="000000"/>
                </a:buClr>
                <a:buSzPts val="1173"/>
                <a:buFont typeface="Arial"/>
                <a:buChar char="•"/>
              </a:pPr>
              <a:r>
                <a:rPr lang="en-US" sz="1173">
                  <a:solidFill>
                    <a:srgbClr val="000000"/>
                  </a:solidFill>
                  <a:latin typeface="Tahoma"/>
                  <a:ea typeface="Tahoma"/>
                  <a:cs typeface="Tahoma"/>
                  <a:sym typeface="Tahoma"/>
                </a:rPr>
                <a:t>Underlying soils to be investigated; cleaned up as needed</a:t>
              </a:r>
              <a:endParaRPr/>
            </a:p>
          </p:txBody>
        </p:sp>
        <p:sp>
          <p:nvSpPr>
            <p:cNvPr id="219" name="Google Shape;219;p5"/>
            <p:cNvSpPr/>
            <p:nvPr/>
          </p:nvSpPr>
          <p:spPr>
            <a:xfrm>
              <a:off x="291735" y="2445931"/>
              <a:ext cx="1524367" cy="756980"/>
            </a:xfrm>
            <a:prstGeom prst="wedgeRectCallout">
              <a:avLst>
                <a:gd fmla="val 47079" name="adj1"/>
                <a:gd fmla="val -17943" name="adj2"/>
              </a:avLst>
            </a:prstGeom>
            <a:solidFill>
              <a:srgbClr val="FBF8B3"/>
            </a:solidFill>
            <a:ln cap="flat" cmpd="sng" w="9525">
              <a:solidFill>
                <a:schemeClr val="dk1"/>
              </a:solidFill>
              <a:prstDash val="lgDash"/>
              <a:miter lim="800000"/>
              <a:headEnd len="sm" w="sm" type="none"/>
              <a:tailEnd len="sm" w="sm" type="none"/>
            </a:ln>
          </p:spPr>
          <p:txBody>
            <a:bodyPr anchorCtr="0" anchor="t" bIns="48750" lIns="97525" spcFirstLastPara="1" rIns="97525" wrap="square" tIns="48750">
              <a:noAutofit/>
            </a:bodyPr>
            <a:lstStyle/>
            <a:p>
              <a:pPr indent="-125311" lvl="0" marL="125311" marR="0" rtl="0" algn="l">
                <a:spcBef>
                  <a:spcPts val="0"/>
                </a:spcBef>
                <a:spcAft>
                  <a:spcPts val="0"/>
                </a:spcAft>
                <a:buNone/>
              </a:pPr>
              <a:r>
                <a:rPr lang="en-US" sz="1173">
                  <a:solidFill>
                    <a:srgbClr val="000000"/>
                  </a:solidFill>
                  <a:latin typeface="Tahoma"/>
                  <a:ea typeface="Tahoma"/>
                  <a:cs typeface="Tahoma"/>
                  <a:sym typeface="Tahoma"/>
                </a:rPr>
                <a:t>Surface Water</a:t>
              </a:r>
              <a:endParaRPr/>
            </a:p>
            <a:p>
              <a:pPr indent="-187966" lvl="0" marL="187966" marR="0" rtl="0" algn="l">
                <a:spcBef>
                  <a:spcPts val="0"/>
                </a:spcBef>
                <a:spcAft>
                  <a:spcPts val="0"/>
                </a:spcAft>
                <a:buClr>
                  <a:srgbClr val="000000"/>
                </a:buClr>
                <a:buSzPts val="1173"/>
                <a:buFont typeface="Arial"/>
                <a:buChar char="•"/>
              </a:pPr>
              <a:r>
                <a:rPr lang="en-US" sz="1173">
                  <a:solidFill>
                    <a:srgbClr val="000000"/>
                  </a:solidFill>
                  <a:latin typeface="Tahoma"/>
                  <a:ea typeface="Tahoma"/>
                  <a:cs typeface="Tahoma"/>
                  <a:sym typeface="Tahoma"/>
                </a:rPr>
                <a:t>Remediation of ~8 miles contaminated creeks, ditches, etc. </a:t>
              </a:r>
              <a:endParaRPr/>
            </a:p>
          </p:txBody>
        </p:sp>
        <p:sp>
          <p:nvSpPr>
            <p:cNvPr id="220" name="Google Shape;220;p5"/>
            <p:cNvSpPr/>
            <p:nvPr/>
          </p:nvSpPr>
          <p:spPr>
            <a:xfrm>
              <a:off x="291735" y="3313889"/>
              <a:ext cx="1524367" cy="2336534"/>
            </a:xfrm>
            <a:prstGeom prst="wedgeRectCallout">
              <a:avLst>
                <a:gd fmla="val 47079" name="adj1"/>
                <a:gd fmla="val -17943" name="adj2"/>
              </a:avLst>
            </a:prstGeom>
            <a:solidFill>
              <a:srgbClr val="FBF8B3"/>
            </a:solidFill>
            <a:ln cap="flat" cmpd="sng" w="9525">
              <a:solidFill>
                <a:schemeClr val="dk1"/>
              </a:solidFill>
              <a:prstDash val="lgDash"/>
              <a:miter lim="800000"/>
              <a:headEnd len="sm" w="sm" type="none"/>
              <a:tailEnd len="sm" w="sm" type="none"/>
            </a:ln>
          </p:spPr>
          <p:txBody>
            <a:bodyPr anchorCtr="0" anchor="t" bIns="48750" lIns="97525" spcFirstLastPara="1" rIns="97525" wrap="square" tIns="48750">
              <a:noAutofit/>
            </a:bodyPr>
            <a:lstStyle/>
            <a:p>
              <a:pPr indent="-125311" lvl="0" marL="125311" marR="0" rtl="0" algn="l">
                <a:spcBef>
                  <a:spcPts val="0"/>
                </a:spcBef>
                <a:spcAft>
                  <a:spcPts val="0"/>
                </a:spcAft>
                <a:buNone/>
              </a:pPr>
              <a:r>
                <a:rPr lang="en-US" sz="1173">
                  <a:solidFill>
                    <a:srgbClr val="000000"/>
                  </a:solidFill>
                  <a:latin typeface="Tahoma"/>
                  <a:ea typeface="Tahoma"/>
                  <a:cs typeface="Tahoma"/>
                  <a:sym typeface="Tahoma"/>
                </a:rPr>
                <a:t>Deactivation</a:t>
              </a:r>
              <a:endParaRPr/>
            </a:p>
            <a:p>
              <a:pPr indent="-187966" lvl="0" marL="187966" marR="0" rtl="0" algn="l">
                <a:spcBef>
                  <a:spcPts val="0"/>
                </a:spcBef>
                <a:spcAft>
                  <a:spcPts val="0"/>
                </a:spcAft>
                <a:buClr>
                  <a:srgbClr val="000000"/>
                </a:buClr>
                <a:buSzPts val="1173"/>
                <a:buFont typeface="Arial"/>
                <a:buChar char="•"/>
              </a:pPr>
              <a:r>
                <a:rPr lang="en-US" sz="1173">
                  <a:solidFill>
                    <a:srgbClr val="000000"/>
                  </a:solidFill>
                  <a:latin typeface="Tahoma"/>
                  <a:ea typeface="Tahoma"/>
                  <a:cs typeface="Tahoma"/>
                  <a:sym typeface="Tahoma"/>
                </a:rPr>
                <a:t>Infrastructure optimization (e.g., switchyard consolidation)</a:t>
              </a:r>
              <a:endParaRPr/>
            </a:p>
            <a:p>
              <a:pPr indent="-187966" lvl="0" marL="187966" marR="0" rtl="0" algn="l">
                <a:spcBef>
                  <a:spcPts val="0"/>
                </a:spcBef>
                <a:spcAft>
                  <a:spcPts val="0"/>
                </a:spcAft>
                <a:buClr>
                  <a:srgbClr val="000000"/>
                </a:buClr>
                <a:buSzPts val="1173"/>
                <a:buFont typeface="Arial"/>
                <a:buChar char="•"/>
              </a:pPr>
              <a:r>
                <a:rPr lang="en-US" sz="1173">
                  <a:solidFill>
                    <a:srgbClr val="000000"/>
                  </a:solidFill>
                  <a:latin typeface="Tahoma"/>
                  <a:ea typeface="Tahoma"/>
                  <a:cs typeface="Tahoma"/>
                  <a:sym typeface="Tahoma"/>
                </a:rPr>
                <a:t>Facility modifications incl. repairs for ~3mil ft</a:t>
              </a:r>
              <a:r>
                <a:rPr baseline="30000" lang="en-US" sz="1173">
                  <a:solidFill>
                    <a:srgbClr val="000000"/>
                  </a:solidFill>
                  <a:latin typeface="Tahoma"/>
                  <a:ea typeface="Tahoma"/>
                  <a:cs typeface="Tahoma"/>
                  <a:sym typeface="Tahoma"/>
                </a:rPr>
                <a:t>2</a:t>
              </a:r>
              <a:r>
                <a:rPr lang="en-US" sz="1173">
                  <a:solidFill>
                    <a:srgbClr val="000000"/>
                  </a:solidFill>
                  <a:latin typeface="Tahoma"/>
                  <a:ea typeface="Tahoma"/>
                  <a:cs typeface="Tahoma"/>
                  <a:sym typeface="Tahoma"/>
                </a:rPr>
                <a:t> of roofs </a:t>
              </a:r>
              <a:endParaRPr/>
            </a:p>
            <a:p>
              <a:pPr indent="-187966" lvl="0" marL="187966" marR="0" rtl="0" algn="l">
                <a:spcBef>
                  <a:spcPts val="0"/>
                </a:spcBef>
                <a:spcAft>
                  <a:spcPts val="0"/>
                </a:spcAft>
                <a:buClr>
                  <a:srgbClr val="000000"/>
                </a:buClr>
                <a:buSzPts val="1173"/>
                <a:buFont typeface="Arial"/>
                <a:buChar char="•"/>
              </a:pPr>
              <a:r>
                <a:rPr lang="en-US" sz="1173">
                  <a:solidFill>
                    <a:srgbClr val="000000"/>
                  </a:solidFill>
                  <a:latin typeface="Tahoma"/>
                  <a:ea typeface="Tahoma"/>
                  <a:cs typeface="Tahoma"/>
                  <a:sym typeface="Tahoma"/>
                </a:rPr>
                <a:t>Deactivation activities incl. oils and refrigerant removal from process buildings</a:t>
              </a:r>
              <a:endParaRPr/>
            </a:p>
            <a:p>
              <a:pPr indent="-187966" lvl="0" marL="187966" marR="0" rtl="0" algn="l">
                <a:spcBef>
                  <a:spcPts val="0"/>
                </a:spcBef>
                <a:spcAft>
                  <a:spcPts val="0"/>
                </a:spcAft>
                <a:buClr>
                  <a:srgbClr val="000000"/>
                </a:buClr>
                <a:buSzPts val="1173"/>
                <a:buFont typeface="Arial"/>
                <a:buChar char="•"/>
              </a:pPr>
              <a:r>
                <a:rPr lang="en-US" sz="1173">
                  <a:solidFill>
                    <a:srgbClr val="000000"/>
                  </a:solidFill>
                  <a:latin typeface="Tahoma"/>
                  <a:ea typeface="Tahoma"/>
                  <a:cs typeface="Tahoma"/>
                  <a:sym typeface="Tahoma"/>
                </a:rPr>
                <a:t>Uranium deposit removal from process buildings</a:t>
              </a:r>
              <a:endParaRPr/>
            </a:p>
          </p:txBody>
        </p:sp>
        <p:sp>
          <p:nvSpPr>
            <p:cNvPr id="221" name="Google Shape;221;p5"/>
            <p:cNvSpPr/>
            <p:nvPr/>
          </p:nvSpPr>
          <p:spPr>
            <a:xfrm>
              <a:off x="1893979" y="4355023"/>
              <a:ext cx="1647748" cy="988531"/>
            </a:xfrm>
            <a:prstGeom prst="wedgeRectCallout">
              <a:avLst>
                <a:gd fmla="val 48942" name="adj1"/>
                <a:gd fmla="val 7938" name="adj2"/>
              </a:avLst>
            </a:prstGeom>
            <a:gradFill>
              <a:gsLst>
                <a:gs pos="0">
                  <a:srgbClr val="9D2A00"/>
                </a:gs>
                <a:gs pos="50000">
                  <a:srgbClr val="E43D00"/>
                </a:gs>
                <a:gs pos="100000">
                  <a:srgbClr val="FF4A00"/>
                </a:gs>
              </a:gsLst>
              <a:lin ang="16200000" scaled="0"/>
            </a:gradFill>
            <a:ln>
              <a:noFill/>
            </a:ln>
          </p:spPr>
          <p:txBody>
            <a:bodyPr anchorCtr="0" anchor="t" bIns="48750" lIns="97525" spcFirstLastPara="1" rIns="97525" wrap="square" tIns="48750">
              <a:noAutofit/>
            </a:bodyPr>
            <a:lstStyle/>
            <a:p>
              <a:pPr indent="-125311" lvl="0" marL="125311" marR="0" rtl="0" algn="l">
                <a:spcBef>
                  <a:spcPts val="0"/>
                </a:spcBef>
                <a:spcAft>
                  <a:spcPts val="0"/>
                </a:spcAft>
                <a:buNone/>
              </a:pPr>
              <a:r>
                <a:rPr lang="en-US" sz="1173">
                  <a:solidFill>
                    <a:srgbClr val="FFFFFF"/>
                  </a:solidFill>
                  <a:latin typeface="Tahoma"/>
                  <a:ea typeface="Tahoma"/>
                  <a:cs typeface="Tahoma"/>
                  <a:sym typeface="Tahoma"/>
                </a:rPr>
                <a:t>Tc-99 plume</a:t>
              </a:r>
              <a:endParaRPr/>
            </a:p>
            <a:p>
              <a:pPr indent="-187966" lvl="0" marL="187966" marR="0" rtl="0" algn="l">
                <a:spcBef>
                  <a:spcPts val="0"/>
                </a:spcBef>
                <a:spcAft>
                  <a:spcPts val="0"/>
                </a:spcAft>
                <a:buClr>
                  <a:srgbClr val="FFFFFF"/>
                </a:buClr>
                <a:buSzPts val="1173"/>
                <a:buFont typeface="Arial"/>
                <a:buChar char="•"/>
              </a:pPr>
              <a:r>
                <a:rPr lang="en-US" sz="1173">
                  <a:solidFill>
                    <a:srgbClr val="FFFFFF"/>
                  </a:solidFill>
                  <a:latin typeface="Tahoma"/>
                  <a:ea typeface="Tahoma"/>
                  <a:cs typeface="Tahoma"/>
                  <a:sym typeface="Tahoma"/>
                </a:rPr>
                <a:t>Radionuclide releases have migrated off-site, but not above Drinking Water Standards. </a:t>
              </a:r>
              <a:endParaRPr/>
            </a:p>
          </p:txBody>
        </p:sp>
        <p:sp>
          <p:nvSpPr>
            <p:cNvPr id="222" name="Google Shape;222;p5"/>
            <p:cNvSpPr/>
            <p:nvPr/>
          </p:nvSpPr>
          <p:spPr>
            <a:xfrm>
              <a:off x="1909055" y="5421824"/>
              <a:ext cx="1632672" cy="762000"/>
            </a:xfrm>
            <a:prstGeom prst="wedgeRectCallout">
              <a:avLst>
                <a:gd fmla="val -13552" name="adj1"/>
                <a:gd fmla="val 30030" name="adj2"/>
              </a:avLst>
            </a:prstGeom>
            <a:gradFill>
              <a:gsLst>
                <a:gs pos="0">
                  <a:srgbClr val="7C165A"/>
                </a:gs>
                <a:gs pos="50000">
                  <a:srgbClr val="B32082"/>
                </a:gs>
                <a:gs pos="100000">
                  <a:srgbClr val="D7279C"/>
                </a:gs>
              </a:gsLst>
              <a:lin ang="16200000" scaled="0"/>
            </a:gradFill>
            <a:ln>
              <a:noFill/>
            </a:ln>
          </p:spPr>
          <p:txBody>
            <a:bodyPr anchorCtr="0" anchor="t" bIns="48750" lIns="97525" spcFirstLastPara="1" rIns="97525" wrap="square" tIns="48750">
              <a:noAutofit/>
            </a:bodyPr>
            <a:lstStyle/>
            <a:p>
              <a:pPr indent="-181193" lvl="0" marL="181193" marR="0" rtl="0" algn="l">
                <a:spcBef>
                  <a:spcPts val="0"/>
                </a:spcBef>
                <a:spcAft>
                  <a:spcPts val="0"/>
                </a:spcAft>
                <a:buNone/>
              </a:pPr>
              <a:r>
                <a:rPr lang="en-US" sz="1173">
                  <a:solidFill>
                    <a:srgbClr val="FFFFFF"/>
                  </a:solidFill>
                  <a:latin typeface="Tahoma"/>
                  <a:ea typeface="Tahoma"/>
                  <a:cs typeface="Tahoma"/>
                  <a:sym typeface="Tahoma"/>
                </a:rPr>
                <a:t>Contaminated soils</a:t>
              </a:r>
              <a:endParaRPr/>
            </a:p>
            <a:p>
              <a:pPr indent="-187966" lvl="0" marL="187966" marR="0" rtl="0" algn="l">
                <a:spcBef>
                  <a:spcPts val="0"/>
                </a:spcBef>
                <a:spcAft>
                  <a:spcPts val="0"/>
                </a:spcAft>
                <a:buClr>
                  <a:srgbClr val="FFFFFF"/>
                </a:buClr>
                <a:buSzPts val="1173"/>
                <a:buFont typeface="Arial"/>
                <a:buChar char="•"/>
              </a:pPr>
              <a:r>
                <a:rPr lang="en-US" sz="1173">
                  <a:solidFill>
                    <a:srgbClr val="FFFFFF"/>
                  </a:solidFill>
                  <a:latin typeface="Tahoma"/>
                  <a:ea typeface="Tahoma"/>
                  <a:cs typeface="Tahoma"/>
                  <a:sym typeface="Tahoma"/>
                </a:rPr>
                <a:t>PCBs and uranium</a:t>
              </a:r>
              <a:endParaRPr/>
            </a:p>
            <a:p>
              <a:pPr indent="-187966" lvl="0" marL="187966" marR="0" rtl="0" algn="l">
                <a:spcBef>
                  <a:spcPts val="0"/>
                </a:spcBef>
                <a:spcAft>
                  <a:spcPts val="0"/>
                </a:spcAft>
                <a:buClr>
                  <a:srgbClr val="FFFFFF"/>
                </a:buClr>
                <a:buSzPts val="1173"/>
                <a:buFont typeface="Arial"/>
                <a:buChar char="•"/>
              </a:pPr>
              <a:r>
                <a:rPr lang="en-US" sz="1173">
                  <a:solidFill>
                    <a:srgbClr val="FFFFFF"/>
                  </a:solidFill>
                  <a:latin typeface="Tahoma"/>
                  <a:ea typeface="Tahoma"/>
                  <a:cs typeface="Tahoma"/>
                  <a:sym typeface="Tahoma"/>
                </a:rPr>
                <a:t>63 areas totaling ~100 acres</a:t>
              </a:r>
              <a:endParaRPr/>
            </a:p>
          </p:txBody>
        </p:sp>
        <p:sp>
          <p:nvSpPr>
            <p:cNvPr id="223" name="Google Shape;223;p5"/>
            <p:cNvSpPr/>
            <p:nvPr/>
          </p:nvSpPr>
          <p:spPr>
            <a:xfrm>
              <a:off x="1901518" y="3292999"/>
              <a:ext cx="1640209" cy="960690"/>
            </a:xfrm>
            <a:prstGeom prst="wedgeRectCallout">
              <a:avLst>
                <a:gd fmla="val 24844" name="adj1"/>
                <a:gd fmla="val -19914" name="adj2"/>
              </a:avLst>
            </a:prstGeom>
            <a:gradFill>
              <a:gsLst>
                <a:gs pos="0">
                  <a:srgbClr val="4F0000"/>
                </a:gs>
                <a:gs pos="50000">
                  <a:srgbClr val="730000"/>
                </a:gs>
                <a:gs pos="100000">
                  <a:srgbClr val="890000"/>
                </a:gs>
              </a:gsLst>
              <a:lin ang="16200000" scaled="0"/>
            </a:gradFill>
            <a:ln>
              <a:noFill/>
            </a:ln>
          </p:spPr>
          <p:txBody>
            <a:bodyPr anchorCtr="0" anchor="t" bIns="48750" lIns="97525" spcFirstLastPara="1" rIns="97525" wrap="square" tIns="48750">
              <a:noAutofit/>
            </a:bodyPr>
            <a:lstStyle/>
            <a:p>
              <a:pPr indent="-125311" lvl="0" marL="125311" marR="0" rtl="0" algn="l">
                <a:spcBef>
                  <a:spcPts val="0"/>
                </a:spcBef>
                <a:spcAft>
                  <a:spcPts val="0"/>
                </a:spcAft>
                <a:buNone/>
              </a:pPr>
              <a:r>
                <a:rPr lang="en-US" sz="1173">
                  <a:solidFill>
                    <a:srgbClr val="FFFFFF"/>
                  </a:solidFill>
                  <a:latin typeface="Tahoma"/>
                  <a:ea typeface="Tahoma"/>
                  <a:cs typeface="Tahoma"/>
                  <a:sym typeface="Tahoma"/>
                </a:rPr>
                <a:t>Inactive facilities</a:t>
              </a:r>
              <a:endParaRPr/>
            </a:p>
            <a:p>
              <a:pPr indent="-187966" lvl="0" marL="187966" marR="0" rtl="0" algn="l">
                <a:spcBef>
                  <a:spcPts val="0"/>
                </a:spcBef>
                <a:spcAft>
                  <a:spcPts val="0"/>
                </a:spcAft>
                <a:buClr>
                  <a:srgbClr val="FFFFFF"/>
                </a:buClr>
                <a:buSzPts val="1173"/>
                <a:buFont typeface="Arial"/>
                <a:buChar char="•"/>
              </a:pPr>
              <a:r>
                <a:rPr lang="en-US" sz="1173">
                  <a:solidFill>
                    <a:srgbClr val="FFFFFF"/>
                  </a:solidFill>
                  <a:latin typeface="Tahoma"/>
                  <a:ea typeface="Tahoma"/>
                  <a:cs typeface="Tahoma"/>
                  <a:sym typeface="Tahoma"/>
                </a:rPr>
                <a:t>Demolished 174 facilities, trailers and structures totaling more than 550,000 square-feet </a:t>
              </a:r>
              <a:endParaRPr/>
            </a:p>
          </p:txBody>
        </p:sp>
      </p:grpSp>
      <p:pic>
        <p:nvPicPr>
          <p:cNvPr id="224" name="Google Shape;224;p5"/>
          <p:cNvPicPr preferRelativeResize="0"/>
          <p:nvPr>
            <p:ph idx="1" type="body"/>
          </p:nvPr>
        </p:nvPicPr>
        <p:blipFill rotWithShape="1">
          <a:blip r:embed="rId3">
            <a:alphaModFix/>
          </a:blip>
          <a:srcRect b="0" l="0" r="0" t="0"/>
          <a:stretch/>
        </p:blipFill>
        <p:spPr>
          <a:xfrm>
            <a:off x="7233009" y="1121350"/>
            <a:ext cx="4126454" cy="53247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6"/>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Paducah Site Contractors</a:t>
            </a:r>
            <a:endParaRPr/>
          </a:p>
        </p:txBody>
      </p:sp>
      <p:grpSp>
        <p:nvGrpSpPr>
          <p:cNvPr id="230" name="Google Shape;230;p6"/>
          <p:cNvGrpSpPr/>
          <p:nvPr/>
        </p:nvGrpSpPr>
        <p:grpSpPr>
          <a:xfrm>
            <a:off x="1715911" y="1238514"/>
            <a:ext cx="10748045" cy="5970227"/>
            <a:chOff x="1180099" y="1387966"/>
            <a:chExt cx="10748045" cy="5970227"/>
          </a:xfrm>
        </p:grpSpPr>
        <p:cxnSp>
          <p:nvCxnSpPr>
            <p:cNvPr id="231" name="Google Shape;231;p6"/>
            <p:cNvCxnSpPr/>
            <p:nvPr/>
          </p:nvCxnSpPr>
          <p:spPr>
            <a:xfrm>
              <a:off x="3830545" y="1387966"/>
              <a:ext cx="0" cy="4905995"/>
            </a:xfrm>
            <a:prstGeom prst="straightConnector1">
              <a:avLst/>
            </a:prstGeom>
            <a:noFill/>
            <a:ln cap="flat" cmpd="sng" w="19050">
              <a:solidFill>
                <a:srgbClr val="A5A5A5"/>
              </a:solidFill>
              <a:prstDash val="dot"/>
              <a:miter lim="800000"/>
              <a:headEnd len="sm" w="sm" type="none"/>
              <a:tailEnd len="sm" w="sm" type="none"/>
            </a:ln>
          </p:spPr>
        </p:cxnSp>
        <p:grpSp>
          <p:nvGrpSpPr>
            <p:cNvPr id="232" name="Google Shape;232;p6"/>
            <p:cNvGrpSpPr/>
            <p:nvPr/>
          </p:nvGrpSpPr>
          <p:grpSpPr>
            <a:xfrm>
              <a:off x="6585262" y="1387966"/>
              <a:ext cx="2568476" cy="5631672"/>
              <a:chOff x="6571502" y="1387966"/>
              <a:chExt cx="2568476" cy="5631672"/>
            </a:xfrm>
          </p:grpSpPr>
          <p:pic>
            <p:nvPicPr>
              <p:cNvPr descr="C:\Users\dylan.nichols\Pictures\PAD_DUF6_12_0307_0001_circle.png" id="233" name="Google Shape;233;p6"/>
              <p:cNvPicPr preferRelativeResize="0"/>
              <p:nvPr/>
            </p:nvPicPr>
            <p:blipFill rotWithShape="1">
              <a:blip r:embed="rId3">
                <a:alphaModFix/>
              </a:blip>
              <a:srcRect b="0" l="0" r="0" t="0"/>
              <a:stretch/>
            </p:blipFill>
            <p:spPr>
              <a:xfrm>
                <a:off x="7032780" y="1387966"/>
                <a:ext cx="1645920" cy="1645920"/>
              </a:xfrm>
              <a:prstGeom prst="rect">
                <a:avLst/>
              </a:prstGeom>
              <a:noFill/>
              <a:ln>
                <a:noFill/>
              </a:ln>
            </p:spPr>
          </p:pic>
          <p:sp>
            <p:nvSpPr>
              <p:cNvPr id="234" name="Google Shape;234;p6"/>
              <p:cNvSpPr txBox="1"/>
              <p:nvPr/>
            </p:nvSpPr>
            <p:spPr>
              <a:xfrm>
                <a:off x="6571502" y="3110876"/>
                <a:ext cx="2568476" cy="3908762"/>
              </a:xfrm>
              <a:prstGeom prst="rect">
                <a:avLst/>
              </a:prstGeom>
              <a:noFill/>
              <a:ln>
                <a:noFill/>
              </a:ln>
            </p:spPr>
            <p:txBody>
              <a:bodyPr anchorCtr="0" anchor="t" bIns="45700" lIns="91425" spcFirstLastPara="1" rIns="91425" wrap="square" tIns="45700">
                <a:spAutoFit/>
              </a:bodyPr>
              <a:lstStyle/>
              <a:p>
                <a:pPr indent="-233363" lvl="0" marL="233363" marR="0" rtl="0" algn="ctr">
                  <a:lnSpc>
                    <a:spcPct val="100000"/>
                  </a:lnSpc>
                  <a:spcBef>
                    <a:spcPts val="0"/>
                  </a:spcBef>
                  <a:spcAft>
                    <a:spcPts val="0"/>
                  </a:spcAft>
                  <a:buClr>
                    <a:schemeClr val="dk1"/>
                  </a:buClr>
                  <a:buSzPts val="1600"/>
                  <a:buFont typeface="Calibri"/>
                  <a:buNone/>
                </a:pPr>
                <a:r>
                  <a:rPr b="1" i="0" lang="en-US" sz="1600" u="sng" cap="none" strike="noStrike">
                    <a:solidFill>
                      <a:schemeClr val="dk1"/>
                    </a:solidFill>
                    <a:latin typeface="Calibri"/>
                    <a:ea typeface="Calibri"/>
                    <a:cs typeface="Calibri"/>
                    <a:sym typeface="Calibri"/>
                  </a:rPr>
                  <a:t>Mid-America </a:t>
                </a:r>
                <a:endParaRPr/>
              </a:p>
              <a:p>
                <a:pPr indent="-233363" lvl="0" marL="233363" marR="0" rtl="0" algn="ctr">
                  <a:lnSpc>
                    <a:spcPct val="100000"/>
                  </a:lnSpc>
                  <a:spcBef>
                    <a:spcPts val="0"/>
                  </a:spcBef>
                  <a:spcAft>
                    <a:spcPts val="0"/>
                  </a:spcAft>
                  <a:buClr>
                    <a:schemeClr val="dk1"/>
                  </a:buClr>
                  <a:buSzPts val="1600"/>
                  <a:buFont typeface="Calibri"/>
                  <a:buNone/>
                </a:pPr>
                <a:r>
                  <a:rPr b="1" i="0" lang="en-US" sz="1600" u="sng" cap="none" strike="noStrike">
                    <a:solidFill>
                      <a:schemeClr val="dk1"/>
                    </a:solidFill>
                    <a:latin typeface="Calibri"/>
                    <a:ea typeface="Calibri"/>
                    <a:cs typeface="Calibri"/>
                    <a:sym typeface="Calibri"/>
                  </a:rPr>
                  <a:t>Conversion Services</a:t>
                </a:r>
                <a:endParaRPr/>
              </a:p>
              <a:p>
                <a:pPr indent="-233363" lvl="0" marL="233363" marR="0" rtl="0" algn="ctr">
                  <a:lnSpc>
                    <a:spcPct val="100000"/>
                  </a:lnSpc>
                  <a:spcBef>
                    <a:spcPts val="0"/>
                  </a:spcBef>
                  <a:spcAft>
                    <a:spcPts val="0"/>
                  </a:spcAft>
                  <a:buClr>
                    <a:schemeClr val="dk1"/>
                  </a:buClr>
                  <a:buSzPts val="1600"/>
                  <a:buFont typeface="Quattrocento Sans"/>
                  <a:buNone/>
                </a:pPr>
                <a:r>
                  <a:t/>
                </a:r>
                <a:endParaRPr b="1" i="0" sz="1600" u="none" cap="none" strike="noStrike">
                  <a:solidFill>
                    <a:schemeClr val="dk1"/>
                  </a:solidFill>
                  <a:latin typeface="Calibri"/>
                  <a:ea typeface="Calibri"/>
                  <a:cs typeface="Calibri"/>
                  <a:sym typeface="Calibri"/>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DUF6 plant construction</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DUF6 plant operation</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Cylinder management</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5-year contract from February 2017 to February 2021</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Extended through May 2025</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Contract value ~$923 million (Total) </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~230 employees (Paducah)</a:t>
                </a:r>
                <a:endParaRPr/>
              </a:p>
            </p:txBody>
          </p:sp>
        </p:grpSp>
        <p:cxnSp>
          <p:nvCxnSpPr>
            <p:cNvPr id="235" name="Google Shape;235;p6"/>
            <p:cNvCxnSpPr/>
            <p:nvPr/>
          </p:nvCxnSpPr>
          <p:spPr>
            <a:xfrm>
              <a:off x="6571501" y="1387966"/>
              <a:ext cx="0" cy="4905995"/>
            </a:xfrm>
            <a:prstGeom prst="straightConnector1">
              <a:avLst/>
            </a:prstGeom>
            <a:noFill/>
            <a:ln cap="flat" cmpd="sng" w="19050">
              <a:solidFill>
                <a:srgbClr val="A5A5A5"/>
              </a:solidFill>
              <a:prstDash val="dot"/>
              <a:miter lim="800000"/>
              <a:headEnd len="sm" w="sm" type="none"/>
              <a:tailEnd len="sm" w="sm" type="none"/>
            </a:ln>
          </p:spPr>
        </p:cxnSp>
        <p:grpSp>
          <p:nvGrpSpPr>
            <p:cNvPr id="236" name="Google Shape;236;p6"/>
            <p:cNvGrpSpPr/>
            <p:nvPr/>
          </p:nvGrpSpPr>
          <p:grpSpPr>
            <a:xfrm>
              <a:off x="1180099" y="1387966"/>
              <a:ext cx="2636685" cy="5016526"/>
              <a:chOff x="1180099" y="1434873"/>
              <a:chExt cx="2636685" cy="5016526"/>
            </a:xfrm>
          </p:grpSpPr>
          <p:pic>
            <p:nvPicPr>
              <p:cNvPr id="237" name="Google Shape;237;p6"/>
              <p:cNvPicPr preferRelativeResize="0"/>
              <p:nvPr/>
            </p:nvPicPr>
            <p:blipFill rotWithShape="1">
              <a:blip r:embed="rId4">
                <a:alphaModFix/>
              </a:blip>
              <a:srcRect b="0" l="0" r="0" t="0"/>
              <a:stretch/>
            </p:blipFill>
            <p:spPr>
              <a:xfrm>
                <a:off x="1675481" y="1434873"/>
                <a:ext cx="1645920" cy="1645920"/>
              </a:xfrm>
              <a:prstGeom prst="ellipse">
                <a:avLst/>
              </a:prstGeom>
              <a:noFill/>
              <a:ln>
                <a:noFill/>
              </a:ln>
            </p:spPr>
          </p:pic>
          <p:sp>
            <p:nvSpPr>
              <p:cNvPr id="238" name="Google Shape;238;p6"/>
              <p:cNvSpPr txBox="1"/>
              <p:nvPr/>
            </p:nvSpPr>
            <p:spPr>
              <a:xfrm>
                <a:off x="1180099" y="3158190"/>
                <a:ext cx="2636685" cy="329320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Calibri"/>
                  <a:buNone/>
                </a:pPr>
                <a:r>
                  <a:rPr b="1" i="0" lang="en-US" sz="1600" u="sng" cap="none" strike="noStrike">
                    <a:solidFill>
                      <a:schemeClr val="dk1"/>
                    </a:solidFill>
                    <a:latin typeface="Calibri"/>
                    <a:ea typeface="Calibri"/>
                    <a:cs typeface="Calibri"/>
                    <a:sym typeface="Calibri"/>
                  </a:rPr>
                  <a:t>Four Rivers Nuclear Partnership</a:t>
                </a:r>
                <a:endParaRPr/>
              </a:p>
              <a:p>
                <a:pPr indent="-73025" lvl="0" marL="174625" marR="0" rtl="0" algn="l">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Deactivation</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Remediation</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Stabilization</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Optimization</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Contract value is ~1.7B </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5-year contract w/two option periods from July 2017 to June 2027 </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Current employment is ~970 employees</a:t>
                </a:r>
                <a:endParaRPr/>
              </a:p>
            </p:txBody>
          </p:sp>
        </p:grpSp>
        <p:grpSp>
          <p:nvGrpSpPr>
            <p:cNvPr id="239" name="Google Shape;239;p6"/>
            <p:cNvGrpSpPr/>
            <p:nvPr/>
          </p:nvGrpSpPr>
          <p:grpSpPr>
            <a:xfrm>
              <a:off x="9181262" y="1387966"/>
              <a:ext cx="2746882" cy="5508562"/>
              <a:chOff x="9181262" y="1387966"/>
              <a:chExt cx="2746882" cy="5508562"/>
            </a:xfrm>
          </p:grpSpPr>
          <p:sp>
            <p:nvSpPr>
              <p:cNvPr id="240" name="Google Shape;240;p6"/>
              <p:cNvSpPr txBox="1"/>
              <p:nvPr/>
            </p:nvSpPr>
            <p:spPr>
              <a:xfrm>
                <a:off x="9181262" y="3110876"/>
                <a:ext cx="2746882" cy="37856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Calibri"/>
                  <a:buNone/>
                </a:pPr>
                <a:r>
                  <a:rPr b="1" i="0" lang="en-US" sz="1600" u="sng" cap="none" strike="noStrike">
                    <a:solidFill>
                      <a:schemeClr val="dk1"/>
                    </a:solidFill>
                    <a:latin typeface="Calibri"/>
                    <a:ea typeface="Calibri"/>
                    <a:cs typeface="Calibri"/>
                    <a:sym typeface="Calibri"/>
                  </a:rPr>
                  <a:t>Enterprise Technical </a:t>
                </a:r>
                <a:br>
                  <a:rPr b="1" i="0" lang="en-US" sz="1600" u="sng" cap="none" strike="noStrike">
                    <a:solidFill>
                      <a:schemeClr val="dk1"/>
                    </a:solidFill>
                    <a:latin typeface="Calibri"/>
                    <a:ea typeface="Calibri"/>
                    <a:cs typeface="Calibri"/>
                    <a:sym typeface="Calibri"/>
                  </a:rPr>
                </a:br>
                <a:r>
                  <a:rPr b="1" i="0" lang="en-US" sz="1600" u="sng" cap="none" strike="noStrike">
                    <a:solidFill>
                      <a:schemeClr val="dk1"/>
                    </a:solidFill>
                    <a:latin typeface="Calibri"/>
                    <a:ea typeface="Calibri"/>
                    <a:cs typeface="Calibri"/>
                    <a:sym typeface="Calibri"/>
                  </a:rPr>
                  <a:t>Assistance Services</a:t>
                </a:r>
                <a:endParaRPr/>
              </a:p>
              <a:p>
                <a:pPr indent="-233363" lvl="0" marL="233363" marR="0" rtl="0" algn="ctr">
                  <a:lnSpc>
                    <a:spcPct val="100000"/>
                  </a:lnSpc>
                  <a:spcBef>
                    <a:spcPts val="0"/>
                  </a:spcBef>
                  <a:spcAft>
                    <a:spcPts val="0"/>
                  </a:spcAft>
                  <a:buClr>
                    <a:schemeClr val="dk1"/>
                  </a:buClr>
                  <a:buSzPts val="1600"/>
                  <a:buFont typeface="Quattrocento Sans"/>
                  <a:buNone/>
                </a:pPr>
                <a:r>
                  <a:t/>
                </a:r>
                <a:endParaRPr b="1" i="0" sz="1600" u="sng" cap="none" strike="noStrike">
                  <a:solidFill>
                    <a:schemeClr val="dk1"/>
                  </a:solidFill>
                  <a:latin typeface="Calibri"/>
                  <a:ea typeface="Calibri"/>
                  <a:cs typeface="Calibri"/>
                  <a:sym typeface="Calibri"/>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Oversight support to site office</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Environmental technical services</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Project/program management support</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3-year base contract with a two-year option from April 2020 through March 2025</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Contract value ~$30 million (Paducah)</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~50 employees (Paducah)</a:t>
                </a:r>
                <a:endParaRPr/>
              </a:p>
            </p:txBody>
          </p:sp>
          <p:pic>
            <p:nvPicPr>
              <p:cNvPr id="241" name="Google Shape;241;p6"/>
              <p:cNvPicPr preferRelativeResize="0"/>
              <p:nvPr/>
            </p:nvPicPr>
            <p:blipFill rotWithShape="1">
              <a:blip r:embed="rId5">
                <a:alphaModFix/>
              </a:blip>
              <a:srcRect b="0" l="0" r="0" t="0"/>
              <a:stretch/>
            </p:blipFill>
            <p:spPr>
              <a:xfrm>
                <a:off x="9731743" y="1387966"/>
                <a:ext cx="1645920" cy="1645920"/>
              </a:xfrm>
              <a:prstGeom prst="ellipse">
                <a:avLst/>
              </a:prstGeom>
              <a:noFill/>
              <a:ln>
                <a:noFill/>
              </a:ln>
            </p:spPr>
          </p:pic>
        </p:grpSp>
        <p:cxnSp>
          <p:nvCxnSpPr>
            <p:cNvPr id="242" name="Google Shape;242;p6"/>
            <p:cNvCxnSpPr/>
            <p:nvPr/>
          </p:nvCxnSpPr>
          <p:spPr>
            <a:xfrm>
              <a:off x="9167499" y="1387966"/>
              <a:ext cx="0" cy="4905995"/>
            </a:xfrm>
            <a:prstGeom prst="straightConnector1">
              <a:avLst/>
            </a:prstGeom>
            <a:noFill/>
            <a:ln cap="flat" cmpd="sng" w="19050">
              <a:solidFill>
                <a:srgbClr val="A5A5A5"/>
              </a:solidFill>
              <a:prstDash val="dot"/>
              <a:miter lim="800000"/>
              <a:headEnd len="sm" w="sm" type="none"/>
              <a:tailEnd len="sm" w="sm" type="none"/>
            </a:ln>
          </p:spPr>
        </p:cxnSp>
        <p:grpSp>
          <p:nvGrpSpPr>
            <p:cNvPr id="243" name="Google Shape;243;p6"/>
            <p:cNvGrpSpPr/>
            <p:nvPr/>
          </p:nvGrpSpPr>
          <p:grpSpPr>
            <a:xfrm>
              <a:off x="3844306" y="1387966"/>
              <a:ext cx="2713434" cy="5970227"/>
              <a:chOff x="3858068" y="1387966"/>
              <a:chExt cx="2713434" cy="5970227"/>
            </a:xfrm>
          </p:grpSpPr>
          <p:sp>
            <p:nvSpPr>
              <p:cNvPr id="244" name="Google Shape;244;p6"/>
              <p:cNvSpPr txBox="1"/>
              <p:nvPr/>
            </p:nvSpPr>
            <p:spPr>
              <a:xfrm>
                <a:off x="3858068" y="3110876"/>
                <a:ext cx="2713434" cy="4247317"/>
              </a:xfrm>
              <a:prstGeom prst="rect">
                <a:avLst/>
              </a:prstGeom>
              <a:noFill/>
              <a:ln>
                <a:noFill/>
              </a:ln>
            </p:spPr>
            <p:txBody>
              <a:bodyPr anchorCtr="0" anchor="t" bIns="45700" lIns="91425" spcFirstLastPara="1" rIns="91425" wrap="square" tIns="45700">
                <a:spAutoFit/>
              </a:bodyPr>
              <a:lstStyle/>
              <a:p>
                <a:pPr indent="-233363" lvl="0" marL="233363" marR="0" rtl="0" algn="ctr">
                  <a:lnSpc>
                    <a:spcPct val="100000"/>
                  </a:lnSpc>
                  <a:spcBef>
                    <a:spcPts val="0"/>
                  </a:spcBef>
                  <a:spcAft>
                    <a:spcPts val="0"/>
                  </a:spcAft>
                  <a:buClr>
                    <a:schemeClr val="dk1"/>
                  </a:buClr>
                  <a:buSzPts val="1600"/>
                  <a:buFont typeface="Calibri"/>
                  <a:buNone/>
                </a:pPr>
                <a:r>
                  <a:rPr b="1" i="0" lang="en-US" sz="1600" u="sng" cap="none" strike="noStrike">
                    <a:solidFill>
                      <a:schemeClr val="dk1"/>
                    </a:solidFill>
                    <a:latin typeface="Calibri"/>
                    <a:ea typeface="Calibri"/>
                    <a:cs typeface="Calibri"/>
                    <a:sym typeface="Calibri"/>
                  </a:rPr>
                  <a:t>Swift &amp; Staley Inc.</a:t>
                </a:r>
                <a:endParaRPr/>
              </a:p>
              <a:p>
                <a:pPr indent="-233363" lvl="0" marL="233363" marR="0" rtl="0" algn="ctr">
                  <a:lnSpc>
                    <a:spcPct val="100000"/>
                  </a:lnSpc>
                  <a:spcBef>
                    <a:spcPts val="0"/>
                  </a:spcBef>
                  <a:spcAft>
                    <a:spcPts val="0"/>
                  </a:spcAft>
                  <a:buClr>
                    <a:schemeClr val="dk1"/>
                  </a:buClr>
                  <a:buSzPts val="1600"/>
                  <a:buFont typeface="Calibri"/>
                  <a:buNone/>
                </a:pPr>
                <a:r>
                  <a:rPr b="1" i="0" lang="en-US" sz="1600" u="sng" cap="none" strike="noStrike">
                    <a:solidFill>
                      <a:schemeClr val="dk1"/>
                    </a:solidFill>
                    <a:latin typeface="Calibri"/>
                    <a:ea typeface="Calibri"/>
                    <a:cs typeface="Calibri"/>
                    <a:sym typeface="Calibri"/>
                  </a:rPr>
                  <a:t> </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Infrastructure (facility; road &amp; grounds; rail, etc.)</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Safeguards &amp; Security</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Records management</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Property and fleet management</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Information technology &amp; Cyber Security</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Contract value $427M</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5-year contract from December 2015 through September 2020; extended through May 2025</a:t>
                </a:r>
                <a:endParaRPr/>
              </a:p>
              <a:p>
                <a:pPr indent="-174625" lvl="0" marL="174625" marR="0" rtl="0" algn="l">
                  <a:lnSpc>
                    <a:spcPct val="100000"/>
                  </a:lnSpc>
                  <a:spcBef>
                    <a:spcPts val="0"/>
                  </a:spcBef>
                  <a:spcAft>
                    <a:spcPts val="0"/>
                  </a:spcAft>
                  <a:buClr>
                    <a:srgbClr val="548135"/>
                  </a:buClr>
                  <a:buSzPts val="1600"/>
                  <a:buFont typeface="Arial"/>
                  <a:buChar char="•"/>
                </a:pPr>
                <a:r>
                  <a:rPr b="0" i="0" lang="en-US" sz="1600" u="none" cap="none" strike="noStrike">
                    <a:solidFill>
                      <a:schemeClr val="dk1"/>
                    </a:solidFill>
                    <a:latin typeface="Calibri"/>
                    <a:ea typeface="Calibri"/>
                    <a:cs typeface="Calibri"/>
                    <a:sym typeface="Calibri"/>
                  </a:rPr>
                  <a:t>~175 employees</a:t>
                </a:r>
                <a:endParaRPr/>
              </a:p>
              <a:p>
                <a:pPr indent="-85725" lvl="0" marL="174625" marR="0" rtl="0" algn="l">
                  <a:lnSpc>
                    <a:spcPct val="100000"/>
                  </a:lnSpc>
                  <a:spcBef>
                    <a:spcPts val="0"/>
                  </a:spcBef>
                  <a:spcAft>
                    <a:spcPts val="0"/>
                  </a:spcAft>
                  <a:buClr>
                    <a:srgbClr val="548135"/>
                  </a:buClr>
                  <a:buSzPts val="1400"/>
                  <a:buFont typeface="Arial"/>
                  <a:buNone/>
                </a:pPr>
                <a:r>
                  <a:t/>
                </a:r>
                <a:endParaRPr b="0" i="0" sz="1400" u="none" cap="none" strike="noStrike">
                  <a:solidFill>
                    <a:srgbClr val="1F497D"/>
                  </a:solidFill>
                  <a:latin typeface="Arial"/>
                  <a:ea typeface="Arial"/>
                  <a:cs typeface="Arial"/>
                  <a:sym typeface="Arial"/>
                </a:endParaRPr>
              </a:p>
            </p:txBody>
          </p:sp>
          <p:pic>
            <p:nvPicPr>
              <p:cNvPr id="245" name="Google Shape;245;p6"/>
              <p:cNvPicPr preferRelativeResize="0"/>
              <p:nvPr/>
            </p:nvPicPr>
            <p:blipFill rotWithShape="1">
              <a:blip r:embed="rId6">
                <a:alphaModFix/>
              </a:blip>
              <a:srcRect b="0" l="0" r="0" t="0"/>
              <a:stretch/>
            </p:blipFill>
            <p:spPr>
              <a:xfrm>
                <a:off x="4391825" y="1387966"/>
                <a:ext cx="1645920" cy="1645920"/>
              </a:xfrm>
              <a:prstGeom prst="ellipse">
                <a:avLst/>
              </a:prstGeom>
              <a:noFill/>
              <a:ln>
                <a:noFill/>
              </a:ln>
            </p:spPr>
          </p:pic>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7"/>
          <p:cNvPicPr preferRelativeResize="0"/>
          <p:nvPr/>
        </p:nvPicPr>
        <p:blipFill rotWithShape="1">
          <a:blip r:embed="rId3">
            <a:alphaModFix/>
          </a:blip>
          <a:srcRect b="0" l="0" r="0" t="0"/>
          <a:stretch/>
        </p:blipFill>
        <p:spPr>
          <a:xfrm>
            <a:off x="1715910" y="1238514"/>
            <a:ext cx="4656089" cy="5820111"/>
          </a:xfrm>
          <a:prstGeom prst="rect">
            <a:avLst/>
          </a:prstGeom>
          <a:noFill/>
          <a:ln>
            <a:noFill/>
          </a:ln>
        </p:spPr>
      </p:pic>
      <p:sp>
        <p:nvSpPr>
          <p:cNvPr id="251" name="Google Shape;251;p7"/>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Off-Site Contamination Discovered</a:t>
            </a:r>
            <a:endParaRPr/>
          </a:p>
        </p:txBody>
      </p:sp>
      <p:sp>
        <p:nvSpPr>
          <p:cNvPr id="252" name="Google Shape;252;p7"/>
          <p:cNvSpPr txBox="1"/>
          <p:nvPr>
            <p:ph idx="1" type="body"/>
          </p:nvPr>
        </p:nvSpPr>
        <p:spPr>
          <a:xfrm>
            <a:off x="6528391" y="1238514"/>
            <a:ext cx="5582329" cy="5076739"/>
          </a:xfrm>
          <a:prstGeom prst="rect">
            <a:avLst/>
          </a:prstGeom>
          <a:noFill/>
          <a:ln>
            <a:noFill/>
          </a:ln>
        </p:spPr>
        <p:txBody>
          <a:bodyPr anchorCtr="0" anchor="t" bIns="45700" lIns="91425" spcFirstLastPara="1" rIns="91425" wrap="square" tIns="45700">
            <a:noAutofit/>
          </a:bodyPr>
          <a:lstStyle/>
          <a:p>
            <a:pPr indent="-428625" lvl="0" marL="428625" rtl="0" algn="l">
              <a:lnSpc>
                <a:spcPct val="100000"/>
              </a:lnSpc>
              <a:spcBef>
                <a:spcPts val="0"/>
              </a:spcBef>
              <a:spcAft>
                <a:spcPts val="0"/>
              </a:spcAft>
              <a:buClr>
                <a:srgbClr val="102B43"/>
              </a:buClr>
              <a:buSzPts val="2800"/>
              <a:buChar char="⏵"/>
            </a:pPr>
            <a:r>
              <a:rPr lang="en-US" sz="2800"/>
              <a:t>Like many plants operating over 60 years, plant operations resulted in soil, groundwater, and surface water contamination. </a:t>
            </a:r>
            <a:endParaRPr/>
          </a:p>
          <a:p>
            <a:pPr indent="-428625" lvl="0" marL="428625" rtl="0" algn="l">
              <a:lnSpc>
                <a:spcPct val="100000"/>
              </a:lnSpc>
              <a:spcBef>
                <a:spcPts val="1725"/>
              </a:spcBef>
              <a:spcAft>
                <a:spcPts val="0"/>
              </a:spcAft>
              <a:buClr>
                <a:srgbClr val="102B43"/>
              </a:buClr>
              <a:buSzPts val="2800"/>
              <a:buChar char="⏵"/>
            </a:pPr>
            <a:r>
              <a:rPr lang="en-US" sz="2800"/>
              <a:t>In 1988, TCE (trichloroethene), a common cleaning solvent, was discovered contaminating some neighbor’s residential wells. </a:t>
            </a:r>
            <a:endParaRPr/>
          </a:p>
          <a:p>
            <a:pPr indent="-428625" lvl="0" marL="428625" rtl="0" algn="l">
              <a:lnSpc>
                <a:spcPct val="100000"/>
              </a:lnSpc>
              <a:spcBef>
                <a:spcPts val="1725"/>
              </a:spcBef>
              <a:spcAft>
                <a:spcPts val="0"/>
              </a:spcAft>
              <a:buClr>
                <a:srgbClr val="102B43"/>
              </a:buClr>
              <a:buSzPts val="2800"/>
              <a:buChar char="⏵"/>
            </a:pPr>
            <a:r>
              <a:rPr lang="en-US" sz="2800"/>
              <a:t>Municipal water lines extended into affected homes. </a:t>
            </a:r>
            <a:endParaRPr/>
          </a:p>
          <a:p>
            <a:pPr indent="-289560" lvl="0" marL="457200" rtl="0" algn="l">
              <a:lnSpc>
                <a:spcPct val="100000"/>
              </a:lnSpc>
              <a:spcBef>
                <a:spcPts val="1725"/>
              </a:spcBef>
              <a:spcAft>
                <a:spcPts val="0"/>
              </a:spcAft>
              <a:buSzPts val="2640"/>
              <a:buNone/>
            </a:pPr>
            <a:r>
              <a:t/>
            </a:r>
            <a:endParaRPr/>
          </a:p>
        </p:txBody>
      </p:sp>
      <p:sp>
        <p:nvSpPr>
          <p:cNvPr id="253" name="Google Shape;253;p7"/>
          <p:cNvSpPr txBox="1"/>
          <p:nvPr/>
        </p:nvSpPr>
        <p:spPr>
          <a:xfrm>
            <a:off x="1715911" y="1238514"/>
            <a:ext cx="4656089" cy="369332"/>
          </a:xfrm>
          <a:prstGeom prst="rect">
            <a:avLst/>
          </a:prstGeom>
          <a:solidFill>
            <a:srgbClr val="FFC000">
              <a:alpha val="64705"/>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Quattrocento Sans"/>
                <a:ea typeface="Quattrocento Sans"/>
                <a:cs typeface="Quattrocento Sans"/>
                <a:sym typeface="Quattrocento Sans"/>
              </a:rPr>
              <a:t>1998 Contaminated Groundwater Plume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8"/>
          <p:cNvPicPr preferRelativeResize="0"/>
          <p:nvPr/>
        </p:nvPicPr>
        <p:blipFill rotWithShape="1">
          <a:blip r:embed="rId3">
            <a:alphaModFix/>
          </a:blip>
          <a:srcRect b="0" l="0" r="0" t="0"/>
          <a:stretch/>
        </p:blipFill>
        <p:spPr>
          <a:xfrm>
            <a:off x="7418775" y="1216387"/>
            <a:ext cx="4691945" cy="5864931"/>
          </a:xfrm>
          <a:prstGeom prst="rect">
            <a:avLst/>
          </a:prstGeom>
          <a:noFill/>
          <a:ln>
            <a:noFill/>
          </a:ln>
        </p:spPr>
      </p:pic>
      <p:sp>
        <p:nvSpPr>
          <p:cNvPr id="259" name="Google Shape;259;p8"/>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Groundwater Cleanup</a:t>
            </a:r>
            <a:endParaRPr/>
          </a:p>
        </p:txBody>
      </p:sp>
      <p:sp>
        <p:nvSpPr>
          <p:cNvPr id="260" name="Google Shape;260;p8"/>
          <p:cNvSpPr txBox="1"/>
          <p:nvPr/>
        </p:nvSpPr>
        <p:spPr>
          <a:xfrm>
            <a:off x="7418774" y="1216387"/>
            <a:ext cx="4691945" cy="369332"/>
          </a:xfrm>
          <a:prstGeom prst="rect">
            <a:avLst/>
          </a:prstGeom>
          <a:solidFill>
            <a:srgbClr val="BBD6EF">
              <a:alpha val="64705"/>
            </a:srgbClr>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Quattrocento Sans"/>
                <a:ea typeface="Quattrocento Sans"/>
                <a:cs typeface="Quattrocento Sans"/>
                <a:sym typeface="Quattrocento Sans"/>
              </a:rPr>
              <a:t>2022 Contaminated Groundwater Plume</a:t>
            </a:r>
            <a:endParaRPr/>
          </a:p>
        </p:txBody>
      </p:sp>
      <p:sp>
        <p:nvSpPr>
          <p:cNvPr id="261" name="Google Shape;261;p8"/>
          <p:cNvSpPr txBox="1"/>
          <p:nvPr/>
        </p:nvSpPr>
        <p:spPr>
          <a:xfrm>
            <a:off x="1172620" y="1216387"/>
            <a:ext cx="5582329" cy="5076739"/>
          </a:xfrm>
          <a:prstGeom prst="rect">
            <a:avLst/>
          </a:prstGeom>
          <a:noFill/>
          <a:ln>
            <a:noFill/>
          </a:ln>
        </p:spPr>
        <p:txBody>
          <a:bodyPr anchorCtr="0" anchor="t" bIns="45700" lIns="91425" spcFirstLastPara="1" rIns="91425" wrap="square" tIns="45700">
            <a:noAutofit/>
          </a:bodyPr>
          <a:lstStyle/>
          <a:p>
            <a:pPr indent="-428625" lvl="0" marL="428625" marR="0" rtl="0" algn="l">
              <a:lnSpc>
                <a:spcPct val="100000"/>
              </a:lnSpc>
              <a:spcBef>
                <a:spcPts val="0"/>
              </a:spcBef>
              <a:spcAft>
                <a:spcPts val="0"/>
              </a:spcAft>
              <a:buClr>
                <a:srgbClr val="102B43"/>
              </a:buClr>
              <a:buSzPts val="2000"/>
              <a:buFont typeface="Quattrocento Sans"/>
              <a:buChar char="⏵"/>
            </a:pPr>
            <a:r>
              <a:rPr lang="en-US" sz="2000">
                <a:solidFill>
                  <a:schemeClr val="dk1"/>
                </a:solidFill>
                <a:latin typeface="Quattrocento Sans"/>
                <a:ea typeface="Quattrocento Sans"/>
                <a:cs typeface="Quattrocento Sans"/>
                <a:sym typeface="Quattrocento Sans"/>
              </a:rPr>
              <a:t>Since mid-1990s, two pump-and-treat systems have reduced off-site migration and concentrations of TCE.</a:t>
            </a:r>
            <a:endParaRPr/>
          </a:p>
          <a:p>
            <a:pPr indent="-428625" lvl="1" marL="691546" marR="0" rtl="0" algn="l">
              <a:lnSpc>
                <a:spcPct val="100000"/>
              </a:lnSpc>
              <a:spcBef>
                <a:spcPts val="1725"/>
              </a:spcBef>
              <a:spcAft>
                <a:spcPts val="0"/>
              </a:spcAft>
              <a:buClr>
                <a:srgbClr val="102B43"/>
              </a:buClr>
              <a:buSzPts val="2000"/>
              <a:buFont typeface="Quattrocento Sans"/>
              <a:buChar char="⏵"/>
            </a:pPr>
            <a:r>
              <a:rPr b="0" i="0" lang="en-US" sz="2000" u="none" cap="none" strike="noStrike">
                <a:solidFill>
                  <a:schemeClr val="dk1"/>
                </a:solidFill>
                <a:latin typeface="Quattrocento Sans"/>
                <a:ea typeface="Quattrocento Sans"/>
                <a:cs typeface="Quattrocento Sans"/>
                <a:sym typeface="Quattrocento Sans"/>
              </a:rPr>
              <a:t>&gt;5.1 billion gal of groundwater treated.</a:t>
            </a:r>
            <a:endParaRPr/>
          </a:p>
          <a:p>
            <a:pPr indent="-428625" lvl="0" marL="428625" marR="0" rtl="0" algn="l">
              <a:lnSpc>
                <a:spcPct val="100000"/>
              </a:lnSpc>
              <a:spcBef>
                <a:spcPts val="1725"/>
              </a:spcBef>
              <a:spcAft>
                <a:spcPts val="0"/>
              </a:spcAft>
              <a:buClr>
                <a:srgbClr val="102B43"/>
              </a:buClr>
              <a:buSzPts val="2000"/>
              <a:buFont typeface="Quattrocento Sans"/>
              <a:buChar char="⏵"/>
            </a:pPr>
            <a:r>
              <a:rPr lang="en-US" sz="2000">
                <a:solidFill>
                  <a:schemeClr val="dk1"/>
                </a:solidFill>
                <a:latin typeface="Quattrocento Sans"/>
                <a:ea typeface="Quattrocento Sans"/>
                <a:cs typeface="Quattrocento Sans"/>
                <a:sym typeface="Quattrocento Sans"/>
              </a:rPr>
              <a:t>Northwest Plume Pump-and-Treat optimization project (new wells) installed in 2010 has dramatically increased capture of high-concentration TCE plume.</a:t>
            </a:r>
            <a:endParaRPr/>
          </a:p>
          <a:p>
            <a:pPr indent="-428625" lvl="0" marL="428625" marR="0" rtl="0" algn="l">
              <a:lnSpc>
                <a:spcPct val="100000"/>
              </a:lnSpc>
              <a:spcBef>
                <a:spcPts val="1725"/>
              </a:spcBef>
              <a:spcAft>
                <a:spcPts val="0"/>
              </a:spcAft>
              <a:buClr>
                <a:srgbClr val="102B43"/>
              </a:buClr>
              <a:buSzPts val="2000"/>
              <a:buFont typeface="Quattrocento Sans"/>
              <a:buChar char="⏵"/>
            </a:pPr>
            <a:r>
              <a:rPr lang="en-US" sz="2000">
                <a:solidFill>
                  <a:schemeClr val="dk1"/>
                </a:solidFill>
                <a:latin typeface="Quattrocento Sans"/>
                <a:ea typeface="Quattrocento Sans"/>
                <a:cs typeface="Quattrocento Sans"/>
                <a:sym typeface="Quattrocento Sans"/>
              </a:rPr>
              <a:t>Phase I of the Northeast plume Pump-and-Treat optimization began in 2016 to improve TCE removal. Phase II was completed in the fall of 2017.</a:t>
            </a:r>
            <a:endParaRPr/>
          </a:p>
          <a:p>
            <a:pPr indent="-301625" lvl="0" marL="428625" marR="0" rtl="0" algn="l">
              <a:lnSpc>
                <a:spcPct val="100000"/>
              </a:lnSpc>
              <a:spcBef>
                <a:spcPts val="1725"/>
              </a:spcBef>
              <a:spcAft>
                <a:spcPts val="0"/>
              </a:spcAft>
              <a:buClr>
                <a:srgbClr val="102B43"/>
              </a:buClr>
              <a:buSzPts val="2000"/>
              <a:buFont typeface="Quattrocento Sans"/>
              <a:buNone/>
            </a:pPr>
            <a:r>
              <a:t/>
            </a:r>
            <a:endParaRPr sz="2000">
              <a:solidFill>
                <a:schemeClr val="dk1"/>
              </a:solidFill>
              <a:latin typeface="Quattrocento Sans"/>
              <a:ea typeface="Quattrocento Sans"/>
              <a:cs typeface="Quattrocento Sans"/>
              <a:sym typeface="Quattrocento Sans"/>
            </a:endParaRPr>
          </a:p>
          <a:p>
            <a:pPr indent="-330200" lvl="0" marL="457200" marR="0" rtl="0" algn="l">
              <a:lnSpc>
                <a:spcPct val="100000"/>
              </a:lnSpc>
              <a:spcBef>
                <a:spcPts val="1725"/>
              </a:spcBef>
              <a:spcAft>
                <a:spcPts val="0"/>
              </a:spcAft>
              <a:buClr>
                <a:srgbClr val="102B43"/>
              </a:buClr>
              <a:buSzPts val="2000"/>
              <a:buFont typeface="Quattrocento Sans"/>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9"/>
          <p:cNvSpPr txBox="1"/>
          <p:nvPr>
            <p:ph type="title"/>
          </p:nvPr>
        </p:nvSpPr>
        <p:spPr>
          <a:xfrm>
            <a:off x="1715911" y="303205"/>
            <a:ext cx="10394809" cy="93530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2B43"/>
              </a:buClr>
              <a:buSzPts val="3200"/>
              <a:buFont typeface="Quattrocento Sans"/>
              <a:buNone/>
            </a:pPr>
            <a:r>
              <a:rPr lang="en-US"/>
              <a:t>Groundwater Pump &amp; Treat</a:t>
            </a:r>
            <a:endParaRPr/>
          </a:p>
        </p:txBody>
      </p:sp>
      <p:pic>
        <p:nvPicPr>
          <p:cNvPr id="267" name="Google Shape;267;p9"/>
          <p:cNvPicPr preferRelativeResize="0"/>
          <p:nvPr>
            <p:ph idx="1" type="body"/>
          </p:nvPr>
        </p:nvPicPr>
        <p:blipFill rotWithShape="1">
          <a:blip r:embed="rId3">
            <a:alphaModFix/>
          </a:blip>
          <a:srcRect b="0" l="0" r="0" t="0"/>
          <a:stretch/>
        </p:blipFill>
        <p:spPr>
          <a:xfrm>
            <a:off x="3053696" y="1238514"/>
            <a:ext cx="7719237" cy="58573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22 NCW - Portsmouth Draft Final R0 9.16.22 - AM COPY">
  <a:themeElements>
    <a:clrScheme name="Custom 2">
      <a:dk1>
        <a:srgbClr val="000000"/>
      </a:dk1>
      <a:lt1>
        <a:srgbClr val="FFFFFF"/>
      </a:lt1>
      <a:dk2>
        <a:srgbClr val="44546A"/>
      </a:dk2>
      <a:lt2>
        <a:srgbClr val="E7E6E6"/>
      </a:lt2>
      <a:accent1>
        <a:srgbClr val="5B9BD7"/>
      </a:accent1>
      <a:accent2>
        <a:srgbClr val="ED7D31"/>
      </a:accent2>
      <a:accent3>
        <a:srgbClr val="A5A5A5"/>
      </a:accent3>
      <a:accent4>
        <a:srgbClr val="FFC000"/>
      </a:accent4>
      <a:accent5>
        <a:srgbClr val="225686"/>
      </a:accent5>
      <a:accent6>
        <a:srgbClr val="70AD47"/>
      </a:accent6>
      <a:hlink>
        <a:srgbClr val="4472C4"/>
      </a:hlink>
      <a:folHlink>
        <a:srgbClr val="8E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2014-01-15T19:31:04Z</dcterms:created>
  <dc:creator>Haynie-Sparks, Shelley</dc:creator>
</cp:coreProperties>
</file>